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1615" r:id="rId2"/>
    <p:sldId id="1685" r:id="rId3"/>
    <p:sldId id="1667" r:id="rId4"/>
    <p:sldId id="1658" r:id="rId5"/>
    <p:sldId id="1686" r:id="rId6"/>
    <p:sldId id="1689" r:id="rId7"/>
    <p:sldId id="1690" r:id="rId8"/>
    <p:sldId id="1634" r:id="rId9"/>
    <p:sldId id="1697" r:id="rId10"/>
    <p:sldId id="1664" r:id="rId11"/>
    <p:sldId id="1638" r:id="rId12"/>
    <p:sldId id="1692" r:id="rId13"/>
    <p:sldId id="1641" r:id="rId14"/>
    <p:sldId id="1693" r:id="rId15"/>
    <p:sldId id="1694" r:id="rId16"/>
    <p:sldId id="1646" r:id="rId17"/>
    <p:sldId id="1691" r:id="rId18"/>
    <p:sldId id="1648" r:id="rId19"/>
    <p:sldId id="1695" r:id="rId20"/>
    <p:sldId id="1639" r:id="rId21"/>
    <p:sldId id="1640" r:id="rId22"/>
    <p:sldId id="1642" r:id="rId23"/>
    <p:sldId id="1684" r:id="rId24"/>
    <p:sldId id="1643" r:id="rId25"/>
    <p:sldId id="1644" r:id="rId26"/>
    <p:sldId id="1670" r:id="rId27"/>
    <p:sldId id="1671" r:id="rId28"/>
    <p:sldId id="1696" r:id="rId29"/>
    <p:sldId id="1676" r:id="rId30"/>
    <p:sldId id="1673" r:id="rId31"/>
    <p:sldId id="1677" r:id="rId32"/>
    <p:sldId id="1678" r:id="rId33"/>
    <p:sldId id="1683" r:id="rId34"/>
    <p:sldId id="1679" r:id="rId35"/>
    <p:sldId id="1681" r:id="rId36"/>
  </p:sldIdLst>
  <p:sldSz cx="9144000" cy="6858000" type="screen4x3"/>
  <p:notesSz cx="7302500" cy="9586913"/>
  <p:custDataLst>
    <p:tags r:id="rId3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5BD"/>
    <a:srgbClr val="630801"/>
    <a:srgbClr val="C01A01"/>
    <a:srgbClr val="990000"/>
    <a:srgbClr val="F1C7C7"/>
    <a:srgbClr val="D5F1CF"/>
    <a:srgbClr val="E9E1C9"/>
    <a:srgbClr val="DED8C4"/>
    <a:srgbClr val="E7DDBB"/>
    <a:srgbClr val="DDC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1"/>
    <p:restoredTop sz="94641"/>
  </p:normalViewPr>
  <p:slideViewPr>
    <p:cSldViewPr snapToGrid="0">
      <p:cViewPr varScale="1">
        <p:scale>
          <a:sx n="144" d="100"/>
          <a:sy n="144" d="100"/>
        </p:scale>
        <p:origin x="200" y="4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1400"/>
    </p:cViewPr>
  </p:sorterViewPr>
  <p:notesViewPr>
    <p:cSldViewPr snapToGrid="0">
      <p:cViewPr>
        <p:scale>
          <a:sx n="1" d="2"/>
          <a:sy n="1" d="2"/>
        </p:scale>
        <p:origin x="6480" y="9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31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C8D1502-C5FD-9142-833A-C16F45EDE449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300"/>
          </a:p>
        </p:txBody>
      </p:sp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4402138" y="9553575"/>
            <a:ext cx="33496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fld id="{0A31E3B1-403C-9F42-96D0-46B7F88D5A21}" type="slidenum">
              <a:rPr lang="en-GB" altLang="en-US" sz="1300"/>
              <a:pPr algn="r" eaLnBrk="1">
                <a:lnSpc>
                  <a:spcPct val="94000"/>
                </a:lnSpc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300"/>
          </a:p>
        </p:txBody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0" y="9553575"/>
            <a:ext cx="33496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1300"/>
          </a:p>
        </p:txBody>
      </p:sp>
      <p:sp>
        <p:nvSpPr>
          <p:cNvPr id="13318" name="Text Box 4"/>
          <p:cNvSpPr txBox="1">
            <a:spLocks noChangeArrowheads="1"/>
          </p:cNvSpPr>
          <p:nvPr/>
        </p:nvSpPr>
        <p:spPr bwMode="auto">
          <a:xfrm>
            <a:off x="0" y="0"/>
            <a:ext cx="33496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1300"/>
          </a:p>
        </p:txBody>
      </p:sp>
      <p:sp>
        <p:nvSpPr>
          <p:cNvPr id="13319" name="Text Box 5"/>
          <p:cNvSpPr txBox="1">
            <a:spLocks noChangeArrowheads="1"/>
          </p:cNvSpPr>
          <p:nvPr/>
        </p:nvSpPr>
        <p:spPr bwMode="auto">
          <a:xfrm>
            <a:off x="4402138" y="0"/>
            <a:ext cx="33496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320" name="Text Box 6"/>
          <p:cNvSpPr txBox="1">
            <a:spLocks noChangeArrowheads="1"/>
          </p:cNvSpPr>
          <p:nvPr/>
        </p:nvSpPr>
        <p:spPr bwMode="auto">
          <a:xfrm>
            <a:off x="1371600" y="754063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>
              <a:spcBef>
                <a:spcPct val="0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None/>
            </a:pPr>
            <a:endParaRPr lang="tr-TR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21" name="Rectangle 7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032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969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E3811A4-5F93-0649-9646-B25B6C90B69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30</a:t>
            </a:fld>
            <a:endParaRPr lang="en-GB" altLang="en-US" sz="1300"/>
          </a:p>
        </p:txBody>
      </p:sp>
      <p:sp>
        <p:nvSpPr>
          <p:cNvPr id="29700" name="Text Box 2"/>
          <p:cNvSpPr txBox="1">
            <a:spLocks noChangeArrowheads="1"/>
          </p:cNvSpPr>
          <p:nvPr/>
        </p:nvSpPr>
        <p:spPr bwMode="auto">
          <a:xfrm>
            <a:off x="4402138" y="9553575"/>
            <a:ext cx="33496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fld id="{39BC6C68-EEC3-D943-B249-4A9A851F2B3F}" type="slidenum">
              <a:rPr lang="en-GB" altLang="en-US" sz="1300"/>
              <a:pPr algn="r" eaLnBrk="1">
                <a:lnSpc>
                  <a:spcPct val="94000"/>
                </a:lnSpc>
                <a:spcBef>
                  <a:spcPct val="0"/>
                </a:spcBef>
                <a:buSzPct val="45000"/>
                <a:buFont typeface="Wingdings" charset="2"/>
                <a:buNone/>
              </a:pPr>
              <a:t>30</a:t>
            </a:fld>
            <a:endParaRPr lang="en-GB" altLang="en-US" sz="1300"/>
          </a:p>
        </p:txBody>
      </p:sp>
      <p:sp>
        <p:nvSpPr>
          <p:cNvPr id="29701" name="Text Box 3"/>
          <p:cNvSpPr txBox="1">
            <a:spLocks noChangeArrowheads="1"/>
          </p:cNvSpPr>
          <p:nvPr/>
        </p:nvSpPr>
        <p:spPr bwMode="auto">
          <a:xfrm>
            <a:off x="0" y="9553575"/>
            <a:ext cx="33496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1300"/>
          </a:p>
        </p:txBody>
      </p:sp>
      <p:sp>
        <p:nvSpPr>
          <p:cNvPr id="29702" name="Text Box 4"/>
          <p:cNvSpPr txBox="1">
            <a:spLocks noChangeArrowheads="1"/>
          </p:cNvSpPr>
          <p:nvPr/>
        </p:nvSpPr>
        <p:spPr bwMode="auto">
          <a:xfrm>
            <a:off x="0" y="0"/>
            <a:ext cx="33496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1300"/>
          </a:p>
        </p:txBody>
      </p:sp>
      <p:sp>
        <p:nvSpPr>
          <p:cNvPr id="29703" name="Text Box 5"/>
          <p:cNvSpPr txBox="1">
            <a:spLocks noChangeArrowheads="1"/>
          </p:cNvSpPr>
          <p:nvPr/>
        </p:nvSpPr>
        <p:spPr bwMode="auto">
          <a:xfrm>
            <a:off x="4402138" y="0"/>
            <a:ext cx="33496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9704" name="Text Box 6"/>
          <p:cNvSpPr txBox="1">
            <a:spLocks noChangeArrowheads="1"/>
          </p:cNvSpPr>
          <p:nvPr/>
        </p:nvSpPr>
        <p:spPr bwMode="auto">
          <a:xfrm>
            <a:off x="1371600" y="754063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>
              <a:spcBef>
                <a:spcPct val="0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None/>
            </a:pPr>
            <a:endParaRPr lang="tr-TR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9705" name="Rectangle 7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4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 b="1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 b="1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685800" y="1707840"/>
            <a:ext cx="7772040" cy="146952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Files and Filesystems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75" name="TextShape 2"/>
          <p:cNvSpPr txBox="1"/>
          <p:nvPr/>
        </p:nvSpPr>
        <p:spPr>
          <a:xfrm>
            <a:off x="685800" y="5495286"/>
            <a:ext cx="7930166" cy="709704"/>
          </a:xfrm>
          <a:prstGeom prst="rect">
            <a:avLst/>
          </a:prstGeom>
          <a:noFill/>
          <a:ln w="9360">
            <a:noFill/>
          </a:ln>
        </p:spPr>
        <p:txBody>
          <a:bodyPr>
            <a:normAutofit fontScale="70000" lnSpcReduction="20000"/>
          </a:bodyPr>
          <a:lstStyle/>
          <a:p>
            <a:r>
              <a:rPr lang="en-US" sz="3200" dirty="0">
                <a:latin typeface="Calibri" charset="0"/>
                <a:ea typeface="Calibri" charset="0"/>
                <a:cs typeface="Calibri" charset="0"/>
              </a:rPr>
              <a:t>Some slides are from </a:t>
            </a:r>
            <a:r>
              <a:rPr lang="en-US" altLang="en-US" sz="3200" dirty="0">
                <a:latin typeface="Calibri" charset="0"/>
                <a:ea typeface="Calibri" charset="0"/>
                <a:cs typeface="Calibri" charset="0"/>
              </a:rPr>
              <a:t>Tanenbaum, Modern Operating Systems 3e, (c) 2008 Prentice-Hall, Inc. All rights reserved. 0-13-6006639</a:t>
            </a:r>
          </a:p>
        </p:txBody>
      </p:sp>
    </p:spTree>
    <p:extLst>
      <p:ext uri="{BB962C8B-B14F-4D97-AF65-F5344CB8AC3E}">
        <p14:creationId xmlns:p14="http://schemas.microsoft.com/office/powerpoint/2010/main" val="146035905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8042400" cy="702720"/>
          </a:xfrm>
        </p:spPr>
        <p:txBody>
          <a:bodyPr/>
          <a:lstStyle/>
          <a:p>
            <a:pPr>
              <a:lnSpc>
                <a:spcPct val="51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/>
              <a:t>File Concept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0695" y="802441"/>
            <a:ext cx="6099386" cy="5212800"/>
          </a:xfrm>
        </p:spPr>
        <p:txBody>
          <a:bodyPr/>
          <a:lstStyle/>
          <a:p>
            <a:pPr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From the user point of view, file is the only unit through which data can be written onto storage devices. </a:t>
            </a:r>
          </a:p>
          <a:p>
            <a:pPr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File is a logical storage unit abstraction.</a:t>
            </a:r>
          </a:p>
          <a:p>
            <a:pPr marL="685800" lvl="1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b="1" dirty="0"/>
              <a:t>Hide details of storage devices </a:t>
            </a:r>
          </a:p>
          <a:p>
            <a:pPr marL="1085850" lvl="2" indent="-285750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b="1" dirty="0"/>
              <a:t>sector addressing/ SCSI vs. IDE</a:t>
            </a:r>
          </a:p>
          <a:p>
            <a:pPr lvl="1" indent="-342900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b="1" dirty="0"/>
              <a:t>Hide details of allocation/location on a storage device </a:t>
            </a:r>
            <a:endParaRPr lang="en-GB" altLang="en-US" sz="1800" dirty="0"/>
          </a:p>
          <a:p>
            <a:pPr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The information in a file as well as the attributes of the file is determined by its creator.</a:t>
            </a:r>
          </a:p>
          <a:p>
            <a:pPr marL="700476" lvl="1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sz="1800" dirty="0"/>
              <a:t>Data: Numeric/character/binary</a:t>
            </a:r>
          </a:p>
          <a:p>
            <a:pPr marL="700476" lvl="1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sz="1800" dirty="0"/>
              <a:t>Program</a:t>
            </a:r>
          </a:p>
        </p:txBody>
      </p:sp>
      <p:pic>
        <p:nvPicPr>
          <p:cNvPr id="12292" name="Picture 8" descr="http://www.peachtreearchives.com/images/file_paper_stack_mes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28" y="998811"/>
            <a:ext cx="2531520" cy="325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98681" y="5791632"/>
            <a:ext cx="81871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0965" indent="-300965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When a file is created, it becomes independent of the process, the user and even the system that created it. </a:t>
            </a:r>
          </a:p>
        </p:txBody>
      </p:sp>
    </p:spTree>
    <p:extLst>
      <p:ext uri="{BB962C8B-B14F-4D97-AF65-F5344CB8AC3E}">
        <p14:creationId xmlns:p14="http://schemas.microsoft.com/office/powerpoint/2010/main" val="21233211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Block Management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88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>
            <a:normAutofit lnSpcReduction="10000"/>
          </a:bodyPr>
          <a:lstStyle/>
          <a:p>
            <a:pPr marL="343080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Files are “logically continuous” storage regions. 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However, actual data blocks may or may not be distributed in different regions of disk.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They can grow, shrink, or be deleted. 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blocks can be accessed 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sequentially (text files) or 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randomly (indexed files)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-&gt; Block 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Allocation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Contiguous allocation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Linked-list allocation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Allocation table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Indexed allocation</a:t>
            </a:r>
            <a:endParaRPr lang="en-US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84BFDFA-697D-C948-AA05-6DFBDDF7B422}"/>
              </a:ext>
            </a:extLst>
          </p:cNvPr>
          <p:cNvSpPr/>
          <p:nvPr/>
        </p:nvSpPr>
        <p:spPr>
          <a:xfrm>
            <a:off x="4753627" y="4394848"/>
            <a:ext cx="3914384" cy="1631216"/>
          </a:xfrm>
          <a:prstGeom prst="rect">
            <a:avLst/>
          </a:prstGeom>
          <a:solidFill>
            <a:srgbClr val="F6F5BD"/>
          </a:solidFill>
        </p:spPr>
        <p:txBody>
          <a:bodyPr wrap="square">
            <a:spAutoFit/>
          </a:bodyPr>
          <a:lstStyle/>
          <a:p>
            <a:pPr marL="36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Note that spatial locality of files, keeping blocks of the file consecutive on disk, has advantages in some storage types, such as hard disks.</a:t>
            </a:r>
          </a:p>
        </p:txBody>
      </p:sp>
    </p:spTree>
    <p:extLst>
      <p:ext uri="{BB962C8B-B14F-4D97-AF65-F5344CB8AC3E}">
        <p14:creationId xmlns:p14="http://schemas.microsoft.com/office/powerpoint/2010/main" val="8622538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File-&gt;Block: Contiguous Allocation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15" name="TextShape 2"/>
          <p:cNvSpPr txBox="1"/>
          <p:nvPr/>
        </p:nvSpPr>
        <p:spPr>
          <a:xfrm>
            <a:off x="468360" y="1197360"/>
            <a:ext cx="7895880" cy="511504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data is stored in contiguous blocks on the disk</a:t>
            </a:r>
          </a:p>
        </p:txBody>
      </p:sp>
      <p:cxnSp>
        <p:nvCxnSpPr>
          <p:cNvPr id="251" name="Line 38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type="triangle" w="med" len="med"/>
          </a:ln>
        </p:spPr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86B41660-B5B6-9A48-85D7-13776BB89308}"/>
              </a:ext>
            </a:extLst>
          </p:cNvPr>
          <p:cNvGrpSpPr/>
          <p:nvPr/>
        </p:nvGrpSpPr>
        <p:grpSpPr>
          <a:xfrm>
            <a:off x="50193" y="1979404"/>
            <a:ext cx="8842041" cy="1671934"/>
            <a:chOff x="50193" y="1979404"/>
            <a:chExt cx="8842041" cy="1671934"/>
          </a:xfrm>
        </p:grpSpPr>
        <p:sp>
          <p:nvSpPr>
            <p:cNvPr id="216" name="CustomShape 3"/>
            <p:cNvSpPr/>
            <p:nvPr/>
          </p:nvSpPr>
          <p:spPr>
            <a:xfrm>
              <a:off x="114647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/>
          </p:style>
        </p:sp>
        <p:sp>
          <p:nvSpPr>
            <p:cNvPr id="217" name="CustomShape 4"/>
            <p:cNvSpPr/>
            <p:nvPr/>
          </p:nvSpPr>
          <p:spPr>
            <a:xfrm>
              <a:off x="163067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18" name="CustomShape 5"/>
            <p:cNvSpPr/>
            <p:nvPr/>
          </p:nvSpPr>
          <p:spPr>
            <a:xfrm>
              <a:off x="211487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219" name="CustomShape 6"/>
            <p:cNvSpPr/>
            <p:nvPr/>
          </p:nvSpPr>
          <p:spPr>
            <a:xfrm>
              <a:off x="259871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/>
          </p:style>
        </p:sp>
        <p:sp>
          <p:nvSpPr>
            <p:cNvPr id="220" name="CustomShape 7"/>
            <p:cNvSpPr/>
            <p:nvPr/>
          </p:nvSpPr>
          <p:spPr>
            <a:xfrm>
              <a:off x="308291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21" name="CustomShape 8"/>
            <p:cNvSpPr/>
            <p:nvPr/>
          </p:nvSpPr>
          <p:spPr>
            <a:xfrm>
              <a:off x="356711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/>
          </p:style>
        </p:sp>
        <p:sp>
          <p:nvSpPr>
            <p:cNvPr id="222" name="CustomShape 9"/>
            <p:cNvSpPr/>
            <p:nvPr/>
          </p:nvSpPr>
          <p:spPr>
            <a:xfrm>
              <a:off x="405095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/>
          </p:style>
        </p:sp>
        <p:sp>
          <p:nvSpPr>
            <p:cNvPr id="223" name="CustomShape 10"/>
            <p:cNvSpPr/>
            <p:nvPr/>
          </p:nvSpPr>
          <p:spPr>
            <a:xfrm>
              <a:off x="4535154" y="2855588"/>
              <a:ext cx="484200" cy="45792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224" name="CustomShape 11"/>
            <p:cNvSpPr/>
            <p:nvPr/>
          </p:nvSpPr>
          <p:spPr>
            <a:xfrm>
              <a:off x="5019354" y="2855588"/>
              <a:ext cx="484200" cy="45792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225" name="CustomShape 12"/>
            <p:cNvSpPr/>
            <p:nvPr/>
          </p:nvSpPr>
          <p:spPr>
            <a:xfrm>
              <a:off x="5503554" y="2855588"/>
              <a:ext cx="484200" cy="45792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26" name="CustomShape 13"/>
            <p:cNvSpPr/>
            <p:nvPr/>
          </p:nvSpPr>
          <p:spPr>
            <a:xfrm>
              <a:off x="5987394" y="2855588"/>
              <a:ext cx="484200" cy="45792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227" name="CustomShape 14"/>
            <p:cNvSpPr/>
            <p:nvPr/>
          </p:nvSpPr>
          <p:spPr>
            <a:xfrm>
              <a:off x="6471594" y="2855588"/>
              <a:ext cx="484200" cy="45792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228" name="CustomShape 15"/>
            <p:cNvSpPr/>
            <p:nvPr/>
          </p:nvSpPr>
          <p:spPr>
            <a:xfrm>
              <a:off x="6955794" y="2855588"/>
              <a:ext cx="484200" cy="45792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229" name="CustomShape 16"/>
            <p:cNvSpPr/>
            <p:nvPr/>
          </p:nvSpPr>
          <p:spPr>
            <a:xfrm>
              <a:off x="7439634" y="2855588"/>
              <a:ext cx="484200" cy="457920"/>
            </a:xfrm>
            <a:prstGeom prst="rect">
              <a:avLst/>
            </a:prstGeom>
            <a:gradFill>
              <a:gsLst>
                <a:gs pos="0">
                  <a:srgbClr val="00B8FF"/>
                </a:gs>
                <a:gs pos="100000">
                  <a:srgbClr val="99CCFF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30" name="CustomShape 17"/>
            <p:cNvSpPr/>
            <p:nvPr/>
          </p:nvSpPr>
          <p:spPr>
            <a:xfrm>
              <a:off x="7923834" y="2855588"/>
              <a:ext cx="484200" cy="457920"/>
            </a:xfrm>
            <a:prstGeom prst="rect">
              <a:avLst/>
            </a:prstGeom>
            <a:gradFill>
              <a:gsLst>
                <a:gs pos="0">
                  <a:srgbClr val="00B8FF"/>
                </a:gs>
                <a:gs pos="100000">
                  <a:srgbClr val="99CCFF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31" name="CustomShape 18"/>
            <p:cNvSpPr/>
            <p:nvPr/>
          </p:nvSpPr>
          <p:spPr>
            <a:xfrm>
              <a:off x="8408034" y="2855588"/>
              <a:ext cx="484200" cy="457920"/>
            </a:xfrm>
            <a:prstGeom prst="rect">
              <a:avLst/>
            </a:prstGeom>
            <a:gradFill>
              <a:gsLst>
                <a:gs pos="0">
                  <a:srgbClr val="00B8FF"/>
                </a:gs>
                <a:gs pos="100000">
                  <a:srgbClr val="99CCFF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45" name="CustomShape 32"/>
            <p:cNvSpPr/>
            <p:nvPr/>
          </p:nvSpPr>
          <p:spPr>
            <a:xfrm>
              <a:off x="3946052" y="1979404"/>
              <a:ext cx="732960" cy="364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FILE </a:t>
              </a: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Y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  <a:p>
              <a:pPr algn="ctr">
                <a:lnSpc>
                  <a:spcPct val="100000"/>
                </a:lnSpc>
              </a:pP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[7-A]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46" name="CustomShape 33"/>
            <p:cNvSpPr/>
            <p:nvPr/>
          </p:nvSpPr>
          <p:spPr>
            <a:xfrm>
              <a:off x="867889" y="1979404"/>
              <a:ext cx="743400" cy="364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FILE </a:t>
              </a: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X</a:t>
              </a: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 </a:t>
              </a:r>
            </a:p>
            <a:p>
              <a:pPr algn="ctr"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[0-6]</a:t>
              </a:r>
            </a:p>
          </p:txBody>
        </p:sp>
        <p:sp>
          <p:nvSpPr>
            <p:cNvPr id="249" name="CustomShape 36"/>
            <p:cNvSpPr/>
            <p:nvPr/>
          </p:nvSpPr>
          <p:spPr>
            <a:xfrm rot="16200000" flipH="1">
              <a:off x="4451954" y="2493803"/>
              <a:ext cx="296856" cy="426714"/>
            </a:xfrm>
            <a:prstGeom prst="bentConnector3">
              <a:avLst>
                <a:gd name="adj1" fmla="val 19856"/>
              </a:avLst>
            </a:prstGeom>
            <a:noFill/>
            <a:ln>
              <a:solidFill>
                <a:srgbClr val="008000"/>
              </a:solidFill>
              <a:round/>
              <a:tailEnd type="arrow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50" name="CustomShape 37"/>
            <p:cNvSpPr/>
            <p:nvPr/>
          </p:nvSpPr>
          <p:spPr>
            <a:xfrm rot="16200000" flipH="1">
              <a:off x="1144352" y="2611547"/>
              <a:ext cx="296857" cy="191226"/>
            </a:xfrm>
            <a:prstGeom prst="bentConnector3">
              <a:avLst>
                <a:gd name="adj1" fmla="val 50000"/>
              </a:avLst>
            </a:prstGeom>
            <a:noFill/>
            <a:ln>
              <a:solidFill>
                <a:srgbClr val="B84747"/>
              </a:solidFill>
              <a:round/>
              <a:tailEnd type="arrow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40" name="CustomShape 33"/>
            <p:cNvSpPr/>
            <p:nvPr/>
          </p:nvSpPr>
          <p:spPr>
            <a:xfrm>
              <a:off x="5970294" y="1979404"/>
              <a:ext cx="743400" cy="364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FILE </a:t>
              </a: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Z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  <a:p>
              <a:pPr algn="ctr">
                <a:lnSpc>
                  <a:spcPct val="100000"/>
                </a:lnSpc>
              </a:pP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[B-C]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41" name="CustomShape 37"/>
            <p:cNvSpPr/>
            <p:nvPr/>
          </p:nvSpPr>
          <p:spPr>
            <a:xfrm rot="16200000" flipH="1">
              <a:off x="6303259" y="2578578"/>
              <a:ext cx="296858" cy="257165"/>
            </a:xfrm>
            <a:prstGeom prst="bentConnector3">
              <a:avLst>
                <a:gd name="adj1" fmla="val 50000"/>
              </a:avLst>
            </a:prstGeom>
            <a:noFill/>
            <a:ln>
              <a:solidFill>
                <a:srgbClr val="B84747"/>
              </a:solidFill>
              <a:round/>
              <a:tailEnd type="arrow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43" name="CustomShape 33"/>
            <p:cNvSpPr/>
            <p:nvPr/>
          </p:nvSpPr>
          <p:spPr>
            <a:xfrm>
              <a:off x="7013775" y="1979404"/>
              <a:ext cx="743400" cy="364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FILE </a:t>
              </a: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Q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  <a:p>
              <a:pPr algn="ctr">
                <a:lnSpc>
                  <a:spcPct val="100000"/>
                </a:lnSpc>
              </a:pP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[D-F]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44" name="CustomShape 37"/>
            <p:cNvSpPr/>
            <p:nvPr/>
          </p:nvSpPr>
          <p:spPr>
            <a:xfrm rot="16200000" flipH="1">
              <a:off x="7349250" y="2609304"/>
              <a:ext cx="296858" cy="195714"/>
            </a:xfrm>
            <a:prstGeom prst="bentConnector3">
              <a:avLst>
                <a:gd name="adj1" fmla="val 50000"/>
              </a:avLst>
            </a:prstGeom>
            <a:noFill/>
            <a:ln>
              <a:solidFill>
                <a:srgbClr val="B84747"/>
              </a:solidFill>
              <a:round/>
              <a:tailEnd type="arrow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0" name="CustomShape 33">
              <a:extLst>
                <a:ext uri="{FF2B5EF4-FFF2-40B4-BE49-F238E27FC236}">
                  <a16:creationId xmlns:a16="http://schemas.microsoft.com/office/drawing/2014/main" id="{D83D17F1-52C7-AD47-813F-20F95499A61B}"/>
                </a:ext>
              </a:extLst>
            </p:cNvPr>
            <p:cNvSpPr/>
            <p:nvPr/>
          </p:nvSpPr>
          <p:spPr>
            <a:xfrm>
              <a:off x="50193" y="2996867"/>
              <a:ext cx="836334" cy="654471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Disk</a:t>
              </a:r>
            </a:p>
            <a:p>
              <a:pPr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Block #:</a:t>
              </a:r>
            </a:p>
          </p:txBody>
        </p:sp>
        <p:sp>
          <p:nvSpPr>
            <p:cNvPr id="31" name="CustomShape 33">
              <a:extLst>
                <a:ext uri="{FF2B5EF4-FFF2-40B4-BE49-F238E27FC236}">
                  <a16:creationId xmlns:a16="http://schemas.microsoft.com/office/drawing/2014/main" id="{011817AC-6B5F-EB4E-8A29-7508E9393D15}"/>
                </a:ext>
              </a:extLst>
            </p:cNvPr>
            <p:cNvSpPr/>
            <p:nvPr/>
          </p:nvSpPr>
          <p:spPr>
            <a:xfrm>
              <a:off x="1060185" y="3310878"/>
              <a:ext cx="7745612" cy="3404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  0        1        2       3       4       5       6       7       8       9      A        B       C       D      E       F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692489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File-&gt;Block: Contiguous </a:t>
            </a: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Allocation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11" name="TextShape 2"/>
          <p:cNvSpPr txBox="1"/>
          <p:nvPr/>
        </p:nvSpPr>
        <p:spPr>
          <a:xfrm>
            <a:off x="396720" y="1362240"/>
            <a:ext cx="7895880" cy="3522911"/>
          </a:xfrm>
          <a:prstGeom prst="rect">
            <a:avLst/>
          </a:prstGeom>
          <a:noFill/>
          <a:ln w="9360">
            <a:noFill/>
          </a:ln>
        </p:spPr>
        <p:txBody>
          <a:bodyPr>
            <a:normAutofit fontScale="85000" lnSpcReduction="20000"/>
          </a:bodyPr>
          <a:lstStyle/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Harder to manage. Avoiding external fragmentation is a challenge. </a:t>
            </a:r>
          </a:p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 main memory: buddy system, free lists of various sizes are used.</a:t>
            </a:r>
          </a:p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Harder problem for slower devices like disks.</a:t>
            </a:r>
          </a:p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growth is harder to control. </a:t>
            </a:r>
          </a:p>
          <a:p>
            <a:pPr marL="800280" lvl="1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Size is not known in advance. </a:t>
            </a:r>
          </a:p>
          <a:p>
            <a:pPr marL="800280" lvl="1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grows in increments of blocks, not like memory (first allocate and fill later).</a:t>
            </a:r>
          </a:p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Fixed size allocation, easier to implement.</a:t>
            </a:r>
            <a:endParaRPr lang="tr-T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tr-T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Fast sequent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</a:t>
            </a:r>
            <a:r>
              <a:rPr lang="tr-T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 </a:t>
            </a:r>
            <a:r>
              <a:rPr lang="tr-TR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access</a:t>
            </a:r>
            <a:endParaRPr lang="tr-T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D46D83F-2FC1-1141-B5F4-D88AA378C79D}"/>
              </a:ext>
            </a:extLst>
          </p:cNvPr>
          <p:cNvGrpSpPr/>
          <p:nvPr/>
        </p:nvGrpSpPr>
        <p:grpSpPr>
          <a:xfrm>
            <a:off x="80566" y="4935547"/>
            <a:ext cx="8824194" cy="1671934"/>
            <a:chOff x="68040" y="1979404"/>
            <a:chExt cx="8824194" cy="1671934"/>
          </a:xfrm>
        </p:grpSpPr>
        <p:sp>
          <p:nvSpPr>
            <p:cNvPr id="5" name="CustomShape 3">
              <a:extLst>
                <a:ext uri="{FF2B5EF4-FFF2-40B4-BE49-F238E27FC236}">
                  <a16:creationId xmlns:a16="http://schemas.microsoft.com/office/drawing/2014/main" id="{57DB22A7-5463-9848-A64C-5FFD42818088}"/>
                </a:ext>
              </a:extLst>
            </p:cNvPr>
            <p:cNvSpPr/>
            <p:nvPr/>
          </p:nvSpPr>
          <p:spPr>
            <a:xfrm>
              <a:off x="114647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/>
          </p:style>
        </p:sp>
        <p:sp>
          <p:nvSpPr>
            <p:cNvPr id="6" name="CustomShape 4">
              <a:extLst>
                <a:ext uri="{FF2B5EF4-FFF2-40B4-BE49-F238E27FC236}">
                  <a16:creationId xmlns:a16="http://schemas.microsoft.com/office/drawing/2014/main" id="{4FDE7859-1B17-3F46-B23D-1FAB08766B4D}"/>
                </a:ext>
              </a:extLst>
            </p:cNvPr>
            <p:cNvSpPr/>
            <p:nvPr/>
          </p:nvSpPr>
          <p:spPr>
            <a:xfrm>
              <a:off x="163067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5">
              <a:extLst>
                <a:ext uri="{FF2B5EF4-FFF2-40B4-BE49-F238E27FC236}">
                  <a16:creationId xmlns:a16="http://schemas.microsoft.com/office/drawing/2014/main" id="{F907C2A1-19E9-CA48-8525-877B38EFCD03}"/>
                </a:ext>
              </a:extLst>
            </p:cNvPr>
            <p:cNvSpPr/>
            <p:nvPr/>
          </p:nvSpPr>
          <p:spPr>
            <a:xfrm>
              <a:off x="211487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8" name="CustomShape 6">
              <a:extLst>
                <a:ext uri="{FF2B5EF4-FFF2-40B4-BE49-F238E27FC236}">
                  <a16:creationId xmlns:a16="http://schemas.microsoft.com/office/drawing/2014/main" id="{2FC9BAB4-B54C-C64D-87BC-7D5502A35CDC}"/>
                </a:ext>
              </a:extLst>
            </p:cNvPr>
            <p:cNvSpPr/>
            <p:nvPr/>
          </p:nvSpPr>
          <p:spPr>
            <a:xfrm>
              <a:off x="259871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/>
          </p:style>
        </p:sp>
        <p:sp>
          <p:nvSpPr>
            <p:cNvPr id="9" name="CustomShape 7">
              <a:extLst>
                <a:ext uri="{FF2B5EF4-FFF2-40B4-BE49-F238E27FC236}">
                  <a16:creationId xmlns:a16="http://schemas.microsoft.com/office/drawing/2014/main" id="{F7CB1749-4FF1-744F-9090-E9EF2A1300AD}"/>
                </a:ext>
              </a:extLst>
            </p:cNvPr>
            <p:cNvSpPr/>
            <p:nvPr/>
          </p:nvSpPr>
          <p:spPr>
            <a:xfrm>
              <a:off x="308291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8">
              <a:extLst>
                <a:ext uri="{FF2B5EF4-FFF2-40B4-BE49-F238E27FC236}">
                  <a16:creationId xmlns:a16="http://schemas.microsoft.com/office/drawing/2014/main" id="{ED0B3460-9DE4-E449-ABAC-6AE35D1EDB6A}"/>
                </a:ext>
              </a:extLst>
            </p:cNvPr>
            <p:cNvSpPr/>
            <p:nvPr/>
          </p:nvSpPr>
          <p:spPr>
            <a:xfrm>
              <a:off x="356711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/>
          </p:style>
        </p:sp>
        <p:sp>
          <p:nvSpPr>
            <p:cNvPr id="11" name="CustomShape 9">
              <a:extLst>
                <a:ext uri="{FF2B5EF4-FFF2-40B4-BE49-F238E27FC236}">
                  <a16:creationId xmlns:a16="http://schemas.microsoft.com/office/drawing/2014/main" id="{C1A38F87-E1DB-9042-BFCE-78F8F35EFDD3}"/>
                </a:ext>
              </a:extLst>
            </p:cNvPr>
            <p:cNvSpPr/>
            <p:nvPr/>
          </p:nvSpPr>
          <p:spPr>
            <a:xfrm>
              <a:off x="4050954" y="2855588"/>
              <a:ext cx="484200" cy="457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/>
          </p:style>
        </p:sp>
        <p:sp>
          <p:nvSpPr>
            <p:cNvPr id="12" name="CustomShape 10">
              <a:extLst>
                <a:ext uri="{FF2B5EF4-FFF2-40B4-BE49-F238E27FC236}">
                  <a16:creationId xmlns:a16="http://schemas.microsoft.com/office/drawing/2014/main" id="{959A829C-7950-FB4B-85D0-66834DA8B3AF}"/>
                </a:ext>
              </a:extLst>
            </p:cNvPr>
            <p:cNvSpPr/>
            <p:nvPr/>
          </p:nvSpPr>
          <p:spPr>
            <a:xfrm>
              <a:off x="4535154" y="2855588"/>
              <a:ext cx="484200" cy="45792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13" name="CustomShape 11">
              <a:extLst>
                <a:ext uri="{FF2B5EF4-FFF2-40B4-BE49-F238E27FC236}">
                  <a16:creationId xmlns:a16="http://schemas.microsoft.com/office/drawing/2014/main" id="{737ABD0D-55FF-B24B-B92E-6396F1002235}"/>
                </a:ext>
              </a:extLst>
            </p:cNvPr>
            <p:cNvSpPr/>
            <p:nvPr/>
          </p:nvSpPr>
          <p:spPr>
            <a:xfrm>
              <a:off x="5019354" y="2855588"/>
              <a:ext cx="484200" cy="45792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14" name="CustomShape 12">
              <a:extLst>
                <a:ext uri="{FF2B5EF4-FFF2-40B4-BE49-F238E27FC236}">
                  <a16:creationId xmlns:a16="http://schemas.microsoft.com/office/drawing/2014/main" id="{E9B8967F-E341-354C-B873-03306E0930C5}"/>
                </a:ext>
              </a:extLst>
            </p:cNvPr>
            <p:cNvSpPr/>
            <p:nvPr/>
          </p:nvSpPr>
          <p:spPr>
            <a:xfrm>
              <a:off x="5503554" y="2855588"/>
              <a:ext cx="484200" cy="45792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" name="CustomShape 13">
              <a:extLst>
                <a:ext uri="{FF2B5EF4-FFF2-40B4-BE49-F238E27FC236}">
                  <a16:creationId xmlns:a16="http://schemas.microsoft.com/office/drawing/2014/main" id="{B286CA9E-E6A8-B94E-8763-2CA5E2752A37}"/>
                </a:ext>
              </a:extLst>
            </p:cNvPr>
            <p:cNvSpPr/>
            <p:nvPr/>
          </p:nvSpPr>
          <p:spPr>
            <a:xfrm>
              <a:off x="5987394" y="2855588"/>
              <a:ext cx="484200" cy="45792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16" name="CustomShape 14">
              <a:extLst>
                <a:ext uri="{FF2B5EF4-FFF2-40B4-BE49-F238E27FC236}">
                  <a16:creationId xmlns:a16="http://schemas.microsoft.com/office/drawing/2014/main" id="{3C8DEAE9-22FA-EC49-9B70-C56D1E6A34C0}"/>
                </a:ext>
              </a:extLst>
            </p:cNvPr>
            <p:cNvSpPr/>
            <p:nvPr/>
          </p:nvSpPr>
          <p:spPr>
            <a:xfrm>
              <a:off x="6471594" y="2855588"/>
              <a:ext cx="484200" cy="45792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17" name="CustomShape 15">
              <a:extLst>
                <a:ext uri="{FF2B5EF4-FFF2-40B4-BE49-F238E27FC236}">
                  <a16:creationId xmlns:a16="http://schemas.microsoft.com/office/drawing/2014/main" id="{229A2ED6-E073-D547-8B3E-FD8DE8D70526}"/>
                </a:ext>
              </a:extLst>
            </p:cNvPr>
            <p:cNvSpPr/>
            <p:nvPr/>
          </p:nvSpPr>
          <p:spPr>
            <a:xfrm>
              <a:off x="6955794" y="2855588"/>
              <a:ext cx="484200" cy="45792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</p:sp>
        <p:sp>
          <p:nvSpPr>
            <p:cNvPr id="18" name="CustomShape 16">
              <a:extLst>
                <a:ext uri="{FF2B5EF4-FFF2-40B4-BE49-F238E27FC236}">
                  <a16:creationId xmlns:a16="http://schemas.microsoft.com/office/drawing/2014/main" id="{9E29DD39-232A-C545-A216-B1B623306E35}"/>
                </a:ext>
              </a:extLst>
            </p:cNvPr>
            <p:cNvSpPr/>
            <p:nvPr/>
          </p:nvSpPr>
          <p:spPr>
            <a:xfrm>
              <a:off x="7439634" y="2855588"/>
              <a:ext cx="484200" cy="457920"/>
            </a:xfrm>
            <a:prstGeom prst="rect">
              <a:avLst/>
            </a:prstGeom>
            <a:gradFill>
              <a:gsLst>
                <a:gs pos="0">
                  <a:srgbClr val="00B8FF"/>
                </a:gs>
                <a:gs pos="100000">
                  <a:srgbClr val="99CCFF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9" name="CustomShape 17">
              <a:extLst>
                <a:ext uri="{FF2B5EF4-FFF2-40B4-BE49-F238E27FC236}">
                  <a16:creationId xmlns:a16="http://schemas.microsoft.com/office/drawing/2014/main" id="{A3EF8054-DE71-384A-8473-9C0E523A4DCD}"/>
                </a:ext>
              </a:extLst>
            </p:cNvPr>
            <p:cNvSpPr/>
            <p:nvPr/>
          </p:nvSpPr>
          <p:spPr>
            <a:xfrm>
              <a:off x="7923834" y="2855588"/>
              <a:ext cx="484200" cy="457920"/>
            </a:xfrm>
            <a:prstGeom prst="rect">
              <a:avLst/>
            </a:prstGeom>
            <a:gradFill>
              <a:gsLst>
                <a:gs pos="0">
                  <a:srgbClr val="00B8FF"/>
                </a:gs>
                <a:gs pos="100000">
                  <a:srgbClr val="99CCFF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" name="CustomShape 18">
              <a:extLst>
                <a:ext uri="{FF2B5EF4-FFF2-40B4-BE49-F238E27FC236}">
                  <a16:creationId xmlns:a16="http://schemas.microsoft.com/office/drawing/2014/main" id="{FCB45D1F-E4E1-1046-B60C-C6C3E68B90AF}"/>
                </a:ext>
              </a:extLst>
            </p:cNvPr>
            <p:cNvSpPr/>
            <p:nvPr/>
          </p:nvSpPr>
          <p:spPr>
            <a:xfrm>
              <a:off x="8408034" y="2855588"/>
              <a:ext cx="484200" cy="457920"/>
            </a:xfrm>
            <a:prstGeom prst="rect">
              <a:avLst/>
            </a:prstGeom>
            <a:gradFill>
              <a:gsLst>
                <a:gs pos="0">
                  <a:srgbClr val="00B8FF"/>
                </a:gs>
                <a:gs pos="100000">
                  <a:srgbClr val="99CCFF"/>
                </a:gs>
              </a:gsLst>
              <a:lin ang="16200000"/>
            </a:gradFill>
            <a:ln>
              <a:solidFill>
                <a:srgbClr val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1" name="CustomShape 32">
              <a:extLst>
                <a:ext uri="{FF2B5EF4-FFF2-40B4-BE49-F238E27FC236}">
                  <a16:creationId xmlns:a16="http://schemas.microsoft.com/office/drawing/2014/main" id="{2AB1C291-7ECE-D040-8E4B-ED7D83583E5E}"/>
                </a:ext>
              </a:extLst>
            </p:cNvPr>
            <p:cNvSpPr/>
            <p:nvPr/>
          </p:nvSpPr>
          <p:spPr>
            <a:xfrm>
              <a:off x="3946052" y="1979404"/>
              <a:ext cx="732960" cy="364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FILE </a:t>
              </a: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Y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  <a:p>
              <a:pPr algn="ctr">
                <a:lnSpc>
                  <a:spcPct val="100000"/>
                </a:lnSpc>
              </a:pP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[7-A]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2" name="CustomShape 33">
              <a:extLst>
                <a:ext uri="{FF2B5EF4-FFF2-40B4-BE49-F238E27FC236}">
                  <a16:creationId xmlns:a16="http://schemas.microsoft.com/office/drawing/2014/main" id="{9C27310A-612B-2542-A9A7-057A1BB38B8D}"/>
                </a:ext>
              </a:extLst>
            </p:cNvPr>
            <p:cNvSpPr/>
            <p:nvPr/>
          </p:nvSpPr>
          <p:spPr>
            <a:xfrm>
              <a:off x="867889" y="1979404"/>
              <a:ext cx="743400" cy="364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FILE </a:t>
              </a: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X</a:t>
              </a: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 </a:t>
              </a:r>
            </a:p>
            <a:p>
              <a:pPr algn="ctr"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[0-6]</a:t>
              </a:r>
            </a:p>
          </p:txBody>
        </p:sp>
        <p:sp>
          <p:nvSpPr>
            <p:cNvPr id="23" name="CustomShape 36">
              <a:extLst>
                <a:ext uri="{FF2B5EF4-FFF2-40B4-BE49-F238E27FC236}">
                  <a16:creationId xmlns:a16="http://schemas.microsoft.com/office/drawing/2014/main" id="{EC7E7D69-4DC6-054F-9654-A3D9B98935F8}"/>
                </a:ext>
              </a:extLst>
            </p:cNvPr>
            <p:cNvSpPr/>
            <p:nvPr/>
          </p:nvSpPr>
          <p:spPr>
            <a:xfrm rot="16200000" flipH="1">
              <a:off x="4451954" y="2493803"/>
              <a:ext cx="296856" cy="426714"/>
            </a:xfrm>
            <a:prstGeom prst="bentConnector3">
              <a:avLst>
                <a:gd name="adj1" fmla="val 19856"/>
              </a:avLst>
            </a:prstGeom>
            <a:noFill/>
            <a:ln>
              <a:solidFill>
                <a:srgbClr val="008000"/>
              </a:solidFill>
              <a:round/>
              <a:tailEnd type="arrow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4" name="CustomShape 37">
              <a:extLst>
                <a:ext uri="{FF2B5EF4-FFF2-40B4-BE49-F238E27FC236}">
                  <a16:creationId xmlns:a16="http://schemas.microsoft.com/office/drawing/2014/main" id="{A48EA485-CE1D-A74F-95A9-48367AE54DBA}"/>
                </a:ext>
              </a:extLst>
            </p:cNvPr>
            <p:cNvSpPr/>
            <p:nvPr/>
          </p:nvSpPr>
          <p:spPr>
            <a:xfrm rot="16200000" flipH="1">
              <a:off x="1144352" y="2611547"/>
              <a:ext cx="296857" cy="191226"/>
            </a:xfrm>
            <a:prstGeom prst="bentConnector3">
              <a:avLst>
                <a:gd name="adj1" fmla="val 50000"/>
              </a:avLst>
            </a:prstGeom>
            <a:noFill/>
            <a:ln>
              <a:solidFill>
                <a:srgbClr val="B84747"/>
              </a:solidFill>
              <a:round/>
              <a:tailEnd type="arrow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5" name="CustomShape 33">
              <a:extLst>
                <a:ext uri="{FF2B5EF4-FFF2-40B4-BE49-F238E27FC236}">
                  <a16:creationId xmlns:a16="http://schemas.microsoft.com/office/drawing/2014/main" id="{50C065B3-D2EF-1145-94DA-3D606FC547B5}"/>
                </a:ext>
              </a:extLst>
            </p:cNvPr>
            <p:cNvSpPr/>
            <p:nvPr/>
          </p:nvSpPr>
          <p:spPr>
            <a:xfrm>
              <a:off x="5970294" y="1979404"/>
              <a:ext cx="743400" cy="364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FILE </a:t>
              </a: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Z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  <a:p>
              <a:pPr algn="ctr">
                <a:lnSpc>
                  <a:spcPct val="100000"/>
                </a:lnSpc>
              </a:pP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[B-C]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6" name="CustomShape 37">
              <a:extLst>
                <a:ext uri="{FF2B5EF4-FFF2-40B4-BE49-F238E27FC236}">
                  <a16:creationId xmlns:a16="http://schemas.microsoft.com/office/drawing/2014/main" id="{A36D6E6B-FB92-0846-9C69-62D74A9CCEE3}"/>
                </a:ext>
              </a:extLst>
            </p:cNvPr>
            <p:cNvSpPr/>
            <p:nvPr/>
          </p:nvSpPr>
          <p:spPr>
            <a:xfrm rot="16200000" flipH="1">
              <a:off x="6303259" y="2578578"/>
              <a:ext cx="296858" cy="257165"/>
            </a:xfrm>
            <a:prstGeom prst="bentConnector3">
              <a:avLst>
                <a:gd name="adj1" fmla="val 50000"/>
              </a:avLst>
            </a:prstGeom>
            <a:noFill/>
            <a:ln>
              <a:solidFill>
                <a:srgbClr val="B84747"/>
              </a:solidFill>
              <a:round/>
              <a:tailEnd type="arrow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7" name="CustomShape 33">
              <a:extLst>
                <a:ext uri="{FF2B5EF4-FFF2-40B4-BE49-F238E27FC236}">
                  <a16:creationId xmlns:a16="http://schemas.microsoft.com/office/drawing/2014/main" id="{CC797C77-02DC-A544-970B-20A2B40994A3}"/>
                </a:ext>
              </a:extLst>
            </p:cNvPr>
            <p:cNvSpPr/>
            <p:nvPr/>
          </p:nvSpPr>
          <p:spPr>
            <a:xfrm>
              <a:off x="7013775" y="1979404"/>
              <a:ext cx="743400" cy="364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FILE </a:t>
              </a: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Q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  <a:p>
              <a:pPr algn="ctr">
                <a:lnSpc>
                  <a:spcPct val="100000"/>
                </a:lnSpc>
              </a:pPr>
              <a:r>
                <a:rPr lang="en-US" sz="1800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[D-F]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8" name="CustomShape 37">
              <a:extLst>
                <a:ext uri="{FF2B5EF4-FFF2-40B4-BE49-F238E27FC236}">
                  <a16:creationId xmlns:a16="http://schemas.microsoft.com/office/drawing/2014/main" id="{8EC98643-AD55-5B43-988A-59BBA7C502DF}"/>
                </a:ext>
              </a:extLst>
            </p:cNvPr>
            <p:cNvSpPr/>
            <p:nvPr/>
          </p:nvSpPr>
          <p:spPr>
            <a:xfrm rot="16200000" flipH="1">
              <a:off x="7349250" y="2609304"/>
              <a:ext cx="296858" cy="195714"/>
            </a:xfrm>
            <a:prstGeom prst="bentConnector3">
              <a:avLst>
                <a:gd name="adj1" fmla="val 50000"/>
              </a:avLst>
            </a:prstGeom>
            <a:noFill/>
            <a:ln>
              <a:solidFill>
                <a:srgbClr val="B84747"/>
              </a:solidFill>
              <a:round/>
              <a:tailEnd type="arrow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9" name="CustomShape 33">
              <a:extLst>
                <a:ext uri="{FF2B5EF4-FFF2-40B4-BE49-F238E27FC236}">
                  <a16:creationId xmlns:a16="http://schemas.microsoft.com/office/drawing/2014/main" id="{DC6C62AC-4769-1A43-8FB1-D94DFE531F5A}"/>
                </a:ext>
              </a:extLst>
            </p:cNvPr>
            <p:cNvSpPr/>
            <p:nvPr/>
          </p:nvSpPr>
          <p:spPr>
            <a:xfrm>
              <a:off x="68040" y="2996867"/>
              <a:ext cx="836334" cy="654471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Disk</a:t>
              </a:r>
            </a:p>
            <a:p>
              <a:pPr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Block #:</a:t>
              </a:r>
            </a:p>
          </p:txBody>
        </p:sp>
        <p:sp>
          <p:nvSpPr>
            <p:cNvPr id="30" name="CustomShape 33">
              <a:extLst>
                <a:ext uri="{FF2B5EF4-FFF2-40B4-BE49-F238E27FC236}">
                  <a16:creationId xmlns:a16="http://schemas.microsoft.com/office/drawing/2014/main" id="{D36F100A-1001-C646-9D39-72A997859631}"/>
                </a:ext>
              </a:extLst>
            </p:cNvPr>
            <p:cNvSpPr/>
            <p:nvPr/>
          </p:nvSpPr>
          <p:spPr>
            <a:xfrm>
              <a:off x="1060185" y="3310878"/>
              <a:ext cx="7745612" cy="3404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>
                <a:lnSpc>
                  <a:spcPct val="100000"/>
                </a:lnSpc>
              </a:pPr>
              <a:r>
                <a:rPr lang="en-US" sz="18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  0        1        2       3       4       5       6       7       8       9      A        B       C       D      E       F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190557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File-&gt;Block: Linked </a:t>
            </a: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list allocation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53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6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Link information part of data block:
 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4096 byte block 4092 bytes data, 4 bytes next. 4092 as block size?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Traversing link chain requires full read/write block.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Cache does not help much since data blocks are large in total.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034280" y="2337054"/>
            <a:ext cx="6370200" cy="1296000"/>
            <a:chOff x="1034280" y="1997640"/>
            <a:chExt cx="6370200" cy="1296000"/>
          </a:xfrm>
        </p:grpSpPr>
        <p:sp>
          <p:nvSpPr>
            <p:cNvPr id="254" name="CustomShape 3"/>
            <p:cNvSpPr/>
            <p:nvPr/>
          </p:nvSpPr>
          <p:spPr>
            <a:xfrm>
              <a:off x="1034280" y="1998360"/>
              <a:ext cx="1177920" cy="1008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800" b="1" strike="noStrike" spc="-1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Data</a:t>
              </a:r>
            </a:p>
          </p:txBody>
        </p:sp>
        <p:sp>
          <p:nvSpPr>
            <p:cNvPr id="255" name="CustomShape 4"/>
            <p:cNvSpPr/>
            <p:nvPr/>
          </p:nvSpPr>
          <p:spPr>
            <a:xfrm>
              <a:off x="1034280" y="3023640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Next block no</a:t>
              </a:r>
              <a:endPara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56" name="CustomShape 5"/>
            <p:cNvSpPr/>
            <p:nvPr/>
          </p:nvSpPr>
          <p:spPr>
            <a:xfrm>
              <a:off x="2765160" y="1998360"/>
              <a:ext cx="1177920" cy="1008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800" b="1" strike="noStrike" spc="-1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Data</a:t>
              </a:r>
            </a:p>
          </p:txBody>
        </p:sp>
        <p:sp>
          <p:nvSpPr>
            <p:cNvPr id="257" name="CustomShape 6"/>
            <p:cNvSpPr/>
            <p:nvPr/>
          </p:nvSpPr>
          <p:spPr>
            <a:xfrm>
              <a:off x="2765160" y="3023640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Next block no</a:t>
              </a:r>
              <a:endPara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58" name="CustomShape 7"/>
            <p:cNvSpPr/>
            <p:nvPr/>
          </p:nvSpPr>
          <p:spPr>
            <a:xfrm>
              <a:off x="4495680" y="1998360"/>
              <a:ext cx="1177920" cy="1008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800" b="1" strike="noStrike" spc="-1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Data</a:t>
              </a:r>
            </a:p>
          </p:txBody>
        </p:sp>
        <p:sp>
          <p:nvSpPr>
            <p:cNvPr id="259" name="CustomShape 8"/>
            <p:cNvSpPr/>
            <p:nvPr/>
          </p:nvSpPr>
          <p:spPr>
            <a:xfrm>
              <a:off x="4495680" y="3023640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Next block no</a:t>
              </a:r>
              <a:endPara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60" name="CustomShape 9"/>
            <p:cNvSpPr/>
            <p:nvPr/>
          </p:nvSpPr>
          <p:spPr>
            <a:xfrm>
              <a:off x="6226560" y="1998360"/>
              <a:ext cx="1177920" cy="1008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800" b="1" strike="noStrike" spc="-1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Data</a:t>
              </a:r>
            </a:p>
          </p:txBody>
        </p:sp>
        <p:sp>
          <p:nvSpPr>
            <p:cNvPr id="261" name="CustomShape 10"/>
            <p:cNvSpPr/>
            <p:nvPr/>
          </p:nvSpPr>
          <p:spPr>
            <a:xfrm>
              <a:off x="6226560" y="3023640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NULL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62" name="CustomShape 11"/>
            <p:cNvSpPr/>
            <p:nvPr/>
          </p:nvSpPr>
          <p:spPr>
            <a:xfrm flipV="1">
              <a:off x="2212920" y="1997640"/>
              <a:ext cx="1141200" cy="1160280"/>
            </a:xfrm>
            <a:prstGeom prst="bentConnector4">
              <a:avLst>
                <a:gd name="adj1" fmla="val 24193"/>
                <a:gd name="adj2" fmla="val 119696"/>
              </a:avLst>
            </a:prstGeom>
            <a:gradFill>
              <a:gsLst>
                <a:gs pos="0">
                  <a:srgbClr val="99CCFF"/>
                </a:gs>
                <a:gs pos="100000">
                  <a:srgbClr val="00B8FF"/>
                </a:gs>
              </a:gsLst>
              <a:lin ang="5400000"/>
            </a:gradFill>
            <a:ln>
              <a:solidFill>
                <a:srgbClr val="000000"/>
              </a:solidFill>
              <a:round/>
              <a:tailEnd type="arrow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63" name="CustomShape 12"/>
            <p:cNvSpPr/>
            <p:nvPr/>
          </p:nvSpPr>
          <p:spPr>
            <a:xfrm flipV="1">
              <a:off x="3943440" y="1997640"/>
              <a:ext cx="1141200" cy="1160280"/>
            </a:xfrm>
            <a:prstGeom prst="bentConnector4">
              <a:avLst>
                <a:gd name="adj1" fmla="val 24193"/>
                <a:gd name="adj2" fmla="val 119696"/>
              </a:avLst>
            </a:prstGeom>
            <a:gradFill>
              <a:gsLst>
                <a:gs pos="0">
                  <a:srgbClr val="99CCFF"/>
                </a:gs>
                <a:gs pos="100000">
                  <a:srgbClr val="00B8FF"/>
                </a:gs>
              </a:gsLst>
              <a:lin ang="5400000"/>
            </a:gradFill>
            <a:ln>
              <a:solidFill>
                <a:srgbClr val="000000"/>
              </a:solidFill>
              <a:round/>
              <a:tailEnd type="arrow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64" name="CustomShape 13"/>
            <p:cNvSpPr/>
            <p:nvPr/>
          </p:nvSpPr>
          <p:spPr>
            <a:xfrm flipV="1">
              <a:off x="5674320" y="1997640"/>
              <a:ext cx="1141200" cy="1160280"/>
            </a:xfrm>
            <a:prstGeom prst="bentConnector4">
              <a:avLst>
                <a:gd name="adj1" fmla="val 24193"/>
                <a:gd name="adj2" fmla="val 119696"/>
              </a:avLst>
            </a:prstGeom>
            <a:gradFill>
              <a:gsLst>
                <a:gs pos="0">
                  <a:srgbClr val="99CCFF"/>
                </a:gs>
                <a:gs pos="100000">
                  <a:srgbClr val="00B8FF"/>
                </a:gs>
              </a:gsLst>
              <a:lin ang="5400000"/>
            </a:gradFill>
            <a:ln>
              <a:solidFill>
                <a:srgbClr val="000000"/>
              </a:solidFill>
              <a:round/>
              <a:tailEnd type="arrow" w="med" len="me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16" name="CustomShape 33"/>
          <p:cNvSpPr/>
          <p:nvPr/>
        </p:nvSpPr>
        <p:spPr>
          <a:xfrm>
            <a:off x="544680" y="1789134"/>
            <a:ext cx="7434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A</a:t>
            </a:r>
          </a:p>
        </p:txBody>
      </p:sp>
      <p:sp>
        <p:nvSpPr>
          <p:cNvPr id="17" name="CustomShape 37"/>
          <p:cNvSpPr/>
          <p:nvPr/>
        </p:nvSpPr>
        <p:spPr>
          <a:xfrm rot="16200000" flipH="1">
            <a:off x="922320" y="2152734"/>
            <a:ext cx="198000" cy="210240"/>
          </a:xfrm>
          <a:prstGeom prst="bentConnector3">
            <a:avLst>
              <a:gd name="adj1" fmla="val 50000"/>
            </a:avLst>
          </a:prstGeom>
          <a:noFill/>
          <a:ln>
            <a:solidFill>
              <a:schemeClr val="tx1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95349787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File-&gt;Block: File </a:t>
            </a: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Allocation Table (FAT)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66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list and file chain is separated.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FAT, a table of next page pointers.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FAT[i] corresponds to data block i.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7" name="CustomShape 3"/>
          <p:cNvSpPr/>
          <p:nvPr/>
        </p:nvSpPr>
        <p:spPr>
          <a:xfrm>
            <a:off x="1343880" y="3382560"/>
            <a:ext cx="850680" cy="270000"/>
          </a:xfrm>
          <a:prstGeom prst="rect">
            <a:avLst/>
          </a:prstGeom>
          <a:gradFill>
            <a:gsLst>
              <a:gs pos="0">
                <a:srgbClr val="0099FF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8" name="CustomShape 4"/>
          <p:cNvSpPr/>
          <p:nvPr/>
        </p:nvSpPr>
        <p:spPr>
          <a:xfrm>
            <a:off x="1343880" y="3663000"/>
            <a:ext cx="850680" cy="270000"/>
          </a:xfrm>
          <a:prstGeom prst="rect">
            <a:avLst/>
          </a:prstGeom>
          <a:gradFill>
            <a:gsLst>
              <a:gs pos="0">
                <a:srgbClr val="0099FF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9" name="CustomShape 5"/>
          <p:cNvSpPr/>
          <p:nvPr/>
        </p:nvSpPr>
        <p:spPr>
          <a:xfrm>
            <a:off x="1343880" y="3943440"/>
            <a:ext cx="850680" cy="270000"/>
          </a:xfrm>
          <a:prstGeom prst="rect">
            <a:avLst/>
          </a:prstGeom>
          <a:gradFill>
            <a:gsLst>
              <a:gs pos="0">
                <a:srgbClr val="0099FF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0" name="CustomShape 6"/>
          <p:cNvSpPr/>
          <p:nvPr/>
        </p:nvSpPr>
        <p:spPr>
          <a:xfrm>
            <a:off x="1343880" y="4223880"/>
            <a:ext cx="850680" cy="270000"/>
          </a:xfrm>
          <a:prstGeom prst="rect">
            <a:avLst/>
          </a:prstGeom>
          <a:gradFill>
            <a:gsLst>
              <a:gs pos="0">
                <a:srgbClr val="0099FF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1" name="CustomShape 7"/>
          <p:cNvSpPr/>
          <p:nvPr/>
        </p:nvSpPr>
        <p:spPr>
          <a:xfrm>
            <a:off x="1343880" y="4504680"/>
            <a:ext cx="850680" cy="270000"/>
          </a:xfrm>
          <a:prstGeom prst="rect">
            <a:avLst/>
          </a:prstGeom>
          <a:gradFill>
            <a:gsLst>
              <a:gs pos="0">
                <a:srgbClr val="0099FF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2" name="CustomShape 8"/>
          <p:cNvSpPr/>
          <p:nvPr/>
        </p:nvSpPr>
        <p:spPr>
          <a:xfrm>
            <a:off x="1343880" y="4785120"/>
            <a:ext cx="850680" cy="270000"/>
          </a:xfrm>
          <a:prstGeom prst="rect">
            <a:avLst/>
          </a:prstGeom>
          <a:gradFill>
            <a:gsLst>
              <a:gs pos="0">
                <a:srgbClr val="0099FF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3" name="CustomShape 9"/>
          <p:cNvSpPr/>
          <p:nvPr/>
        </p:nvSpPr>
        <p:spPr>
          <a:xfrm>
            <a:off x="1343880" y="5346000"/>
            <a:ext cx="850680" cy="270000"/>
          </a:xfrm>
          <a:prstGeom prst="rect">
            <a:avLst/>
          </a:prstGeom>
          <a:gradFill>
            <a:gsLst>
              <a:gs pos="0">
                <a:srgbClr val="0099FF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8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4" name="CustomShape 10"/>
          <p:cNvSpPr/>
          <p:nvPr/>
        </p:nvSpPr>
        <p:spPr>
          <a:xfrm>
            <a:off x="1356840" y="5065560"/>
            <a:ext cx="850680" cy="270000"/>
          </a:xfrm>
          <a:prstGeom prst="rect">
            <a:avLst/>
          </a:prstGeom>
          <a:gradFill>
            <a:gsLst>
              <a:gs pos="0">
                <a:srgbClr val="0099FF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7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5" name="CustomShape 11"/>
          <p:cNvSpPr/>
          <p:nvPr/>
        </p:nvSpPr>
        <p:spPr>
          <a:xfrm>
            <a:off x="1343880" y="5626800"/>
            <a:ext cx="850680" cy="270000"/>
          </a:xfrm>
          <a:prstGeom prst="rect">
            <a:avLst/>
          </a:prstGeom>
          <a:gradFill>
            <a:gsLst>
              <a:gs pos="0">
                <a:srgbClr val="0099FF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9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6" name="CustomShape 12"/>
          <p:cNvSpPr/>
          <p:nvPr/>
        </p:nvSpPr>
        <p:spPr>
          <a:xfrm>
            <a:off x="1343880" y="5907240"/>
            <a:ext cx="850680" cy="270000"/>
          </a:xfrm>
          <a:prstGeom prst="rect">
            <a:avLst/>
          </a:prstGeom>
          <a:gradFill>
            <a:gsLst>
              <a:gs pos="0">
                <a:srgbClr val="0099FF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7" name="CustomShape 13"/>
          <p:cNvSpPr/>
          <p:nvPr/>
        </p:nvSpPr>
        <p:spPr>
          <a:xfrm>
            <a:off x="154800" y="3293640"/>
            <a:ext cx="8928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freelist</a:t>
            </a: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8" name="CustomShape 14"/>
          <p:cNvSpPr/>
          <p:nvPr/>
        </p:nvSpPr>
        <p:spPr>
          <a:xfrm>
            <a:off x="1047600" y="3477716"/>
            <a:ext cx="322920" cy="45719"/>
          </a:xfrm>
          <a:prstGeom prst="bentConnector3">
            <a:avLst>
              <a:gd name="adj1" fmla="val 50000"/>
            </a:avLst>
          </a:prstGeom>
          <a:gradFill>
            <a:gsLst>
              <a:gs pos="0">
                <a:srgbClr val="000000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79" name="CustomShape 15"/>
          <p:cNvSpPr/>
          <p:nvPr/>
        </p:nvSpPr>
        <p:spPr>
          <a:xfrm>
            <a:off x="2194920" y="3517560"/>
            <a:ext cx="12240" cy="280080"/>
          </a:xfrm>
          <a:prstGeom prst="bentConnector3">
            <a:avLst>
              <a:gd name="adj1" fmla="val 1800000"/>
            </a:avLst>
          </a:prstGeom>
          <a:gradFill>
            <a:gsLst>
              <a:gs pos="0">
                <a:srgbClr val="000000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80" name="CustomShape 16"/>
          <p:cNvSpPr/>
          <p:nvPr/>
        </p:nvSpPr>
        <p:spPr>
          <a:xfrm>
            <a:off x="2194920" y="4078800"/>
            <a:ext cx="12240" cy="280080"/>
          </a:xfrm>
          <a:prstGeom prst="bentConnector3">
            <a:avLst>
              <a:gd name="adj1" fmla="val 1800000"/>
            </a:avLst>
          </a:prstGeom>
          <a:gradFill>
            <a:gsLst>
              <a:gs pos="0">
                <a:srgbClr val="000000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81" name="CustomShape 17"/>
          <p:cNvSpPr/>
          <p:nvPr/>
        </p:nvSpPr>
        <p:spPr>
          <a:xfrm>
            <a:off x="2194920" y="4639680"/>
            <a:ext cx="12240" cy="280080"/>
          </a:xfrm>
          <a:prstGeom prst="bentConnector3">
            <a:avLst>
              <a:gd name="adj1" fmla="val 1800000"/>
            </a:avLst>
          </a:prstGeom>
          <a:gradFill>
            <a:gsLst>
              <a:gs pos="0">
                <a:srgbClr val="000000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82" name="CustomShape 18"/>
          <p:cNvSpPr/>
          <p:nvPr/>
        </p:nvSpPr>
        <p:spPr>
          <a:xfrm flipH="1">
            <a:off x="2194200" y="5200920"/>
            <a:ext cx="12600" cy="280080"/>
          </a:xfrm>
          <a:prstGeom prst="bentConnector3">
            <a:avLst>
              <a:gd name="adj1" fmla="val -1745971"/>
            </a:avLst>
          </a:prstGeom>
          <a:gradFill>
            <a:gsLst>
              <a:gs pos="0">
                <a:srgbClr val="000000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83" name="CustomShape 19"/>
          <p:cNvSpPr/>
          <p:nvPr/>
        </p:nvSpPr>
        <p:spPr>
          <a:xfrm>
            <a:off x="2194920" y="5761800"/>
            <a:ext cx="12240" cy="280080"/>
          </a:xfrm>
          <a:prstGeom prst="bentConnector3">
            <a:avLst>
              <a:gd name="adj1" fmla="val 1800000"/>
            </a:avLst>
          </a:prstGeom>
          <a:gradFill>
            <a:gsLst>
              <a:gs pos="0">
                <a:srgbClr val="000000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84" name="CustomShape 20"/>
          <p:cNvSpPr/>
          <p:nvPr/>
        </p:nvSpPr>
        <p:spPr>
          <a:xfrm rot="10800000" flipV="1">
            <a:off x="1356480" y="3823832"/>
            <a:ext cx="12240" cy="280080"/>
          </a:xfrm>
          <a:prstGeom prst="bentConnector3">
            <a:avLst>
              <a:gd name="adj1" fmla="val 1800000"/>
            </a:avLst>
          </a:prstGeom>
          <a:gradFill>
            <a:gsLst>
              <a:gs pos="0">
                <a:srgbClr val="000000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85" name="CustomShape 21"/>
          <p:cNvSpPr/>
          <p:nvPr/>
        </p:nvSpPr>
        <p:spPr>
          <a:xfrm rot="10800000" flipV="1">
            <a:off x="1356480" y="5506832"/>
            <a:ext cx="12240" cy="280080"/>
          </a:xfrm>
          <a:prstGeom prst="bentConnector3">
            <a:avLst>
              <a:gd name="adj1" fmla="val 1800000"/>
            </a:avLst>
          </a:prstGeom>
          <a:gradFill>
            <a:gsLst>
              <a:gs pos="0">
                <a:srgbClr val="000000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86" name="CustomShape 22"/>
          <p:cNvSpPr/>
          <p:nvPr/>
        </p:nvSpPr>
        <p:spPr>
          <a:xfrm rot="10800000" flipH="1" flipV="1">
            <a:off x="1356120" y="4945952"/>
            <a:ext cx="12600" cy="280080"/>
          </a:xfrm>
          <a:prstGeom prst="bentConnector3">
            <a:avLst>
              <a:gd name="adj1" fmla="val -1745971"/>
            </a:avLst>
          </a:prstGeom>
          <a:gradFill>
            <a:gsLst>
              <a:gs pos="0">
                <a:srgbClr val="000000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87" name="CustomShape 23"/>
          <p:cNvSpPr/>
          <p:nvPr/>
        </p:nvSpPr>
        <p:spPr>
          <a:xfrm rot="10800000" flipV="1">
            <a:off x="1356480" y="4384712"/>
            <a:ext cx="12240" cy="280080"/>
          </a:xfrm>
          <a:prstGeom prst="bentConnector3">
            <a:avLst>
              <a:gd name="adj1" fmla="val 1800000"/>
            </a:avLst>
          </a:prstGeom>
          <a:gradFill>
            <a:gsLst>
              <a:gs pos="0">
                <a:srgbClr val="000000"/>
              </a:gs>
              <a:gs pos="100000">
                <a:srgbClr val="99CCFF"/>
              </a:gs>
            </a:gsLst>
            <a:lin ang="5400000"/>
          </a:gradFill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88" name="CustomShape 24"/>
          <p:cNvSpPr/>
          <p:nvPr/>
        </p:nvSpPr>
        <p:spPr>
          <a:xfrm>
            <a:off x="6838200" y="3332880"/>
            <a:ext cx="850680" cy="270000"/>
          </a:xfrm>
          <a:prstGeom prst="rect">
            <a:avLst/>
          </a:prstGeom>
          <a:gradFill>
            <a:gsLst>
              <a:gs pos="0">
                <a:srgbClr val="FF9966"/>
              </a:gs>
              <a:gs pos="100000">
                <a:srgbClr val="FFCC99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6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9" name="CustomShape 25"/>
          <p:cNvSpPr/>
          <p:nvPr/>
        </p:nvSpPr>
        <p:spPr>
          <a:xfrm>
            <a:off x="6838200" y="3613680"/>
            <a:ext cx="850680" cy="270000"/>
          </a:xfrm>
          <a:prstGeom prst="rect">
            <a:avLst/>
          </a:prstGeom>
          <a:gradFill>
            <a:gsLst>
              <a:gs pos="0">
                <a:srgbClr val="94BD5E"/>
              </a:gs>
              <a:gs pos="100000">
                <a:srgbClr val="7DA647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4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0" name="CustomShape 26"/>
          <p:cNvSpPr/>
          <p:nvPr/>
        </p:nvSpPr>
        <p:spPr>
          <a:xfrm>
            <a:off x="6838200" y="3894120"/>
            <a:ext cx="850680" cy="270000"/>
          </a:xfrm>
          <a:prstGeom prst="rect">
            <a:avLst/>
          </a:prstGeom>
          <a:gradFill>
            <a:gsLst>
              <a:gs pos="0">
                <a:srgbClr val="00B8FF"/>
              </a:gs>
              <a:gs pos="100000">
                <a:srgbClr val="99CC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3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1" name="CustomShape 27"/>
          <p:cNvSpPr/>
          <p:nvPr/>
        </p:nvSpPr>
        <p:spPr>
          <a:xfrm>
            <a:off x="6838200" y="4174560"/>
            <a:ext cx="850680" cy="270000"/>
          </a:xfrm>
          <a:prstGeom prst="rect">
            <a:avLst/>
          </a:prstGeom>
          <a:gradFill>
            <a:gsLst>
              <a:gs pos="0">
                <a:srgbClr val="00B8FF"/>
              </a:gs>
              <a:gs pos="100000">
                <a:srgbClr val="99CC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7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2" name="CustomShape 28"/>
          <p:cNvSpPr/>
          <p:nvPr/>
        </p:nvSpPr>
        <p:spPr>
          <a:xfrm>
            <a:off x="6838200" y="4455000"/>
            <a:ext cx="850680" cy="270000"/>
          </a:xfrm>
          <a:prstGeom prst="rect">
            <a:avLst/>
          </a:prstGeom>
          <a:gradFill>
            <a:gsLst>
              <a:gs pos="0">
                <a:srgbClr val="94BD5E"/>
              </a:gs>
              <a:gs pos="100000">
                <a:srgbClr val="7DA647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5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3" name="CustomShape 29"/>
          <p:cNvSpPr/>
          <p:nvPr/>
        </p:nvSpPr>
        <p:spPr>
          <a:xfrm>
            <a:off x="6838200" y="4735800"/>
            <a:ext cx="850680" cy="270000"/>
          </a:xfrm>
          <a:prstGeom prst="rect">
            <a:avLst/>
          </a:prstGeom>
          <a:gradFill>
            <a:gsLst>
              <a:gs pos="0">
                <a:srgbClr val="94BD5E"/>
              </a:gs>
              <a:gs pos="100000">
                <a:srgbClr val="7DA647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-1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4" name="CustomShape 30"/>
          <p:cNvSpPr/>
          <p:nvPr/>
        </p:nvSpPr>
        <p:spPr>
          <a:xfrm>
            <a:off x="6838200" y="5296680"/>
            <a:ext cx="850680" cy="270000"/>
          </a:xfrm>
          <a:prstGeom prst="rect">
            <a:avLst/>
          </a:prstGeom>
          <a:gradFill>
            <a:gsLst>
              <a:gs pos="0">
                <a:srgbClr val="00B8FF"/>
              </a:gs>
              <a:gs pos="100000">
                <a:srgbClr val="99CC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8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5" name="CustomShape 31"/>
          <p:cNvSpPr/>
          <p:nvPr/>
        </p:nvSpPr>
        <p:spPr>
          <a:xfrm>
            <a:off x="6851520" y="5016240"/>
            <a:ext cx="850680" cy="270000"/>
          </a:xfrm>
          <a:prstGeom prst="rect">
            <a:avLst/>
          </a:prstGeom>
          <a:gradFill>
            <a:gsLst>
              <a:gs pos="0">
                <a:srgbClr val="FF9966"/>
              </a:gs>
              <a:gs pos="100000">
                <a:srgbClr val="FFCC99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-1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6" name="CustomShape 32"/>
          <p:cNvSpPr/>
          <p:nvPr/>
        </p:nvSpPr>
        <p:spPr>
          <a:xfrm>
            <a:off x="6838200" y="5577120"/>
            <a:ext cx="850680" cy="270000"/>
          </a:xfrm>
          <a:prstGeom prst="rect">
            <a:avLst/>
          </a:prstGeom>
          <a:gradFill>
            <a:gsLst>
              <a:gs pos="0">
                <a:srgbClr val="00B8FF"/>
              </a:gs>
              <a:gs pos="100000">
                <a:srgbClr val="99CC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9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7" name="CustomShape 33"/>
          <p:cNvSpPr/>
          <p:nvPr/>
        </p:nvSpPr>
        <p:spPr>
          <a:xfrm>
            <a:off x="6838200" y="5857560"/>
            <a:ext cx="850680" cy="270000"/>
          </a:xfrm>
          <a:prstGeom prst="rect">
            <a:avLst/>
          </a:prstGeom>
          <a:gradFill>
            <a:gsLst>
              <a:gs pos="0">
                <a:srgbClr val="00B8FF"/>
              </a:gs>
              <a:gs pos="100000">
                <a:srgbClr val="99CC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10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8" name="CustomShape 34"/>
          <p:cNvSpPr/>
          <p:nvPr/>
        </p:nvSpPr>
        <p:spPr>
          <a:xfrm>
            <a:off x="5649120" y="3846600"/>
            <a:ext cx="8928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freelist </a:t>
            </a:r>
          </a:p>
        </p:txBody>
      </p:sp>
      <p:sp>
        <p:nvSpPr>
          <p:cNvPr id="299" name="CustomShape 35"/>
          <p:cNvSpPr/>
          <p:nvPr/>
        </p:nvSpPr>
        <p:spPr>
          <a:xfrm flipV="1">
            <a:off x="6514920" y="4028400"/>
            <a:ext cx="322920" cy="1800"/>
          </a:xfrm>
          <a:prstGeom prst="bentConnector3">
            <a:avLst>
              <a:gd name="adj1" fmla="val 50000"/>
            </a:avLst>
          </a:prstGeom>
          <a:noFill/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00" name="CustomShape 36"/>
          <p:cNvSpPr/>
          <p:nvPr/>
        </p:nvSpPr>
        <p:spPr>
          <a:xfrm>
            <a:off x="7689240" y="3468240"/>
            <a:ext cx="12600" cy="1682640"/>
          </a:xfrm>
          <a:prstGeom prst="bentConnector3">
            <a:avLst>
              <a:gd name="adj1" fmla="val 3245994"/>
            </a:avLst>
          </a:prstGeom>
          <a:noFill/>
          <a:ln>
            <a:solidFill>
              <a:srgbClr val="CC6633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01" name="CustomShape 37"/>
          <p:cNvSpPr/>
          <p:nvPr/>
        </p:nvSpPr>
        <p:spPr>
          <a:xfrm>
            <a:off x="7689240" y="4029120"/>
            <a:ext cx="12240" cy="280080"/>
          </a:xfrm>
          <a:prstGeom prst="bentConnector3">
            <a:avLst>
              <a:gd name="adj1" fmla="val 975228"/>
            </a:avLst>
          </a:prstGeom>
          <a:noFill/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02" name="CustomShape 38"/>
          <p:cNvSpPr/>
          <p:nvPr/>
        </p:nvSpPr>
        <p:spPr>
          <a:xfrm rot="10800000" flipV="1">
            <a:off x="6863040" y="4554721"/>
            <a:ext cx="12240" cy="280080"/>
          </a:xfrm>
          <a:prstGeom prst="bentConnector3">
            <a:avLst>
              <a:gd name="adj1" fmla="val 1800000"/>
            </a:avLst>
          </a:prstGeom>
          <a:noFill/>
          <a:ln>
            <a:solidFill>
              <a:srgbClr val="5C852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03" name="CustomShape 39"/>
          <p:cNvSpPr/>
          <p:nvPr/>
        </p:nvSpPr>
        <p:spPr>
          <a:xfrm rot="10800000" flipV="1">
            <a:off x="6850799" y="5713560"/>
            <a:ext cx="12240" cy="280080"/>
          </a:xfrm>
          <a:prstGeom prst="bentConnector3">
            <a:avLst>
              <a:gd name="adj1" fmla="val 1800000"/>
            </a:avLst>
          </a:prstGeom>
          <a:noFill/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04" name="CustomShape 40"/>
          <p:cNvSpPr/>
          <p:nvPr/>
        </p:nvSpPr>
        <p:spPr>
          <a:xfrm>
            <a:off x="7689240" y="3748680"/>
            <a:ext cx="12240" cy="841320"/>
          </a:xfrm>
          <a:prstGeom prst="bentConnector3">
            <a:avLst>
              <a:gd name="adj1" fmla="val 1800000"/>
            </a:avLst>
          </a:prstGeom>
          <a:noFill/>
          <a:ln>
            <a:solidFill>
              <a:srgbClr val="5C852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05" name="CustomShape 41"/>
          <p:cNvSpPr/>
          <p:nvPr/>
        </p:nvSpPr>
        <p:spPr>
          <a:xfrm>
            <a:off x="7689240" y="5431680"/>
            <a:ext cx="12240" cy="280080"/>
          </a:xfrm>
          <a:prstGeom prst="bentConnector3">
            <a:avLst>
              <a:gd name="adj1" fmla="val 1800000"/>
            </a:avLst>
          </a:prstGeom>
          <a:noFill/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06" name="CustomShape 42"/>
          <p:cNvSpPr/>
          <p:nvPr/>
        </p:nvSpPr>
        <p:spPr>
          <a:xfrm rot="10800000" flipV="1">
            <a:off x="6807421" y="4309200"/>
            <a:ext cx="12240" cy="1121760"/>
          </a:xfrm>
          <a:prstGeom prst="bentConnector3">
            <a:avLst>
              <a:gd name="adj1" fmla="val 2830961"/>
            </a:avLst>
          </a:prstGeom>
          <a:noFill/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07" name="CustomShape 43"/>
          <p:cNvSpPr/>
          <p:nvPr/>
        </p:nvSpPr>
        <p:spPr>
          <a:xfrm>
            <a:off x="5676480" y="3284280"/>
            <a:ext cx="7434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A</a:t>
            </a:r>
          </a:p>
        </p:txBody>
      </p:sp>
      <p:sp>
        <p:nvSpPr>
          <p:cNvPr id="308" name="CustomShape 44"/>
          <p:cNvSpPr/>
          <p:nvPr/>
        </p:nvSpPr>
        <p:spPr>
          <a:xfrm>
            <a:off x="5677920" y="3565440"/>
            <a:ext cx="7329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B</a:t>
            </a:r>
          </a:p>
        </p:txBody>
      </p:sp>
      <p:sp>
        <p:nvSpPr>
          <p:cNvPr id="309" name="CustomShape 45"/>
          <p:cNvSpPr/>
          <p:nvPr/>
        </p:nvSpPr>
        <p:spPr>
          <a:xfrm flipV="1">
            <a:off x="6420600" y="3467520"/>
            <a:ext cx="417240" cy="360"/>
          </a:xfrm>
          <a:prstGeom prst="bentConnector3">
            <a:avLst>
              <a:gd name="adj1" fmla="val 50000"/>
            </a:avLst>
          </a:prstGeom>
          <a:noFill/>
          <a:ln>
            <a:solidFill>
              <a:srgbClr val="CC6633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10" name="CustomShape 46"/>
          <p:cNvSpPr/>
          <p:nvPr/>
        </p:nvSpPr>
        <p:spPr>
          <a:xfrm flipV="1">
            <a:off x="6412680" y="3747960"/>
            <a:ext cx="425160" cy="1080"/>
          </a:xfrm>
          <a:prstGeom prst="bentConnector3">
            <a:avLst>
              <a:gd name="adj1" fmla="val 50000"/>
            </a:avLst>
          </a:prstGeom>
          <a:noFill/>
          <a:ln>
            <a:solidFill>
              <a:srgbClr val="5C852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11" name="CustomShape 47"/>
          <p:cNvSpPr/>
          <p:nvPr/>
        </p:nvSpPr>
        <p:spPr>
          <a:xfrm>
            <a:off x="2686687" y="3137242"/>
            <a:ext cx="2864334" cy="3565036"/>
          </a:xfrm>
          <a:prstGeom prst="rect">
            <a:avLst/>
          </a:prstGeom>
          <a:solidFill>
            <a:srgbClr val="F6F5B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buClr>
                <a:srgbClr val="800000"/>
              </a:buClr>
              <a:buSzPct val="71000"/>
            </a:pPr>
            <a:r>
              <a:rPr lang="en-US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Initial condition: </a:t>
            </a:r>
          </a:p>
          <a:p>
            <a:pPr marL="285750" indent="-285750">
              <a:lnSpc>
                <a:spcPct val="100000"/>
              </a:lnSpc>
              <a:buClr>
                <a:srgbClr val="800000"/>
              </a:buClr>
              <a:buSzPct val="71000"/>
              <a:buFont typeface="Arial" panose="020B0604020202020204" pitchFamily="34" charset="0"/>
              <a:buChar char="•"/>
            </a:pPr>
            <a:r>
              <a:rPr lang="en-US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All pages are free, </a:t>
            </a:r>
          </a:p>
          <a:p>
            <a:pPr marL="285750" indent="-285750">
              <a:lnSpc>
                <a:spcPct val="100000"/>
              </a:lnSpc>
              <a:buClr>
                <a:srgbClr val="800000"/>
              </a:buClr>
              <a:buSzPct val="71000"/>
              <a:buFont typeface="Arial" panose="020B0604020202020204" pitchFamily="34" charset="0"/>
              <a:buChar char="•"/>
            </a:pPr>
            <a:r>
              <a:rPr lang="en-US" sz="1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r>
              <a:rPr lang="en-US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reelist</a:t>
            </a:r>
            <a:r>
              <a:rPr lang="en-US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starts at 0.</a:t>
            </a:r>
            <a:endParaRPr lang="en-U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buClr>
                <a:srgbClr val="800000"/>
              </a:buClr>
              <a:buSzPct val="71000"/>
            </a:pPr>
            <a:endParaRPr lang="en-U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buClr>
                <a:srgbClr val="800000"/>
              </a:buClr>
              <a:buSzPct val="71000"/>
            </a:pPr>
            <a:r>
              <a:rPr lang="en-US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After a while:</a:t>
            </a:r>
            <a:endParaRPr lang="en-U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85750" indent="-285750">
              <a:lnSpc>
                <a:spcPct val="100000"/>
              </a:lnSpc>
              <a:buClr>
                <a:srgbClr val="800000"/>
              </a:buClr>
              <a:buSzPct val="71000"/>
              <a:buFont typeface="Arial" panose="020B0604020202020204" pitchFamily="34" charset="0"/>
              <a:buChar char="•"/>
            </a:pPr>
            <a:r>
              <a:rPr lang="en-US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list starts at 2. 2, 3, 7, 8, 9, 10,… are free</a:t>
            </a:r>
            <a:endParaRPr lang="en-U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85750" indent="-285750">
              <a:lnSpc>
                <a:spcPct val="100000"/>
              </a:lnSpc>
              <a:buClr>
                <a:srgbClr val="800000"/>
              </a:buClr>
              <a:buSzPct val="71000"/>
              <a:buFont typeface="Arial" panose="020B0604020202020204" pitchFamily="34" charset="0"/>
              <a:buChar char="•"/>
            </a:pPr>
            <a:r>
              <a:rPr lang="en-US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A is at data blocks 0 and 6</a:t>
            </a:r>
            <a:endParaRPr lang="en-U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85750" indent="-285750">
              <a:lnSpc>
                <a:spcPct val="100000"/>
              </a:lnSpc>
              <a:buClr>
                <a:srgbClr val="800000"/>
              </a:buClr>
              <a:buSzPct val="71000"/>
              <a:buFont typeface="Arial" panose="020B0604020202020204" pitchFamily="34" charset="0"/>
              <a:buChar char="•"/>
            </a:pPr>
            <a:r>
              <a:rPr lang="en-US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B is at data blocks 1, 4 and 5</a:t>
            </a:r>
            <a:endParaRPr lang="en-U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85750" indent="-285750">
              <a:lnSpc>
                <a:spcPct val="100000"/>
              </a:lnSpc>
              <a:buClr>
                <a:srgbClr val="800000"/>
              </a:buClr>
              <a:buSzPct val="71000"/>
              <a:buFont typeface="Arial" panose="020B0604020202020204" pitchFamily="34" charset="0"/>
              <a:buChar char="•"/>
            </a:pPr>
            <a:r>
              <a:rPr lang="en-US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-1 denotes termination.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090779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313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>
            <a:normAutofit fontScale="85000" lnSpcReduction="20000"/>
          </a:bodyPr>
          <a:lstStyle/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FAT requires a pointer for each data block:
Size/Block size * Pointer size</a:t>
            </a:r>
          </a:p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i.e. 4TB disk with 4K blocks:
4TB/4K*4 bytes = 4GBytes
Large but also keeps file to data mapping. Increase block size to make it smaller → 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 internal fragmentation.</a:t>
            </a: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20000"/>
              </a:lnSpc>
              <a:spcBef>
                <a:spcPts val="641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Typical operations:</a:t>
            </a: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20000"/>
              </a:lnSpc>
              <a:spcBef>
                <a:spcPts val="561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Finding a free page: Just use the first page in free list. Constant time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20000"/>
              </a:lnSpc>
              <a:spcBef>
                <a:spcPts val="561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Marking a page free or allocated: Add or remove from the chain. A number update.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2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Contiguous allocation is difficult, List may contain block size too however block id to FAT entry mapping is lost.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Relies on caching as well. Only efficient when FAT blocks are cached. </a:t>
            </a: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20000"/>
              </a:lnSpc>
              <a:spcBef>
                <a:spcPts val="479"/>
              </a:spcBef>
            </a:pP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874368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FAT: File to Block Mapping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315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Each file is a sub-list in FAT.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Sequential access = link list sequential traversal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Direct access to n</a:t>
            </a:r>
            <a:r>
              <a:rPr lang="en-US" sz="2400" b="1" strike="noStrike" spc="-1" baseline="30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block? Linear scan of list n times.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Only feasible when FAT is in main memory</a:t>
            </a:r>
          </a:p>
        </p:txBody>
      </p:sp>
    </p:spTree>
    <p:extLst>
      <p:ext uri="{BB962C8B-B14F-4D97-AF65-F5344CB8AC3E}">
        <p14:creationId xmlns:p14="http://schemas.microsoft.com/office/powerpoint/2010/main" val="295527300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File-&gt;Block: Indexed </a:t>
            </a: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Mapping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317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Keep an index of data blocks per file.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Unix/Linux: keep a tree of block pointers in i-node (index block)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NTFS: kept in a database area together with other file attributes.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Random access requires given file and offset return data address quick.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XFS, reiserfs uses a B+ tree for file,offset to data block mapping.</a:t>
            </a:r>
          </a:p>
        </p:txBody>
      </p:sp>
    </p:spTree>
    <p:extLst>
      <p:ext uri="{BB962C8B-B14F-4D97-AF65-F5344CB8AC3E}">
        <p14:creationId xmlns:p14="http://schemas.microsoft.com/office/powerpoint/2010/main" val="6107927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File-&gt;Block: </a:t>
            </a:r>
            <a:r>
              <a:rPr lang="en-US" dirty="0"/>
              <a:t>Indexed Mapping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/>
        </p:blipFill>
        <p:spPr>
          <a:xfrm>
            <a:off x="4153066" y="1010283"/>
            <a:ext cx="4890430" cy="5640192"/>
          </a:xfrm>
          <a:prstGeom prst="rect">
            <a:avLst/>
          </a:prstGeom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0" y="1366004"/>
            <a:ext cx="3796047" cy="4967817"/>
          </a:xfrm>
        </p:spPr>
        <p:txBody>
          <a:bodyPr/>
          <a:lstStyle/>
          <a:p>
            <a:r>
              <a:rPr lang="en-US" sz="1814" dirty="0"/>
              <a:t>For small data, direct blocks are used</a:t>
            </a:r>
          </a:p>
          <a:p>
            <a:r>
              <a:rPr lang="en-US" sz="1814" dirty="0"/>
              <a:t>An indirect block contains an array of data block pointers</a:t>
            </a:r>
          </a:p>
          <a:p>
            <a:r>
              <a:rPr lang="en-US" sz="1814" dirty="0"/>
              <a:t>If file is larger, double indirect block contains array of pointers to indirect blocks</a:t>
            </a:r>
          </a:p>
          <a:p>
            <a:r>
              <a:rPr lang="en-US" sz="1814" dirty="0"/>
              <a:t>For larger files, triple indirect pointers contains pointers to double indirect pointers </a:t>
            </a:r>
          </a:p>
        </p:txBody>
      </p:sp>
    </p:spTree>
    <p:extLst>
      <p:ext uri="{BB962C8B-B14F-4D97-AF65-F5344CB8AC3E}">
        <p14:creationId xmlns:p14="http://schemas.microsoft.com/office/powerpoint/2010/main" val="363312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Filesystems</a:t>
            </a:r>
            <a:r>
              <a:rPr lang="en-US" dirty="0"/>
              <a:t> (FS)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3260">
              <a:spcBef>
                <a:spcPts val="479"/>
              </a:spcBef>
            </a:pPr>
            <a:r>
              <a:rPr lang="en-US" altLang="en-US" dirty="0"/>
              <a:t>A disk (CD-ROM, flash-drive etc.) is a linear sequence of fixed-size blocks and supporting reading and writing of blocks.</a:t>
            </a:r>
          </a:p>
          <a:p>
            <a:pPr marL="343260">
              <a:spcBef>
                <a:spcPts val="479"/>
              </a:spcBef>
            </a:pPr>
            <a:r>
              <a:rPr lang="en-US" altLang="en-US" dirty="0"/>
              <a:t>The user/application views the disk in terms of directories and files. </a:t>
            </a:r>
          </a:p>
          <a:p>
            <a:pPr marL="865629" lvl="1" indent="-342900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r>
              <a:rPr lang="en-US" altLang="en-US" dirty="0"/>
              <a:t>How do you implement a file?</a:t>
            </a:r>
          </a:p>
          <a:p>
            <a:pPr marL="865629" lvl="1" indent="-342900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r>
              <a:rPr lang="en-US" altLang="en-US" dirty="0"/>
              <a:t>How do you implement a directory?</a:t>
            </a:r>
          </a:p>
          <a:p>
            <a:pPr marL="865629" lvl="1" indent="-342900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r>
              <a:rPr lang="en-US" altLang="en-US" dirty="0"/>
              <a:t>How do you find information?</a:t>
            </a:r>
          </a:p>
          <a:p>
            <a:pPr marL="865629" lvl="1" indent="-342900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r>
              <a:rPr lang="en-US" altLang="en-US" dirty="0"/>
              <a:t>How do you keep one user from reading another’s data?</a:t>
            </a:r>
          </a:p>
          <a:p>
            <a:pPr marL="865629" lvl="1" indent="-342900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r>
              <a:rPr lang="en-US" altLang="en-US" dirty="0"/>
              <a:t>How do you know which blocks are free?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40822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endParaRPr lang="en-US" altLang="en-US" dirty="0"/>
          </a:p>
          <a:p>
            <a:pPr marL="440822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endParaRPr lang="en-US" altLang="en-US" dirty="0"/>
          </a:p>
          <a:p>
            <a:pPr marL="343080" indent="-342720">
              <a:spcBef>
                <a:spcPts val="479"/>
              </a:spcBef>
              <a:buFont typeface="Wingdings 2" charset="2"/>
              <a:buChar char="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7151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Fragmentation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90" name="TextShape 2"/>
          <p:cNvSpPr txBox="1"/>
          <p:nvPr/>
        </p:nvSpPr>
        <p:spPr>
          <a:xfrm>
            <a:off x="396720" y="1362240"/>
            <a:ext cx="7895880" cy="2128680"/>
          </a:xfrm>
          <a:prstGeom prst="rect">
            <a:avLst/>
          </a:prstGeom>
          <a:noFill/>
          <a:ln w="9360">
            <a:noFill/>
          </a:ln>
        </p:spPr>
        <p:txBody>
          <a:bodyPr>
            <a:normAutofit fontScale="85000" lnSpcReduction="20000"/>
          </a:bodyPr>
          <a:lstStyle/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Unused and useless areas on disk causing bad utilization.</a:t>
            </a:r>
          </a:p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Internal</a:t>
            </a:r>
            <a:r>
              <a:rPr lang="en-US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n-US" sz="2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Fragmentation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Unused space within allocated blocks. Small unused areas when required area is smaller than the block size.</a:t>
            </a:r>
          </a:p>
          <a:p>
            <a:pPr marL="343080" indent="-342720">
              <a:lnSpc>
                <a:spcPct val="12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External Fragmentation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Unused space between allocated blocks. No useful contiguous area left on disk whereas the total 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amount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of free area is large.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BA62A79-A36D-B84F-8F75-46B5FA8351C8}"/>
              </a:ext>
            </a:extLst>
          </p:cNvPr>
          <p:cNvGrpSpPr/>
          <p:nvPr/>
        </p:nvGrpSpPr>
        <p:grpSpPr>
          <a:xfrm>
            <a:off x="1916482" y="4015785"/>
            <a:ext cx="892674" cy="1465180"/>
            <a:chOff x="376665" y="4380120"/>
            <a:chExt cx="1305720" cy="1552320"/>
          </a:xfrm>
        </p:grpSpPr>
        <p:sp>
          <p:nvSpPr>
            <p:cNvPr id="191" name="CustomShape 3"/>
            <p:cNvSpPr/>
            <p:nvPr/>
          </p:nvSpPr>
          <p:spPr>
            <a:xfrm>
              <a:off x="376665" y="4380120"/>
              <a:ext cx="1305720" cy="155232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b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Wasted: 3K</a:t>
              </a:r>
            </a:p>
          </p:txBody>
        </p:sp>
        <p:sp>
          <p:nvSpPr>
            <p:cNvPr id="192" name="CustomShape 4"/>
            <p:cNvSpPr/>
            <p:nvPr/>
          </p:nvSpPr>
          <p:spPr>
            <a:xfrm>
              <a:off x="376665" y="4380120"/>
              <a:ext cx="1305720" cy="466200"/>
            </a:xfrm>
            <a:prstGeom prst="rect">
              <a:avLst/>
            </a:prstGeom>
            <a:solidFill>
              <a:schemeClr val="accent2">
                <a:alpha val="75000"/>
              </a:schemeClr>
            </a:soli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Used: 1K</a:t>
              </a:r>
            </a:p>
          </p:txBody>
        </p:sp>
      </p:grpSp>
      <p:sp>
        <p:nvSpPr>
          <p:cNvPr id="193" name="CustomShape 5"/>
          <p:cNvSpPr/>
          <p:nvPr/>
        </p:nvSpPr>
        <p:spPr>
          <a:xfrm>
            <a:off x="3392138" y="4025880"/>
            <a:ext cx="884520" cy="2315880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solidFill>
              <a:srgbClr val="000000"/>
            </a:solidFill>
            <a:rou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94" name="CustomShape 6"/>
          <p:cNvSpPr/>
          <p:nvPr/>
        </p:nvSpPr>
        <p:spPr>
          <a:xfrm>
            <a:off x="3392138" y="4156920"/>
            <a:ext cx="884520" cy="367920"/>
          </a:xfrm>
          <a:prstGeom prst="rect">
            <a:avLst/>
          </a:prstGeom>
          <a:solidFill>
            <a:schemeClr val="accent2">
              <a:lumMod val="75000"/>
              <a:alpha val="68000"/>
            </a:schemeClr>
          </a:soli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12K</a:t>
            </a:r>
          </a:p>
        </p:txBody>
      </p:sp>
      <p:sp>
        <p:nvSpPr>
          <p:cNvPr id="195" name="CustomShape 7"/>
          <p:cNvSpPr/>
          <p:nvPr/>
        </p:nvSpPr>
        <p:spPr>
          <a:xfrm>
            <a:off x="3392138" y="4663440"/>
            <a:ext cx="884520" cy="175320"/>
          </a:xfrm>
          <a:prstGeom prst="rect">
            <a:avLst/>
          </a:prstGeom>
          <a:solidFill>
            <a:schemeClr val="accent2">
              <a:lumMod val="75000"/>
              <a:alpha val="68000"/>
            </a:schemeClr>
          </a:soli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4K</a:t>
            </a:r>
          </a:p>
        </p:txBody>
      </p:sp>
      <p:sp>
        <p:nvSpPr>
          <p:cNvPr id="196" name="CustomShape 8"/>
          <p:cNvSpPr/>
          <p:nvPr/>
        </p:nvSpPr>
        <p:spPr>
          <a:xfrm>
            <a:off x="3392138" y="4970160"/>
            <a:ext cx="884520" cy="367920"/>
          </a:xfrm>
          <a:prstGeom prst="rect">
            <a:avLst/>
          </a:prstGeom>
          <a:solidFill>
            <a:schemeClr val="accent2">
              <a:lumMod val="75000"/>
              <a:alpha val="68000"/>
            </a:schemeClr>
          </a:soli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16K</a:t>
            </a:r>
          </a:p>
        </p:txBody>
      </p:sp>
      <p:sp>
        <p:nvSpPr>
          <p:cNvPr id="197" name="CustomShape 9"/>
          <p:cNvSpPr/>
          <p:nvPr/>
        </p:nvSpPr>
        <p:spPr>
          <a:xfrm>
            <a:off x="3392138" y="5496840"/>
            <a:ext cx="884520" cy="367920"/>
          </a:xfrm>
          <a:prstGeom prst="rect">
            <a:avLst/>
          </a:prstGeom>
          <a:solidFill>
            <a:schemeClr val="accent2">
              <a:lumMod val="75000"/>
              <a:alpha val="68000"/>
            </a:schemeClr>
          </a:soli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12K</a:t>
            </a:r>
          </a:p>
        </p:txBody>
      </p:sp>
      <p:sp>
        <p:nvSpPr>
          <p:cNvPr id="198" name="CustomShape 10"/>
          <p:cNvSpPr/>
          <p:nvPr/>
        </p:nvSpPr>
        <p:spPr>
          <a:xfrm>
            <a:off x="3392138" y="6027840"/>
            <a:ext cx="884520" cy="151920"/>
          </a:xfrm>
          <a:prstGeom prst="rect">
            <a:avLst/>
          </a:prstGeom>
          <a:solidFill>
            <a:schemeClr val="accent2">
              <a:lumMod val="75000"/>
              <a:alpha val="68000"/>
            </a:schemeClr>
          </a:soli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4K</a:t>
            </a:r>
          </a:p>
        </p:txBody>
      </p:sp>
      <p:sp>
        <p:nvSpPr>
          <p:cNvPr id="199" name="CustomShape 11"/>
          <p:cNvSpPr/>
          <p:nvPr/>
        </p:nvSpPr>
        <p:spPr>
          <a:xfrm>
            <a:off x="361883" y="4040605"/>
            <a:ext cx="1583241" cy="173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Internal</a:t>
            </a:r>
          </a:p>
          <a:p>
            <a:pPr>
              <a:lnSpc>
                <a:spcPct val="100000"/>
              </a:lnSpc>
            </a:pPr>
            <a:r>
              <a:rPr lang="en-U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fragmentation</a:t>
            </a:r>
            <a:r>
              <a:rPr lang="en-U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U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%75 of the block wasted</a:t>
            </a:r>
          </a:p>
        </p:txBody>
      </p:sp>
      <p:sp>
        <p:nvSpPr>
          <p:cNvPr id="200" name="CustomShape 12"/>
          <p:cNvSpPr/>
          <p:nvPr/>
        </p:nvSpPr>
        <p:spPr>
          <a:xfrm>
            <a:off x="4277377" y="4389120"/>
            <a:ext cx="1714103" cy="146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External</a:t>
            </a:r>
          </a:p>
          <a:p>
            <a:pPr>
              <a:lnSpc>
                <a:spcPct val="100000"/>
              </a:lnSpc>
            </a:pPr>
            <a:r>
              <a:rPr lang="en-U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fragmentation</a:t>
            </a:r>
            <a:endParaRPr lang="en-US" sz="1600" b="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en-U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24K free but no contiguous free area larger than  8K.</a:t>
            </a:r>
          </a:p>
        </p:txBody>
      </p:sp>
      <p:sp>
        <p:nvSpPr>
          <p:cNvPr id="201" name="CustomShape 13"/>
          <p:cNvSpPr/>
          <p:nvPr/>
        </p:nvSpPr>
        <p:spPr>
          <a:xfrm>
            <a:off x="6165360" y="4017960"/>
            <a:ext cx="884520" cy="2315880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  <a:rou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02" name="CustomShape 14"/>
          <p:cNvSpPr/>
          <p:nvPr/>
        </p:nvSpPr>
        <p:spPr>
          <a:xfrm>
            <a:off x="6165360" y="4017526"/>
            <a:ext cx="884520" cy="367920"/>
          </a:xfrm>
          <a:prstGeom prst="rect">
            <a:avLst/>
          </a:prstGeom>
          <a:solidFill>
            <a:schemeClr val="accent2">
              <a:lumMod val="75000"/>
              <a:alpha val="68000"/>
            </a:schemeClr>
          </a:soli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12K</a:t>
            </a:r>
          </a:p>
        </p:txBody>
      </p:sp>
      <p:sp>
        <p:nvSpPr>
          <p:cNvPr id="203" name="CustomShape 15"/>
          <p:cNvSpPr/>
          <p:nvPr/>
        </p:nvSpPr>
        <p:spPr>
          <a:xfrm>
            <a:off x="6165360" y="4372920"/>
            <a:ext cx="884520" cy="175320"/>
          </a:xfrm>
          <a:prstGeom prst="rect">
            <a:avLst/>
          </a:prstGeom>
          <a:solidFill>
            <a:schemeClr val="accent2">
              <a:lumMod val="75000"/>
              <a:alpha val="68000"/>
            </a:schemeClr>
          </a:soli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4K</a:t>
            </a:r>
          </a:p>
        </p:txBody>
      </p:sp>
      <p:sp>
        <p:nvSpPr>
          <p:cNvPr id="204" name="CustomShape 16"/>
          <p:cNvSpPr/>
          <p:nvPr/>
        </p:nvSpPr>
        <p:spPr>
          <a:xfrm>
            <a:off x="6165360" y="5430240"/>
            <a:ext cx="884520" cy="367920"/>
          </a:xfrm>
          <a:prstGeom prst="rect">
            <a:avLst/>
          </a:prstGeom>
          <a:solidFill>
            <a:schemeClr val="accent2">
              <a:lumMod val="75000"/>
              <a:alpha val="68000"/>
            </a:schemeClr>
          </a:soli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16K</a:t>
            </a:r>
          </a:p>
        </p:txBody>
      </p:sp>
      <p:sp>
        <p:nvSpPr>
          <p:cNvPr id="205" name="CustomShape 17"/>
          <p:cNvSpPr/>
          <p:nvPr/>
        </p:nvSpPr>
        <p:spPr>
          <a:xfrm>
            <a:off x="6165360" y="5812920"/>
            <a:ext cx="884520" cy="367920"/>
          </a:xfrm>
          <a:prstGeom prst="rect">
            <a:avLst/>
          </a:prstGeom>
          <a:solidFill>
            <a:schemeClr val="accent2">
              <a:lumMod val="75000"/>
              <a:alpha val="68000"/>
            </a:schemeClr>
          </a:soli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12K</a:t>
            </a:r>
          </a:p>
        </p:txBody>
      </p:sp>
      <p:sp>
        <p:nvSpPr>
          <p:cNvPr id="206" name="CustomShape 18"/>
          <p:cNvSpPr/>
          <p:nvPr/>
        </p:nvSpPr>
        <p:spPr>
          <a:xfrm>
            <a:off x="6165360" y="6193657"/>
            <a:ext cx="884520" cy="151920"/>
          </a:xfrm>
          <a:prstGeom prst="rect">
            <a:avLst/>
          </a:prstGeom>
          <a:solidFill>
            <a:schemeClr val="accent2">
              <a:lumMod val="75000"/>
              <a:alpha val="68000"/>
            </a:schemeClr>
          </a:soli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4K</a:t>
            </a:r>
          </a:p>
        </p:txBody>
      </p:sp>
      <p:sp>
        <p:nvSpPr>
          <p:cNvPr id="207" name="CustomShape 19"/>
          <p:cNvSpPr/>
          <p:nvPr/>
        </p:nvSpPr>
        <p:spPr>
          <a:xfrm>
            <a:off x="7223760" y="4297680"/>
            <a:ext cx="1645920" cy="146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 External fragmentation</a:t>
            </a:r>
            <a:r>
              <a:rPr lang="en-U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</a:p>
          <a:p>
            <a:pPr>
              <a:lnSpc>
                <a:spcPct val="100000"/>
              </a:lnSpc>
            </a:pPr>
            <a:r>
              <a:rPr lang="en-U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large contiguous area is free.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9867E2-CB80-2644-8118-6CF02F0D996E}"/>
              </a:ext>
            </a:extLst>
          </p:cNvPr>
          <p:cNvSpPr txBox="1"/>
          <p:nvPr/>
        </p:nvSpPr>
        <p:spPr>
          <a:xfrm>
            <a:off x="3453227" y="6325850"/>
            <a:ext cx="823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dirty="0" err="1">
                <a:latin typeface="Calibri" pitchFamily="34" charset="0"/>
              </a:rPr>
              <a:t>Physical</a:t>
            </a:r>
            <a:r>
              <a:rPr lang="tr-TR" sz="1400" dirty="0">
                <a:latin typeface="Calibri" pitchFamily="34" charset="0"/>
              </a:rPr>
              <a:t> </a:t>
            </a:r>
          </a:p>
          <a:p>
            <a:pPr algn="ctr"/>
            <a:r>
              <a:rPr lang="tr-TR" sz="1400" dirty="0">
                <a:latin typeface="Calibri" pitchFamily="34" charset="0"/>
              </a:rPr>
              <a:t>Memory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10BB32C-1ECF-8344-BE39-CA00DE2F8E76}"/>
              </a:ext>
            </a:extLst>
          </p:cNvPr>
          <p:cNvSpPr txBox="1"/>
          <p:nvPr/>
        </p:nvSpPr>
        <p:spPr>
          <a:xfrm>
            <a:off x="6195904" y="6322318"/>
            <a:ext cx="823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dirty="0" err="1">
                <a:latin typeface="Calibri" pitchFamily="34" charset="0"/>
              </a:rPr>
              <a:t>Physical</a:t>
            </a:r>
            <a:r>
              <a:rPr lang="tr-TR" sz="1400" dirty="0">
                <a:latin typeface="Calibri" pitchFamily="34" charset="0"/>
              </a:rPr>
              <a:t> </a:t>
            </a:r>
          </a:p>
          <a:p>
            <a:pPr algn="ctr"/>
            <a:r>
              <a:rPr lang="tr-TR" sz="1400" dirty="0">
                <a:latin typeface="Calibri" pitchFamily="34" charset="0"/>
              </a:rPr>
              <a:t>Memory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835026-985A-1C47-9093-60C8680CB1C6}"/>
              </a:ext>
            </a:extLst>
          </p:cNvPr>
          <p:cNvSpPr/>
          <p:nvPr/>
        </p:nvSpPr>
        <p:spPr>
          <a:xfrm>
            <a:off x="1772022" y="5480965"/>
            <a:ext cx="11814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Block size: 4K</a:t>
            </a:r>
            <a:endParaRPr lang="tr-TR" sz="1400" dirty="0"/>
          </a:p>
        </p:txBody>
      </p:sp>
      <p:sp>
        <p:nvSpPr>
          <p:cNvPr id="10" name="Trapezoid 9">
            <a:extLst>
              <a:ext uri="{FF2B5EF4-FFF2-40B4-BE49-F238E27FC236}">
                <a16:creationId xmlns:a16="http://schemas.microsoft.com/office/drawing/2014/main" id="{7576647B-403F-AC46-80A2-B82DA112ED7E}"/>
              </a:ext>
            </a:extLst>
          </p:cNvPr>
          <p:cNvSpPr/>
          <p:nvPr/>
        </p:nvSpPr>
        <p:spPr bwMode="auto">
          <a:xfrm rot="5400000">
            <a:off x="2362321" y="4456658"/>
            <a:ext cx="1475930" cy="582623"/>
          </a:xfrm>
          <a:prstGeom prst="trapezoid">
            <a:avLst>
              <a:gd name="adj" fmla="val 113270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16200000" scaled="0"/>
          </a:gra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6304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Block/Cluster Size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09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Block size affects and is affected by: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Storage device native block size. (no smaller read, smaller writes require, read, update in mem, write)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VM page size (caching)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Filesystems may choose a cluster of blocks as unit to support larger disks and file sizes.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Large cluster size →</a:t>
            </a: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 </a:t>
            </a: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 Internal fragmentation</a:t>
            </a:r>
            <a:endParaRPr lang="en-US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Small cluster size bad → locality.</a:t>
            </a:r>
            <a:endParaRPr lang="en-US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929441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Block Management: Bitmaps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13" name="TextShape 2"/>
          <p:cNvSpPr txBox="1"/>
          <p:nvPr/>
        </p:nvSpPr>
        <p:spPr>
          <a:xfrm>
            <a:off x="457199" y="1516680"/>
            <a:ext cx="6564313" cy="4950360"/>
          </a:xfrm>
          <a:prstGeom prst="rect">
            <a:avLst/>
          </a:prstGeom>
          <a:noFill/>
          <a:ln w="9360"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block bitmaps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Each block needs a single bit of information 0 for free, 1 for in use.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Very compact.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TotSize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BlockSize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/8 bytes
For 4TBytes with 4K blocks →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 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128MBytes</a:t>
            </a: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Typical operations:</a:t>
            </a: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Finding a free page: May require a full scan of the bitmap in the worst case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Marking a page free or allocated: A complete block needs to be read and written.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Contiguous allocation requires full scan of bitmaps in the worst case.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" name="Picture 4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93" b="15500"/>
          <a:stretch/>
        </p:blipFill>
        <p:spPr bwMode="auto">
          <a:xfrm>
            <a:off x="7021513" y="1144588"/>
            <a:ext cx="2019300" cy="456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635652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Block Management: Bitmaps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13" name="TextShape 2"/>
          <p:cNvSpPr txBox="1"/>
          <p:nvPr/>
        </p:nvSpPr>
        <p:spPr>
          <a:xfrm>
            <a:off x="457200" y="1516680"/>
            <a:ext cx="6564313" cy="4950360"/>
          </a:xfrm>
          <a:prstGeom prst="rect">
            <a:avLst/>
          </a:prstGeom>
          <a:noFill/>
          <a:ln w="9360"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Relies on caching. Most operations are carried in main memory and written afterwards.</a:t>
            </a: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Fixed size structure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size of the bitmap is the same for a free disk as the bitmap for a full disk.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Wingdings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Integrity alert!!!!  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Wingdings"/>
              </a:rPr>
              <a:t>Improper shutdown and some bitmap changes are lost!!</a:t>
            </a:r>
            <a:endParaRPr lang="en-US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" name="Picture 4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93" b="15500"/>
          <a:stretch/>
        </p:blipFill>
        <p:spPr bwMode="auto">
          <a:xfrm>
            <a:off x="7021513" y="1144588"/>
            <a:ext cx="2019300" cy="456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013333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Block Management: Free Lists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15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blocks are kept as a linked list.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Pointers on disk: number of the target block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For allocated blocks, same list can be used as the file block to data block mapping .i.e. next file block follows the link for next data block.</a:t>
            </a:r>
          </a:p>
        </p:txBody>
      </p:sp>
      <p:sp>
        <p:nvSpPr>
          <p:cNvPr id="216" name="CustomShape 3"/>
          <p:cNvSpPr/>
          <p:nvPr/>
        </p:nvSpPr>
        <p:spPr>
          <a:xfrm>
            <a:off x="785520" y="5106600"/>
            <a:ext cx="484200" cy="457920"/>
          </a:xfrm>
          <a:prstGeom prst="rect">
            <a:avLst/>
          </a:prstGeom>
          <a:gradFill>
            <a:gsLst>
              <a:gs pos="0">
                <a:srgbClr val="FFCC99"/>
              </a:gs>
              <a:gs pos="100000">
                <a:srgbClr val="FF9966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17" name="CustomShape 4"/>
          <p:cNvSpPr/>
          <p:nvPr/>
        </p:nvSpPr>
        <p:spPr>
          <a:xfrm>
            <a:off x="1269720" y="5106600"/>
            <a:ext cx="484200" cy="457920"/>
          </a:xfrm>
          <a:prstGeom prst="rect">
            <a:avLst/>
          </a:prstGeom>
          <a:gradFill>
            <a:gsLst>
              <a:gs pos="0">
                <a:srgbClr val="00B8FF"/>
              </a:gs>
              <a:gs pos="100000">
                <a:srgbClr val="99CC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18" name="CustomShape 5"/>
          <p:cNvSpPr/>
          <p:nvPr/>
        </p:nvSpPr>
        <p:spPr>
          <a:xfrm>
            <a:off x="1753920" y="5106600"/>
            <a:ext cx="484200" cy="457920"/>
          </a:xfrm>
          <a:prstGeom prst="rect">
            <a:avLst/>
          </a:prstGeom>
          <a:gradFill>
            <a:gsLst>
              <a:gs pos="0">
                <a:srgbClr val="94BD5E"/>
              </a:gs>
              <a:gs pos="100000">
                <a:srgbClr val="7DA647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9" name="CustomShape 6"/>
          <p:cNvSpPr/>
          <p:nvPr/>
        </p:nvSpPr>
        <p:spPr>
          <a:xfrm>
            <a:off x="2237760" y="5106600"/>
            <a:ext cx="484200" cy="457920"/>
          </a:xfrm>
          <a:prstGeom prst="rect">
            <a:avLst/>
          </a:prstGeom>
          <a:gradFill>
            <a:gsLst>
              <a:gs pos="0">
                <a:srgbClr val="FFCC99"/>
              </a:gs>
              <a:gs pos="100000">
                <a:srgbClr val="FF9966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20" name="CustomShape 7"/>
          <p:cNvSpPr/>
          <p:nvPr/>
        </p:nvSpPr>
        <p:spPr>
          <a:xfrm>
            <a:off x="2721960" y="5106600"/>
            <a:ext cx="484200" cy="457920"/>
          </a:xfrm>
          <a:prstGeom prst="rect">
            <a:avLst/>
          </a:prstGeom>
          <a:gradFill>
            <a:gsLst>
              <a:gs pos="0">
                <a:srgbClr val="00B8FF"/>
              </a:gs>
              <a:gs pos="100000">
                <a:srgbClr val="99CC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21" name="CustomShape 8"/>
          <p:cNvSpPr/>
          <p:nvPr/>
        </p:nvSpPr>
        <p:spPr>
          <a:xfrm>
            <a:off x="3206160" y="5106600"/>
            <a:ext cx="484200" cy="457920"/>
          </a:xfrm>
          <a:prstGeom prst="rect">
            <a:avLst/>
          </a:prstGeom>
          <a:gradFill>
            <a:gsLst>
              <a:gs pos="0">
                <a:srgbClr val="FFCC99"/>
              </a:gs>
              <a:gs pos="100000">
                <a:srgbClr val="FF9966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22" name="CustomShape 9"/>
          <p:cNvSpPr/>
          <p:nvPr/>
        </p:nvSpPr>
        <p:spPr>
          <a:xfrm>
            <a:off x="3690000" y="5106600"/>
            <a:ext cx="484200" cy="457920"/>
          </a:xfrm>
          <a:prstGeom prst="rect">
            <a:avLst/>
          </a:prstGeom>
          <a:gradFill>
            <a:gsLst>
              <a:gs pos="0">
                <a:srgbClr val="FFCC99"/>
              </a:gs>
              <a:gs pos="100000">
                <a:srgbClr val="FF9966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23" name="CustomShape 10"/>
          <p:cNvSpPr/>
          <p:nvPr/>
        </p:nvSpPr>
        <p:spPr>
          <a:xfrm>
            <a:off x="4174200" y="5106600"/>
            <a:ext cx="484200" cy="457920"/>
          </a:xfrm>
          <a:prstGeom prst="rect">
            <a:avLst/>
          </a:prstGeom>
          <a:gradFill>
            <a:gsLst>
              <a:gs pos="0">
                <a:srgbClr val="94BD5E"/>
              </a:gs>
              <a:gs pos="100000">
                <a:srgbClr val="7DA647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4" name="CustomShape 11"/>
          <p:cNvSpPr/>
          <p:nvPr/>
        </p:nvSpPr>
        <p:spPr>
          <a:xfrm>
            <a:off x="4658400" y="5106600"/>
            <a:ext cx="484200" cy="457920"/>
          </a:xfrm>
          <a:prstGeom prst="rect">
            <a:avLst/>
          </a:prstGeom>
          <a:gradFill>
            <a:gsLst>
              <a:gs pos="0">
                <a:srgbClr val="94BD5E"/>
              </a:gs>
              <a:gs pos="100000">
                <a:srgbClr val="7DA647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5" name="CustomShape 12"/>
          <p:cNvSpPr/>
          <p:nvPr/>
        </p:nvSpPr>
        <p:spPr>
          <a:xfrm>
            <a:off x="5142600" y="5106600"/>
            <a:ext cx="484200" cy="457920"/>
          </a:xfrm>
          <a:prstGeom prst="rect">
            <a:avLst/>
          </a:prstGeom>
          <a:gradFill>
            <a:gsLst>
              <a:gs pos="0">
                <a:srgbClr val="00B8FF"/>
              </a:gs>
              <a:gs pos="100000">
                <a:srgbClr val="99CC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26" name="CustomShape 13"/>
          <p:cNvSpPr/>
          <p:nvPr/>
        </p:nvSpPr>
        <p:spPr>
          <a:xfrm>
            <a:off x="5626440" y="5106600"/>
            <a:ext cx="484200" cy="457920"/>
          </a:xfrm>
          <a:prstGeom prst="rect">
            <a:avLst/>
          </a:prstGeom>
          <a:gradFill>
            <a:gsLst>
              <a:gs pos="0">
                <a:srgbClr val="94BD5E"/>
              </a:gs>
              <a:gs pos="100000">
                <a:srgbClr val="7DA647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7" name="CustomShape 14"/>
          <p:cNvSpPr/>
          <p:nvPr/>
        </p:nvSpPr>
        <p:spPr>
          <a:xfrm>
            <a:off x="6110640" y="5106600"/>
            <a:ext cx="484200" cy="457920"/>
          </a:xfrm>
          <a:prstGeom prst="rect">
            <a:avLst/>
          </a:prstGeom>
          <a:gradFill>
            <a:gsLst>
              <a:gs pos="0">
                <a:srgbClr val="94BD5E"/>
              </a:gs>
              <a:gs pos="100000">
                <a:srgbClr val="7DA647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8" name="CustomShape 15"/>
          <p:cNvSpPr/>
          <p:nvPr/>
        </p:nvSpPr>
        <p:spPr>
          <a:xfrm>
            <a:off x="6594840" y="5106600"/>
            <a:ext cx="484200" cy="457920"/>
          </a:xfrm>
          <a:prstGeom prst="rect">
            <a:avLst/>
          </a:prstGeom>
          <a:gradFill>
            <a:gsLst>
              <a:gs pos="0">
                <a:srgbClr val="94BD5E"/>
              </a:gs>
              <a:gs pos="100000">
                <a:srgbClr val="7DA647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9" name="CustomShape 16"/>
          <p:cNvSpPr/>
          <p:nvPr/>
        </p:nvSpPr>
        <p:spPr>
          <a:xfrm>
            <a:off x="7078680" y="5106600"/>
            <a:ext cx="484200" cy="457920"/>
          </a:xfrm>
          <a:prstGeom prst="rect">
            <a:avLst/>
          </a:prstGeom>
          <a:gradFill>
            <a:gsLst>
              <a:gs pos="0">
                <a:srgbClr val="00B8FF"/>
              </a:gs>
              <a:gs pos="100000">
                <a:srgbClr val="99CC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30" name="CustomShape 17"/>
          <p:cNvSpPr/>
          <p:nvPr/>
        </p:nvSpPr>
        <p:spPr>
          <a:xfrm>
            <a:off x="7562880" y="5106600"/>
            <a:ext cx="484200" cy="457920"/>
          </a:xfrm>
          <a:prstGeom prst="rect">
            <a:avLst/>
          </a:prstGeom>
          <a:gradFill>
            <a:gsLst>
              <a:gs pos="0">
                <a:srgbClr val="00B8FF"/>
              </a:gs>
              <a:gs pos="100000">
                <a:srgbClr val="99CC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31" name="CustomShape 18"/>
          <p:cNvSpPr/>
          <p:nvPr/>
        </p:nvSpPr>
        <p:spPr>
          <a:xfrm>
            <a:off x="8047080" y="5106600"/>
            <a:ext cx="484200" cy="457920"/>
          </a:xfrm>
          <a:prstGeom prst="rect">
            <a:avLst/>
          </a:prstGeom>
          <a:gradFill>
            <a:gsLst>
              <a:gs pos="0">
                <a:srgbClr val="00B8FF"/>
              </a:gs>
              <a:gs pos="100000">
                <a:srgbClr val="99CC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32" name="CustomShape 19"/>
          <p:cNvSpPr/>
          <p:nvPr/>
        </p:nvSpPr>
        <p:spPr>
          <a:xfrm rot="16200000" flipH="1">
            <a:off x="1753200" y="4839120"/>
            <a:ext cx="12240" cy="1451880"/>
          </a:xfrm>
          <a:prstGeom prst="bentConnector3">
            <a:avLst>
              <a:gd name="adj1" fmla="val 1800000"/>
            </a:avLst>
          </a:prstGeom>
          <a:noFill/>
          <a:ln>
            <a:solidFill>
              <a:srgbClr val="B84747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33" name="CustomShape 20"/>
          <p:cNvSpPr/>
          <p:nvPr/>
        </p:nvSpPr>
        <p:spPr>
          <a:xfrm rot="5400000" flipH="1" flipV="1">
            <a:off x="2964600" y="4622760"/>
            <a:ext cx="12240" cy="967680"/>
          </a:xfrm>
          <a:prstGeom prst="bentConnector3">
            <a:avLst>
              <a:gd name="adj1" fmla="val 1593795"/>
            </a:avLst>
          </a:prstGeom>
          <a:noFill/>
          <a:ln>
            <a:solidFill>
              <a:srgbClr val="B84747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34" name="CustomShape 21"/>
          <p:cNvSpPr/>
          <p:nvPr/>
        </p:nvSpPr>
        <p:spPr>
          <a:xfrm rot="16200000" flipH="1">
            <a:off x="3690360" y="5323320"/>
            <a:ext cx="12240" cy="483840"/>
          </a:xfrm>
          <a:prstGeom prst="bentConnector3">
            <a:avLst>
              <a:gd name="adj1" fmla="val 1800000"/>
            </a:avLst>
          </a:prstGeom>
          <a:noFill/>
          <a:ln>
            <a:solidFill>
              <a:srgbClr val="B84747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35" name="CustomShape 22"/>
          <p:cNvSpPr/>
          <p:nvPr/>
        </p:nvSpPr>
        <p:spPr>
          <a:xfrm rot="16200000" flipH="1">
            <a:off x="2237040" y="4839120"/>
            <a:ext cx="12240" cy="1451880"/>
          </a:xfrm>
          <a:prstGeom prst="bentConnector3">
            <a:avLst>
              <a:gd name="adj1" fmla="val 4171354"/>
            </a:avLst>
          </a:prstGeom>
          <a:noFill/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36" name="CustomShape 23"/>
          <p:cNvSpPr/>
          <p:nvPr/>
        </p:nvSpPr>
        <p:spPr>
          <a:xfrm rot="5400000" flipH="1" flipV="1">
            <a:off x="4173840" y="3896280"/>
            <a:ext cx="12240" cy="2420280"/>
          </a:xfrm>
          <a:prstGeom prst="bentConnector3">
            <a:avLst>
              <a:gd name="adj1" fmla="val 1181346"/>
            </a:avLst>
          </a:prstGeom>
          <a:noFill/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37" name="CustomShape 24"/>
          <p:cNvSpPr/>
          <p:nvPr/>
        </p:nvSpPr>
        <p:spPr>
          <a:xfrm rot="16200000" flipH="1">
            <a:off x="6352920" y="4597200"/>
            <a:ext cx="12240" cy="1936080"/>
          </a:xfrm>
          <a:prstGeom prst="bentConnector3">
            <a:avLst>
              <a:gd name="adj1" fmla="val 1800000"/>
            </a:avLst>
          </a:prstGeom>
          <a:noFill/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38" name="CustomShape 25"/>
          <p:cNvSpPr/>
          <p:nvPr/>
        </p:nvSpPr>
        <p:spPr>
          <a:xfrm rot="5400000" flipH="1" flipV="1">
            <a:off x="7563600" y="4864680"/>
            <a:ext cx="12240" cy="483840"/>
          </a:xfrm>
          <a:prstGeom prst="bentConnector3">
            <a:avLst>
              <a:gd name="adj1" fmla="val 1800000"/>
            </a:avLst>
          </a:prstGeom>
          <a:noFill/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39" name="CustomShape 26"/>
          <p:cNvSpPr/>
          <p:nvPr/>
        </p:nvSpPr>
        <p:spPr>
          <a:xfrm rot="16200000" flipH="1">
            <a:off x="8047440" y="5323320"/>
            <a:ext cx="12240" cy="483840"/>
          </a:xfrm>
          <a:prstGeom prst="bentConnector3">
            <a:avLst>
              <a:gd name="adj1" fmla="val 1800000"/>
            </a:avLst>
          </a:prstGeom>
          <a:noFill/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40" name="CustomShape 27"/>
          <p:cNvSpPr/>
          <p:nvPr/>
        </p:nvSpPr>
        <p:spPr>
          <a:xfrm rot="5400000">
            <a:off x="3206520" y="4354560"/>
            <a:ext cx="12240" cy="2420280"/>
          </a:xfrm>
          <a:prstGeom prst="bentConnector3">
            <a:avLst>
              <a:gd name="adj1" fmla="val 3243449"/>
            </a:avLst>
          </a:prstGeom>
          <a:noFill/>
          <a:ln>
            <a:solidFill>
              <a:srgbClr val="008000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41" name="CustomShape 28"/>
          <p:cNvSpPr/>
          <p:nvPr/>
        </p:nvSpPr>
        <p:spPr>
          <a:xfrm rot="5400000" flipH="1" flipV="1">
            <a:off x="3447720" y="3654360"/>
            <a:ext cx="12240" cy="2904120"/>
          </a:xfrm>
          <a:prstGeom prst="bentConnector3">
            <a:avLst>
              <a:gd name="adj1" fmla="val 2212409"/>
            </a:avLst>
          </a:prstGeom>
          <a:noFill/>
          <a:ln>
            <a:solidFill>
              <a:srgbClr val="008000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42" name="CustomShape 29"/>
          <p:cNvSpPr/>
          <p:nvPr/>
        </p:nvSpPr>
        <p:spPr>
          <a:xfrm rot="16200000" flipH="1">
            <a:off x="5384520" y="5081400"/>
            <a:ext cx="12240" cy="967680"/>
          </a:xfrm>
          <a:prstGeom prst="bentConnector3">
            <a:avLst>
              <a:gd name="adj1" fmla="val 2624819"/>
            </a:avLst>
          </a:prstGeom>
          <a:noFill/>
          <a:ln>
            <a:solidFill>
              <a:srgbClr val="008000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43" name="CustomShape 30"/>
          <p:cNvSpPr/>
          <p:nvPr/>
        </p:nvSpPr>
        <p:spPr>
          <a:xfrm rot="5400000" flipH="1" flipV="1">
            <a:off x="6111000" y="4864680"/>
            <a:ext cx="12240" cy="483840"/>
          </a:xfrm>
          <a:prstGeom prst="bentConnector3">
            <a:avLst>
              <a:gd name="adj1" fmla="val 1800000"/>
            </a:avLst>
          </a:prstGeom>
          <a:noFill/>
          <a:ln>
            <a:solidFill>
              <a:srgbClr val="008000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44" name="CustomShape 31"/>
          <p:cNvSpPr/>
          <p:nvPr/>
        </p:nvSpPr>
        <p:spPr>
          <a:xfrm rot="16200000" flipH="1">
            <a:off x="6594840" y="5323320"/>
            <a:ext cx="12240" cy="483840"/>
          </a:xfrm>
          <a:prstGeom prst="bentConnector3">
            <a:avLst>
              <a:gd name="adj1" fmla="val 2934126"/>
            </a:avLst>
          </a:prstGeom>
          <a:noFill/>
          <a:ln>
            <a:solidFill>
              <a:srgbClr val="008000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45" name="CustomShape 32"/>
          <p:cNvSpPr/>
          <p:nvPr/>
        </p:nvSpPr>
        <p:spPr>
          <a:xfrm>
            <a:off x="447120" y="4042440"/>
            <a:ext cx="7329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B</a:t>
            </a:r>
          </a:p>
        </p:txBody>
      </p:sp>
      <p:sp>
        <p:nvSpPr>
          <p:cNvPr id="246" name="CustomShape 33"/>
          <p:cNvSpPr/>
          <p:nvPr/>
        </p:nvSpPr>
        <p:spPr>
          <a:xfrm>
            <a:off x="445680" y="4538880"/>
            <a:ext cx="7434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A</a:t>
            </a:r>
          </a:p>
        </p:txBody>
      </p:sp>
      <p:sp>
        <p:nvSpPr>
          <p:cNvPr id="247" name="CustomShape 34"/>
          <p:cNvSpPr/>
          <p:nvPr/>
        </p:nvSpPr>
        <p:spPr>
          <a:xfrm>
            <a:off x="1733040" y="3840480"/>
            <a:ext cx="10101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FREELIST</a:t>
            </a:r>
          </a:p>
        </p:txBody>
      </p:sp>
      <p:sp>
        <p:nvSpPr>
          <p:cNvPr id="248" name="CustomShape 35"/>
          <p:cNvSpPr/>
          <p:nvPr/>
        </p:nvSpPr>
        <p:spPr>
          <a:xfrm rot="5400000">
            <a:off x="1396080" y="4314240"/>
            <a:ext cx="896400" cy="700560"/>
          </a:xfrm>
          <a:prstGeom prst="bentConnector3">
            <a:avLst>
              <a:gd name="adj1" fmla="val 50000"/>
            </a:avLst>
          </a:prstGeom>
          <a:noFill/>
          <a:ln>
            <a:solidFill>
              <a:srgbClr val="004586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49" name="CustomShape 36"/>
          <p:cNvSpPr/>
          <p:nvPr/>
        </p:nvSpPr>
        <p:spPr>
          <a:xfrm rot="16200000" flipH="1">
            <a:off x="2267280" y="2957760"/>
            <a:ext cx="694800" cy="3602880"/>
          </a:xfrm>
          <a:prstGeom prst="bentConnector3">
            <a:avLst>
              <a:gd name="adj1" fmla="val 19856"/>
            </a:avLst>
          </a:prstGeom>
          <a:noFill/>
          <a:ln>
            <a:solidFill>
              <a:srgbClr val="008000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50" name="CustomShape 37"/>
          <p:cNvSpPr/>
          <p:nvPr/>
        </p:nvSpPr>
        <p:spPr>
          <a:xfrm rot="16200000" flipH="1">
            <a:off x="823320" y="4902480"/>
            <a:ext cx="198000" cy="210240"/>
          </a:xfrm>
          <a:prstGeom prst="bentConnector3">
            <a:avLst>
              <a:gd name="adj1" fmla="val 50000"/>
            </a:avLst>
          </a:prstGeom>
          <a:noFill/>
          <a:ln>
            <a:solidFill>
              <a:srgbClr val="B84747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cxnSp>
        <p:nvCxnSpPr>
          <p:cNvPr id="251" name="Line 38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11990876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List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53" name="TextShape 2"/>
          <p:cNvSpPr txBox="1"/>
          <p:nvPr/>
        </p:nvSpPr>
        <p:spPr>
          <a:xfrm>
            <a:off x="396720" y="3949830"/>
            <a:ext cx="7895880" cy="2384009"/>
          </a:xfrm>
          <a:prstGeom prst="rect">
            <a:avLst/>
          </a:prstGeom>
          <a:noFill/>
          <a:ln w="9360">
            <a:noFill/>
          </a:ln>
        </p:spPr>
        <p:txBody>
          <a:bodyPr>
            <a:normAutofit fontScale="70000" lnSpcReduction="20000"/>
          </a:bodyPr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 TB disk with 4 KB blocks.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</a:t>
            </a:r>
            <a:r>
              <a:rPr lang="en-US" spc="-1" baseline="30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30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disk blocks, 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Disk block id: 30 bits which can be represented as 4 bytes</a:t>
            </a:r>
          </a:p>
          <a:p>
            <a:pPr marL="343080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block can contain 2</a:t>
            </a:r>
            <a:r>
              <a:rPr lang="en-US" b="1" strike="noStrike" spc="-1" baseline="30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12</a:t>
            </a: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4 -1 =  1023 Free block numbers.</a:t>
            </a:r>
          </a:p>
          <a:p>
            <a:pPr marL="343080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If all blocks are empty initially, the Free List would require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</a:t>
            </a:r>
            <a:r>
              <a:rPr lang="en-US" spc="-1" baseline="30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30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/1023 = 1049602 disk blocks</a:t>
            </a:r>
          </a:p>
          <a:p>
            <a:pPr marL="343080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If the disk is mostly full, with, only 1 free block, the Free List would require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 disk block.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endParaRPr lang="en-US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4" name="CustomShape 3"/>
          <p:cNvSpPr/>
          <p:nvPr/>
        </p:nvSpPr>
        <p:spPr>
          <a:xfrm>
            <a:off x="1439641" y="2169816"/>
            <a:ext cx="1177920" cy="1008000"/>
          </a:xfrm>
          <a:prstGeom prst="rect">
            <a:avLst/>
          </a:prstGeom>
          <a:gradFill>
            <a:gsLst>
              <a:gs pos="0">
                <a:srgbClr val="99CCFF"/>
              </a:gs>
              <a:gs pos="100000">
                <a:srgbClr val="0084D1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endParaRPr lang="en-US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5" name="CustomShape 4"/>
          <p:cNvSpPr/>
          <p:nvPr/>
        </p:nvSpPr>
        <p:spPr>
          <a:xfrm>
            <a:off x="1439641" y="3195096"/>
            <a:ext cx="1177920" cy="270000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rgbClr val="FFC000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Next Free block </a:t>
            </a:r>
            <a:endParaRPr lang="en-US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2" name="CustomShape 11"/>
          <p:cNvSpPr/>
          <p:nvPr/>
        </p:nvSpPr>
        <p:spPr>
          <a:xfrm flipV="1">
            <a:off x="2618281" y="2169096"/>
            <a:ext cx="1141200" cy="1160280"/>
          </a:xfrm>
          <a:prstGeom prst="bentConnector4">
            <a:avLst>
              <a:gd name="adj1" fmla="val 24193"/>
              <a:gd name="adj2" fmla="val 119696"/>
            </a:avLst>
          </a:prstGeom>
          <a:gradFill>
            <a:gsLst>
              <a:gs pos="0">
                <a:srgbClr val="99CCFF"/>
              </a:gs>
              <a:gs pos="100000">
                <a:srgbClr val="00B8FF"/>
              </a:gs>
            </a:gsLst>
            <a:lin ang="5400000"/>
          </a:gradFill>
          <a:ln>
            <a:solidFill>
              <a:srgbClr val="000000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63" name="CustomShape 12"/>
          <p:cNvSpPr/>
          <p:nvPr/>
        </p:nvSpPr>
        <p:spPr>
          <a:xfrm flipV="1">
            <a:off x="4348801" y="2169096"/>
            <a:ext cx="1141200" cy="1160280"/>
          </a:xfrm>
          <a:prstGeom prst="bentConnector4">
            <a:avLst>
              <a:gd name="adj1" fmla="val 24193"/>
              <a:gd name="adj2" fmla="val 119696"/>
            </a:avLst>
          </a:prstGeom>
          <a:gradFill>
            <a:gsLst>
              <a:gs pos="0">
                <a:srgbClr val="99CCFF"/>
              </a:gs>
              <a:gs pos="100000">
                <a:srgbClr val="00B8FF"/>
              </a:gs>
            </a:gsLst>
            <a:lin ang="5400000"/>
          </a:gradFill>
          <a:ln>
            <a:solidFill>
              <a:srgbClr val="000000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64" name="CustomShape 13"/>
          <p:cNvSpPr/>
          <p:nvPr/>
        </p:nvSpPr>
        <p:spPr>
          <a:xfrm flipV="1">
            <a:off x="6079681" y="2169096"/>
            <a:ext cx="1141200" cy="1160280"/>
          </a:xfrm>
          <a:prstGeom prst="bentConnector4">
            <a:avLst>
              <a:gd name="adj1" fmla="val 24193"/>
              <a:gd name="adj2" fmla="val 119696"/>
            </a:avLst>
          </a:prstGeom>
          <a:gradFill>
            <a:gsLst>
              <a:gs pos="0">
                <a:srgbClr val="99CCFF"/>
              </a:gs>
              <a:gs pos="100000">
                <a:srgbClr val="00B8FF"/>
              </a:gs>
            </a:gsLst>
            <a:lin ang="5400000"/>
          </a:gradFill>
          <a:ln>
            <a:solidFill>
              <a:srgbClr val="000000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6" name="CustomShape 4">
            <a:extLst>
              <a:ext uri="{FF2B5EF4-FFF2-40B4-BE49-F238E27FC236}">
                <a16:creationId xmlns:a16="http://schemas.microsoft.com/office/drawing/2014/main" id="{297F6F1A-BC8F-3A4B-81AE-4303AE55D2F1}"/>
              </a:ext>
            </a:extLst>
          </p:cNvPr>
          <p:cNvSpPr/>
          <p:nvPr/>
        </p:nvSpPr>
        <p:spPr>
          <a:xfrm>
            <a:off x="1433779" y="2174980"/>
            <a:ext cx="1177920" cy="270000"/>
          </a:xfrm>
          <a:prstGeom prst="rect">
            <a:avLst/>
          </a:prstGeom>
          <a:gradFill>
            <a:gsLst>
              <a:gs pos="0">
                <a:srgbClr val="99CCFF"/>
              </a:gs>
              <a:gs pos="100000">
                <a:srgbClr val="0084D1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block no</a:t>
            </a:r>
            <a:endParaRPr lang="en-US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CustomShape 4">
            <a:extLst>
              <a:ext uri="{FF2B5EF4-FFF2-40B4-BE49-F238E27FC236}">
                <a16:creationId xmlns:a16="http://schemas.microsoft.com/office/drawing/2014/main" id="{685790CA-5AD8-1645-B130-FCBCFCA75507}"/>
              </a:ext>
            </a:extLst>
          </p:cNvPr>
          <p:cNvSpPr/>
          <p:nvPr/>
        </p:nvSpPr>
        <p:spPr>
          <a:xfrm>
            <a:off x="1433779" y="2432887"/>
            <a:ext cx="1177920" cy="270000"/>
          </a:xfrm>
          <a:prstGeom prst="rect">
            <a:avLst/>
          </a:prstGeom>
          <a:gradFill>
            <a:gsLst>
              <a:gs pos="0">
                <a:srgbClr val="99CCFF"/>
              </a:gs>
              <a:gs pos="100000">
                <a:srgbClr val="0084D1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block no</a:t>
            </a:r>
            <a:endParaRPr lang="en-US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CustomShape 4">
            <a:extLst>
              <a:ext uri="{FF2B5EF4-FFF2-40B4-BE49-F238E27FC236}">
                <a16:creationId xmlns:a16="http://schemas.microsoft.com/office/drawing/2014/main" id="{9C06AC52-E4C4-A444-B6A8-C9D9CDCD234C}"/>
              </a:ext>
            </a:extLst>
          </p:cNvPr>
          <p:cNvSpPr/>
          <p:nvPr/>
        </p:nvSpPr>
        <p:spPr>
          <a:xfrm>
            <a:off x="1433779" y="2918135"/>
            <a:ext cx="1177920" cy="270000"/>
          </a:xfrm>
          <a:prstGeom prst="rect">
            <a:avLst/>
          </a:prstGeom>
          <a:gradFill>
            <a:gsLst>
              <a:gs pos="0">
                <a:srgbClr val="99CCFF"/>
              </a:gs>
              <a:gs pos="100000">
                <a:srgbClr val="0084D1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block no</a:t>
            </a:r>
            <a:endParaRPr lang="en-US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99AF9A-217D-FC4C-9D19-BCA3468642F2}"/>
              </a:ext>
            </a:extLst>
          </p:cNvPr>
          <p:cNvSpPr txBox="1"/>
          <p:nvPr/>
        </p:nvSpPr>
        <p:spPr>
          <a:xfrm>
            <a:off x="1820736" y="2685215"/>
            <a:ext cx="461665" cy="255839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…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5E2E74F-002F-1447-8485-FC13A490E24B}"/>
              </a:ext>
            </a:extLst>
          </p:cNvPr>
          <p:cNvGrpSpPr/>
          <p:nvPr/>
        </p:nvGrpSpPr>
        <p:grpSpPr>
          <a:xfrm>
            <a:off x="3174172" y="2169816"/>
            <a:ext cx="1183782" cy="1295280"/>
            <a:chOff x="1793561" y="2180811"/>
            <a:chExt cx="1183782" cy="1295280"/>
          </a:xfrm>
        </p:grpSpPr>
        <p:sp>
          <p:nvSpPr>
            <p:cNvPr id="24" name="CustomShape 3">
              <a:extLst>
                <a:ext uri="{FF2B5EF4-FFF2-40B4-BE49-F238E27FC236}">
                  <a16:creationId xmlns:a16="http://schemas.microsoft.com/office/drawing/2014/main" id="{CF89F250-0E1C-4043-BEAC-ABBCB9438719}"/>
                </a:ext>
              </a:extLst>
            </p:cNvPr>
            <p:cNvSpPr/>
            <p:nvPr/>
          </p:nvSpPr>
          <p:spPr>
            <a:xfrm>
              <a:off x="1799423" y="2180811"/>
              <a:ext cx="1177920" cy="1008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5" name="CustomShape 4">
              <a:extLst>
                <a:ext uri="{FF2B5EF4-FFF2-40B4-BE49-F238E27FC236}">
                  <a16:creationId xmlns:a16="http://schemas.microsoft.com/office/drawing/2014/main" id="{DC7A1817-5AB8-AD48-963C-E31CFAE750E2}"/>
                </a:ext>
              </a:extLst>
            </p:cNvPr>
            <p:cNvSpPr/>
            <p:nvPr/>
          </p:nvSpPr>
          <p:spPr>
            <a:xfrm>
              <a:off x="1799423" y="3206091"/>
              <a:ext cx="1177920" cy="270000"/>
            </a:xfrm>
            <a:prstGeom prst="rect">
              <a:avLst/>
            </a:prstGeom>
            <a:gradFill>
              <a:gsLst>
                <a:gs pos="0">
                  <a:srgbClr val="FFFF00"/>
                </a:gs>
                <a:gs pos="100000">
                  <a:srgbClr val="FFC000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Next Free block 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6" name="CustomShape 4">
              <a:extLst>
                <a:ext uri="{FF2B5EF4-FFF2-40B4-BE49-F238E27FC236}">
                  <a16:creationId xmlns:a16="http://schemas.microsoft.com/office/drawing/2014/main" id="{84E6109C-B17D-4644-A625-E0F4831DF801}"/>
                </a:ext>
              </a:extLst>
            </p:cNvPr>
            <p:cNvSpPr/>
            <p:nvPr/>
          </p:nvSpPr>
          <p:spPr>
            <a:xfrm>
              <a:off x="1793561" y="2185975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Free block no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7" name="CustomShape 4">
              <a:extLst>
                <a:ext uri="{FF2B5EF4-FFF2-40B4-BE49-F238E27FC236}">
                  <a16:creationId xmlns:a16="http://schemas.microsoft.com/office/drawing/2014/main" id="{1722EA6C-DD6E-894B-9DAD-42E6C16835C7}"/>
                </a:ext>
              </a:extLst>
            </p:cNvPr>
            <p:cNvSpPr/>
            <p:nvPr/>
          </p:nvSpPr>
          <p:spPr>
            <a:xfrm>
              <a:off x="1793561" y="2443882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Free block no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8" name="CustomShape 4">
              <a:extLst>
                <a:ext uri="{FF2B5EF4-FFF2-40B4-BE49-F238E27FC236}">
                  <a16:creationId xmlns:a16="http://schemas.microsoft.com/office/drawing/2014/main" id="{BB234731-C6E5-4444-9DEE-FD7981F3A646}"/>
                </a:ext>
              </a:extLst>
            </p:cNvPr>
            <p:cNvSpPr/>
            <p:nvPr/>
          </p:nvSpPr>
          <p:spPr>
            <a:xfrm>
              <a:off x="1793561" y="2929130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Free block no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1EDE37E-37D4-A249-8182-318E98C4D400}"/>
                </a:ext>
              </a:extLst>
            </p:cNvPr>
            <p:cNvSpPr txBox="1"/>
            <p:nvPr/>
          </p:nvSpPr>
          <p:spPr>
            <a:xfrm>
              <a:off x="2180518" y="2696210"/>
              <a:ext cx="461665" cy="255839"/>
            </a:xfrm>
            <a:prstGeom prst="rect">
              <a:avLst/>
            </a:prstGeom>
            <a:noFill/>
          </p:spPr>
          <p:txBody>
            <a:bodyPr vert="vert" wrap="none" rtlCol="0">
              <a:spAutoFit/>
            </a:bodyPr>
            <a:lstStyle/>
            <a:p>
              <a:r>
                <a:rPr lang="tr-TR" sz="1800" dirty="0">
                  <a:latin typeface="Calibri" pitchFamily="34" charset="0"/>
                </a:rPr>
                <a:t>…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05E82F7-D92E-BF47-B28B-3BDC58D6FF69}"/>
              </a:ext>
            </a:extLst>
          </p:cNvPr>
          <p:cNvGrpSpPr/>
          <p:nvPr/>
        </p:nvGrpSpPr>
        <p:grpSpPr>
          <a:xfrm>
            <a:off x="4887613" y="2165494"/>
            <a:ext cx="1183782" cy="1295280"/>
            <a:chOff x="1793561" y="2180811"/>
            <a:chExt cx="1183782" cy="1295280"/>
          </a:xfrm>
        </p:grpSpPr>
        <p:sp>
          <p:nvSpPr>
            <p:cNvPr id="32" name="CustomShape 3">
              <a:extLst>
                <a:ext uri="{FF2B5EF4-FFF2-40B4-BE49-F238E27FC236}">
                  <a16:creationId xmlns:a16="http://schemas.microsoft.com/office/drawing/2014/main" id="{8384ED3F-0A0C-8B4B-A9EA-07244548361C}"/>
                </a:ext>
              </a:extLst>
            </p:cNvPr>
            <p:cNvSpPr/>
            <p:nvPr/>
          </p:nvSpPr>
          <p:spPr>
            <a:xfrm>
              <a:off x="1799423" y="2180811"/>
              <a:ext cx="1177920" cy="1008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33" name="CustomShape 4">
              <a:extLst>
                <a:ext uri="{FF2B5EF4-FFF2-40B4-BE49-F238E27FC236}">
                  <a16:creationId xmlns:a16="http://schemas.microsoft.com/office/drawing/2014/main" id="{2E7CFED7-B23C-9D4D-83F6-2AADBFA19B2B}"/>
                </a:ext>
              </a:extLst>
            </p:cNvPr>
            <p:cNvSpPr/>
            <p:nvPr/>
          </p:nvSpPr>
          <p:spPr>
            <a:xfrm>
              <a:off x="1799423" y="3206091"/>
              <a:ext cx="1177920" cy="270000"/>
            </a:xfrm>
            <a:prstGeom prst="rect">
              <a:avLst/>
            </a:prstGeom>
            <a:gradFill>
              <a:gsLst>
                <a:gs pos="0">
                  <a:srgbClr val="FFFF00"/>
                </a:gs>
                <a:gs pos="100000">
                  <a:srgbClr val="FFC000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Next Free block 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34" name="CustomShape 4">
              <a:extLst>
                <a:ext uri="{FF2B5EF4-FFF2-40B4-BE49-F238E27FC236}">
                  <a16:creationId xmlns:a16="http://schemas.microsoft.com/office/drawing/2014/main" id="{364E8824-19A8-1B4B-B627-0B4BA5FA7D60}"/>
                </a:ext>
              </a:extLst>
            </p:cNvPr>
            <p:cNvSpPr/>
            <p:nvPr/>
          </p:nvSpPr>
          <p:spPr>
            <a:xfrm>
              <a:off x="1793561" y="2185975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Free block no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35" name="CustomShape 4">
              <a:extLst>
                <a:ext uri="{FF2B5EF4-FFF2-40B4-BE49-F238E27FC236}">
                  <a16:creationId xmlns:a16="http://schemas.microsoft.com/office/drawing/2014/main" id="{0FD05202-80BA-0240-ABF6-0606C3B6024D}"/>
                </a:ext>
              </a:extLst>
            </p:cNvPr>
            <p:cNvSpPr/>
            <p:nvPr/>
          </p:nvSpPr>
          <p:spPr>
            <a:xfrm>
              <a:off x="1793561" y="2443882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Free block no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36" name="CustomShape 4">
              <a:extLst>
                <a:ext uri="{FF2B5EF4-FFF2-40B4-BE49-F238E27FC236}">
                  <a16:creationId xmlns:a16="http://schemas.microsoft.com/office/drawing/2014/main" id="{CA08D91F-A7A5-6142-B068-C5BD0D1C260B}"/>
                </a:ext>
              </a:extLst>
            </p:cNvPr>
            <p:cNvSpPr/>
            <p:nvPr/>
          </p:nvSpPr>
          <p:spPr>
            <a:xfrm>
              <a:off x="1793561" y="2929130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Free block no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4C270E9-96D0-0C46-93FE-4CC5EFFE2E67}"/>
                </a:ext>
              </a:extLst>
            </p:cNvPr>
            <p:cNvSpPr txBox="1"/>
            <p:nvPr/>
          </p:nvSpPr>
          <p:spPr>
            <a:xfrm>
              <a:off x="2180518" y="2696210"/>
              <a:ext cx="461665" cy="255839"/>
            </a:xfrm>
            <a:prstGeom prst="rect">
              <a:avLst/>
            </a:prstGeom>
            <a:noFill/>
          </p:spPr>
          <p:txBody>
            <a:bodyPr vert="vert" wrap="none" rtlCol="0">
              <a:spAutoFit/>
            </a:bodyPr>
            <a:lstStyle/>
            <a:p>
              <a:r>
                <a:rPr lang="tr-TR" sz="1800" dirty="0">
                  <a:latin typeface="Calibri" pitchFamily="34" charset="0"/>
                </a:rPr>
                <a:t>…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1FB64AE-DF81-0347-AA9A-0A61C874E555}"/>
              </a:ext>
            </a:extLst>
          </p:cNvPr>
          <p:cNvGrpSpPr/>
          <p:nvPr/>
        </p:nvGrpSpPr>
        <p:grpSpPr>
          <a:xfrm>
            <a:off x="6661075" y="2161172"/>
            <a:ext cx="1183782" cy="1295280"/>
            <a:chOff x="1793561" y="2180811"/>
            <a:chExt cx="1183782" cy="1295280"/>
          </a:xfrm>
        </p:grpSpPr>
        <p:sp>
          <p:nvSpPr>
            <p:cNvPr id="39" name="CustomShape 3">
              <a:extLst>
                <a:ext uri="{FF2B5EF4-FFF2-40B4-BE49-F238E27FC236}">
                  <a16:creationId xmlns:a16="http://schemas.microsoft.com/office/drawing/2014/main" id="{57562A11-AD61-3040-BC76-E1520889A66C}"/>
                </a:ext>
              </a:extLst>
            </p:cNvPr>
            <p:cNvSpPr/>
            <p:nvPr/>
          </p:nvSpPr>
          <p:spPr>
            <a:xfrm>
              <a:off x="1799423" y="2180811"/>
              <a:ext cx="1177920" cy="1008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40" name="CustomShape 4">
              <a:extLst>
                <a:ext uri="{FF2B5EF4-FFF2-40B4-BE49-F238E27FC236}">
                  <a16:creationId xmlns:a16="http://schemas.microsoft.com/office/drawing/2014/main" id="{4AB100CE-C462-EA4F-BF55-D0ED1F515462}"/>
                </a:ext>
              </a:extLst>
            </p:cNvPr>
            <p:cNvSpPr/>
            <p:nvPr/>
          </p:nvSpPr>
          <p:spPr>
            <a:xfrm>
              <a:off x="1799423" y="3206091"/>
              <a:ext cx="1177920" cy="270000"/>
            </a:xfrm>
            <a:prstGeom prst="rect">
              <a:avLst/>
            </a:prstGeom>
            <a:gradFill>
              <a:gsLst>
                <a:gs pos="0">
                  <a:srgbClr val="FFFF00"/>
                </a:gs>
                <a:gs pos="100000">
                  <a:srgbClr val="FFC000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NULL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41" name="CustomShape 4">
              <a:extLst>
                <a:ext uri="{FF2B5EF4-FFF2-40B4-BE49-F238E27FC236}">
                  <a16:creationId xmlns:a16="http://schemas.microsoft.com/office/drawing/2014/main" id="{82BC4D9A-CFC9-CF45-B779-C1A378960C51}"/>
                </a:ext>
              </a:extLst>
            </p:cNvPr>
            <p:cNvSpPr/>
            <p:nvPr/>
          </p:nvSpPr>
          <p:spPr>
            <a:xfrm>
              <a:off x="1793561" y="2185975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Free block no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42" name="CustomShape 4">
              <a:extLst>
                <a:ext uri="{FF2B5EF4-FFF2-40B4-BE49-F238E27FC236}">
                  <a16:creationId xmlns:a16="http://schemas.microsoft.com/office/drawing/2014/main" id="{70AFD82A-6681-E045-9EEE-628E2BBEA653}"/>
                </a:ext>
              </a:extLst>
            </p:cNvPr>
            <p:cNvSpPr/>
            <p:nvPr/>
          </p:nvSpPr>
          <p:spPr>
            <a:xfrm>
              <a:off x="1793561" y="2443882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Free block no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43" name="CustomShape 4">
              <a:extLst>
                <a:ext uri="{FF2B5EF4-FFF2-40B4-BE49-F238E27FC236}">
                  <a16:creationId xmlns:a16="http://schemas.microsoft.com/office/drawing/2014/main" id="{98B7B264-AE66-FE49-B25D-3C2F9CCF6475}"/>
                </a:ext>
              </a:extLst>
            </p:cNvPr>
            <p:cNvSpPr/>
            <p:nvPr/>
          </p:nvSpPr>
          <p:spPr>
            <a:xfrm>
              <a:off x="1793561" y="2929130"/>
              <a:ext cx="1177920" cy="270000"/>
            </a:xfrm>
            <a:prstGeom prst="rect">
              <a:avLst/>
            </a:prstGeom>
            <a:gradFill>
              <a:gsLst>
                <a:gs pos="0">
                  <a:srgbClr val="99CCFF"/>
                </a:gs>
                <a:gs pos="100000">
                  <a:srgbClr val="0084D1"/>
                </a:gs>
              </a:gsLst>
              <a:lin ang="5400000"/>
            </a:gradFill>
            <a:ln>
              <a:solidFill>
                <a:srgbClr val="000000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tIns="45000" rIns="90000" bIns="45000" anchor="ctr"/>
            <a:lstStyle/>
            <a:p>
              <a:pPr>
                <a:lnSpc>
                  <a:spcPct val="100000"/>
                </a:lnSpc>
              </a:pPr>
              <a:r>
                <a:rPr lang="en-US" sz="1200" b="1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Calibri"/>
                </a:rPr>
                <a:t>Free block no</a:t>
              </a:r>
              <a:endParaRPr lang="en-U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40D811C6-1BA3-5242-A7D5-7B3306D30D8F}"/>
                </a:ext>
              </a:extLst>
            </p:cNvPr>
            <p:cNvSpPr txBox="1"/>
            <p:nvPr/>
          </p:nvSpPr>
          <p:spPr>
            <a:xfrm>
              <a:off x="2180518" y="2696210"/>
              <a:ext cx="461665" cy="255839"/>
            </a:xfrm>
            <a:prstGeom prst="rect">
              <a:avLst/>
            </a:prstGeom>
            <a:noFill/>
          </p:spPr>
          <p:txBody>
            <a:bodyPr vert="vert" wrap="none" rtlCol="0">
              <a:spAutoFit/>
            </a:bodyPr>
            <a:lstStyle/>
            <a:p>
              <a:r>
                <a:rPr lang="tr-TR" sz="1800" dirty="0">
                  <a:latin typeface="Calibri" pitchFamily="34" charset="0"/>
                </a:rPr>
                <a:t>…</a:t>
              </a:r>
            </a:p>
          </p:txBody>
        </p:sp>
      </p:grpSp>
      <p:sp>
        <p:nvSpPr>
          <p:cNvPr id="52" name="CustomShape 4">
            <a:extLst>
              <a:ext uri="{FF2B5EF4-FFF2-40B4-BE49-F238E27FC236}">
                <a16:creationId xmlns:a16="http://schemas.microsoft.com/office/drawing/2014/main" id="{DAF2DEBE-3BC1-EC40-8C72-07B50A636D4A}"/>
              </a:ext>
            </a:extLst>
          </p:cNvPr>
          <p:cNvSpPr/>
          <p:nvPr/>
        </p:nvSpPr>
        <p:spPr>
          <a:xfrm>
            <a:off x="405361" y="1308207"/>
            <a:ext cx="801278" cy="270000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rgbClr val="FFC000"/>
              </a:gs>
            </a:gsLst>
            <a:lin ang="54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LIST</a:t>
            </a:r>
            <a:endParaRPr lang="en-US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" name="CustomShape 11">
            <a:extLst>
              <a:ext uri="{FF2B5EF4-FFF2-40B4-BE49-F238E27FC236}">
                <a16:creationId xmlns:a16="http://schemas.microsoft.com/office/drawing/2014/main" id="{953CBE70-CFEC-384B-A9C2-54CD995BBBC8}"/>
              </a:ext>
            </a:extLst>
          </p:cNvPr>
          <p:cNvSpPr/>
          <p:nvPr/>
        </p:nvSpPr>
        <p:spPr>
          <a:xfrm>
            <a:off x="1213220" y="1455267"/>
            <a:ext cx="803529" cy="732835"/>
          </a:xfrm>
          <a:prstGeom prst="bentConnector4">
            <a:avLst>
              <a:gd name="adj1" fmla="val 52476"/>
              <a:gd name="adj2" fmla="val 34446"/>
            </a:avLst>
          </a:prstGeom>
          <a:gradFill>
            <a:gsLst>
              <a:gs pos="0">
                <a:srgbClr val="99CCFF"/>
              </a:gs>
              <a:gs pos="100000">
                <a:srgbClr val="00B8FF"/>
              </a:gs>
            </a:gsLst>
            <a:lin ang="5400000"/>
          </a:gradFill>
          <a:ln>
            <a:solidFill>
              <a:srgbClr val="000000"/>
            </a:solidFill>
            <a:round/>
            <a:tailEnd type="arrow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75988062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dirty="0"/>
              <a:t>Name – only information kept in human-readable form</a:t>
            </a:r>
          </a:p>
          <a:p>
            <a:r>
              <a:rPr lang="en-US" sz="3100" dirty="0"/>
              <a:t>Identifier – unique tag (number) identifies file within file system</a:t>
            </a:r>
          </a:p>
          <a:p>
            <a:r>
              <a:rPr lang="en-US" sz="3100" dirty="0"/>
              <a:t>Type – needed for systems that support different types</a:t>
            </a:r>
          </a:p>
          <a:p>
            <a:r>
              <a:rPr lang="en-US" sz="3100" dirty="0"/>
              <a:t>Location – pointer to </a:t>
            </a:r>
            <a:r>
              <a:rPr lang="en-US" sz="3100" dirty="0">
                <a:solidFill>
                  <a:srgbClr val="FF0000"/>
                </a:solidFill>
              </a:rPr>
              <a:t>file location </a:t>
            </a:r>
            <a:r>
              <a:rPr lang="en-US" sz="3100" dirty="0"/>
              <a:t>on device</a:t>
            </a:r>
          </a:p>
          <a:p>
            <a:r>
              <a:rPr lang="en-US" sz="3100" dirty="0"/>
              <a:t>Size – current file size</a:t>
            </a:r>
          </a:p>
          <a:p>
            <a:pPr marL="343080" indent="-342720">
              <a:lnSpc>
                <a:spcPct val="110000"/>
              </a:lnSpc>
              <a:spcBef>
                <a:spcPts val="641"/>
              </a:spcBef>
              <a:buFont typeface="Wingdings 2" charset="2"/>
              <a:buChar char=""/>
            </a:pPr>
            <a:r>
              <a:rPr lang="en-US" sz="3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Credentials: who owns the file? User/group</a:t>
            </a:r>
          </a:p>
          <a:p>
            <a:pPr marL="343080" indent="-342720">
              <a:lnSpc>
                <a:spcPct val="110000"/>
              </a:lnSpc>
              <a:spcBef>
                <a:spcPts val="641"/>
              </a:spcBef>
              <a:buFont typeface="Wingdings 2" charset="2"/>
              <a:buChar char=""/>
            </a:pPr>
            <a:r>
              <a:rPr lang="en-US" sz="3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Permissions: which type of accesses granted for different groups.</a:t>
            </a:r>
          </a:p>
          <a:p>
            <a:pPr marL="343080" indent="-342720">
              <a:lnSpc>
                <a:spcPct val="110000"/>
              </a:lnSpc>
              <a:spcBef>
                <a:spcPts val="641"/>
              </a:spcBef>
              <a:buFont typeface="Wingdings 2" charset="2"/>
              <a:buChar char=""/>
            </a:pPr>
            <a:r>
              <a:rPr lang="en-US" sz="3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Timestamps: Last access, modification and attribute change times of the file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>
                <a:solidFill>
                  <a:schemeClr val="accent2"/>
                </a:solidFill>
              </a:rPr>
              <a:t>File attributes are kept separately from its data on the disk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775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Type/Extension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type provides information on what can be done with that file to the OS.</a:t>
            </a:r>
          </a:p>
          <a:p>
            <a:pPr marL="343080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Windows 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uses a three letter code following a dot as extension to determine file type. 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*.exe are executable, *.c are C source files</a:t>
            </a:r>
            <a:endParaRPr lang="en-US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Unix like systems do not rely on extension, but look at first group of bytes to determine the file type (ELF binary vs. a script)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See “man file”, “man magic”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Mac OS TEXT/APPL is used for all files. </a:t>
            </a:r>
          </a:p>
          <a:p>
            <a:pPr marL="1257480" lvl="2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</a:t>
            </a: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reator application is stored as an attribute.</a:t>
            </a:r>
          </a:p>
        </p:txBody>
      </p:sp>
    </p:spTree>
    <p:extLst>
      <p:ext uri="{BB962C8B-B14F-4D97-AF65-F5344CB8AC3E}">
        <p14:creationId xmlns:p14="http://schemas.microsoft.com/office/powerpoint/2010/main" val="61427723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357119" y="435600"/>
            <a:ext cx="8374285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/>
            <a:r>
              <a:rPr lang="en-US" sz="3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Attributes  - Where do we keep them?</a:t>
            </a:r>
            <a:endParaRPr lang="en-US" sz="36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FAT: keep in directory structure. A directory entry also contains files attributes along with its entry point in FAT.</a:t>
            </a:r>
          </a:p>
          <a:p>
            <a:pPr marL="343080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Unix/Linux: 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-node, a block containing all attributes of a file.  An 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-node per file is maintained. 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-node also contains pointers for data block tree.</a:t>
            </a:r>
          </a:p>
          <a:p>
            <a:pPr marL="343080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NTFS: Master File Table database contains file attribute mapping.</a:t>
            </a:r>
          </a:p>
        </p:txBody>
      </p:sp>
    </p:spTree>
    <p:extLst>
      <p:ext uri="{BB962C8B-B14F-4D97-AF65-F5344CB8AC3E}">
        <p14:creationId xmlns:p14="http://schemas.microsoft.com/office/powerpoint/2010/main" val="243704782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5095" y="1362075"/>
            <a:ext cx="4828005" cy="2276274"/>
          </a:xfrm>
        </p:spPr>
        <p:txBody>
          <a:bodyPr/>
          <a:lstStyle/>
          <a:p>
            <a:pPr>
              <a:buClr>
                <a:srgbClr val="C01A01"/>
              </a:buClr>
              <a:buSzPct val="100000"/>
              <a:buFont typeface="Wingdings" charset="2"/>
              <a:buChar char="§"/>
              <a:defRPr/>
            </a:pPr>
            <a:r>
              <a:rPr lang="en-GB" dirty="0"/>
              <a:t>A directory is </a:t>
            </a:r>
          </a:p>
          <a:p>
            <a:pPr lvl="1">
              <a:buClr>
                <a:srgbClr val="C01A01"/>
              </a:buClr>
              <a:buSzPct val="100000"/>
              <a:buFont typeface="Wingdings" charset="2"/>
              <a:buChar char="§"/>
              <a:defRPr/>
            </a:pPr>
            <a:r>
              <a:rPr lang="en-US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means of organizing files </a:t>
            </a:r>
          </a:p>
          <a:p>
            <a:pPr lvl="2">
              <a:buClr>
                <a:srgbClr val="C01A01"/>
              </a:buClr>
              <a:buSzPct val="100000"/>
              <a:buFont typeface="Wingdings" charset="2"/>
              <a:buChar char="§"/>
              <a:defRPr/>
            </a:pPr>
            <a:r>
              <a:rPr lang="en-US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Typically in a tree structure</a:t>
            </a:r>
            <a:endParaRPr lang="en-GB" dirty="0"/>
          </a:p>
          <a:p>
            <a:pPr lvl="1">
              <a:buClr>
                <a:srgbClr val="C01A01"/>
              </a:buClr>
              <a:buSzPct val="100000"/>
              <a:buFont typeface="Wingdings" charset="2"/>
              <a:buChar char="§"/>
              <a:defRPr/>
            </a:pPr>
            <a:r>
              <a:rPr lang="en-US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special file that links filenames to their filesystem internal identifiers.</a:t>
            </a:r>
          </a:p>
          <a:p>
            <a:pPr>
              <a:buClr>
                <a:srgbClr val="C01A01"/>
              </a:buClr>
              <a:buSzPct val="100000"/>
              <a:buFont typeface="Wingdings" charset="2"/>
              <a:buChar char="§"/>
              <a:defRPr/>
            </a:pPr>
            <a:endParaRPr lang="en-GB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buClr>
                <a:srgbClr val="C01A01"/>
              </a:buClr>
              <a:buSzPct val="45000"/>
              <a:buFont typeface="Wingdings" charset="2"/>
              <a:buChar char="§"/>
              <a:defRPr/>
            </a:pPr>
            <a:endParaRPr lang="en-GB" dirty="0">
              <a:solidFill>
                <a:srgbClr val="000000"/>
              </a:solidFill>
            </a:endParaRPr>
          </a:p>
          <a:p>
            <a:pPr>
              <a:buClr>
                <a:srgbClr val="C01A01"/>
              </a:buClr>
              <a:buFont typeface="Wingdings" charset="2"/>
              <a:buChar char="§"/>
            </a:pPr>
            <a:endParaRPr lang="en-US" dirty="0"/>
          </a:p>
        </p:txBody>
      </p:sp>
      <p:pic>
        <p:nvPicPr>
          <p:cNvPr id="4" name="Picture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94" y="1362075"/>
            <a:ext cx="2867040" cy="19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67394" y="3854852"/>
            <a:ext cx="7935461" cy="2500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Arbitrary changes on directory files are not allowed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Integrity of directory tree has to be preserved.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Special set of system calls for accessing/updating directories only: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mkdir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chdir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rmdir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opendir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readdir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file lookup (internal), …</a:t>
            </a:r>
          </a:p>
        </p:txBody>
      </p:sp>
    </p:spTree>
    <p:extLst>
      <p:ext uri="{BB962C8B-B14F-4D97-AF65-F5344CB8AC3E}">
        <p14:creationId xmlns:p14="http://schemas.microsoft.com/office/powerpoint/2010/main" val="1729803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Filesystem as a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3260">
              <a:spcBef>
                <a:spcPts val="479"/>
              </a:spcBef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filesystem is </a:t>
            </a:r>
          </a:p>
          <a:p>
            <a:pPr marL="743310" lvl="1">
              <a:spcBef>
                <a:spcPts val="479"/>
              </a:spcBef>
            </a:pPr>
            <a:r>
              <a:rPr lang="en-US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essentially a data structure designed for secondary storage.</a:t>
            </a:r>
          </a:p>
          <a:p>
            <a:pPr marL="743310" lvl="1">
              <a:spcBef>
                <a:spcPts val="479"/>
              </a:spcBef>
            </a:pPr>
            <a:r>
              <a:rPr lang="en-US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that keeps allocation information in same storage, as well as</a:t>
            </a:r>
          </a:p>
          <a:p>
            <a:pPr marL="743310" lvl="1">
              <a:spcBef>
                <a:spcPts val="479"/>
              </a:spcBef>
            </a:pPr>
            <a:r>
              <a:rPr lang="en-US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extra information about files; </a:t>
            </a:r>
          </a:p>
          <a:p>
            <a:pPr marL="743310" lvl="1">
              <a:spcBef>
                <a:spcPts val="479"/>
              </a:spcBef>
            </a:pPr>
            <a:r>
              <a:rPr lang="en-US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such as security, access right, timestamps, etc.</a:t>
            </a:r>
          </a:p>
          <a:p>
            <a:pPr marL="343260">
              <a:spcBef>
                <a:spcPts val="479"/>
              </a:spcBef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Moreover;</a:t>
            </a:r>
            <a:endParaRPr lang="en-US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800460" lvl="1" indent="-342900">
              <a:spcBef>
                <a:spcPts val="479"/>
              </a:spcBef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support storage of large amount of data</a:t>
            </a:r>
          </a:p>
          <a:p>
            <a:pPr marL="800460" lvl="1" indent="-342900">
              <a:spcBef>
                <a:spcPts val="479"/>
              </a:spcBef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Data should persist after termination</a:t>
            </a:r>
          </a:p>
          <a:p>
            <a:pPr marL="800460" lvl="1" indent="-342900">
              <a:spcBef>
                <a:spcPts val="479"/>
              </a:spcBef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Concurrently accessible, keeping integrity of data</a:t>
            </a:r>
          </a:p>
          <a:p>
            <a:pPr marL="343260">
              <a:spcBef>
                <a:spcPts val="479"/>
              </a:spcBef>
            </a:pPr>
            <a:endParaRPr lang="en-US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39755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51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90000" algn="l"/>
                <a:tab pos="5804726" algn="l"/>
                <a:tab pos="6220892" algn="l"/>
                <a:tab pos="6635618" algn="l"/>
                <a:tab pos="7048904" algn="l"/>
                <a:tab pos="7463631" algn="l"/>
                <a:tab pos="7879796" algn="l"/>
                <a:tab pos="8294522" algn="l"/>
              </a:tabLst>
            </a:pPr>
            <a:r>
              <a:rPr lang="en-GB" altLang="en-US"/>
              <a:t>Operations Performed on Directory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57576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Search for a file</a:t>
            </a:r>
          </a:p>
          <a:p>
            <a:pPr marL="757626" lvl="1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Given a name or a pattern of names, we should be able to find all the files that use it.</a:t>
            </a:r>
          </a:p>
          <a:p>
            <a:pPr marL="357576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Create a file</a:t>
            </a:r>
          </a:p>
          <a:p>
            <a:pPr marL="757626" lvl="1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touch assignment3.c</a:t>
            </a:r>
          </a:p>
          <a:p>
            <a:pPr marL="357576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Delete a file</a:t>
            </a:r>
          </a:p>
          <a:p>
            <a:pPr marL="757626" lvl="1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 err="1">
                <a:latin typeface="Courier" charset="0"/>
                <a:ea typeface="Courier" charset="0"/>
                <a:cs typeface="Courier" charset="0"/>
              </a:rPr>
              <a:t>rm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 assignment3.c</a:t>
            </a:r>
          </a:p>
          <a:p>
            <a:pPr marL="357576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List a directory</a:t>
            </a:r>
          </a:p>
          <a:p>
            <a:pPr marL="757626" lvl="1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ls</a:t>
            </a:r>
          </a:p>
          <a:p>
            <a:pPr marL="357576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Rename a file</a:t>
            </a:r>
          </a:p>
          <a:p>
            <a:pPr marL="757626" lvl="1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mv assignment3.c odev3.c</a:t>
            </a:r>
          </a:p>
          <a:p>
            <a:pPr marL="357576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Traverse the file system</a:t>
            </a:r>
          </a:p>
          <a:p>
            <a:pPr marL="757626" lvl="1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cd include</a:t>
            </a:r>
          </a:p>
        </p:txBody>
      </p:sp>
    </p:spTree>
    <p:extLst>
      <p:ext uri="{BB962C8B-B14F-4D97-AF65-F5344CB8AC3E}">
        <p14:creationId xmlns:p14="http://schemas.microsoft.com/office/powerpoint/2010/main" val="15336635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Directory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0965" indent="-300965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Efficiency – locating a file quickly</a:t>
            </a:r>
          </a:p>
          <a:p>
            <a:pPr marL="300965" indent="-300965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Naming – convenient to users</a:t>
            </a:r>
          </a:p>
          <a:p>
            <a:pPr marL="663850" lvl="1" indent="-249124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Two users can have same name for different files</a:t>
            </a:r>
          </a:p>
          <a:p>
            <a:pPr marL="663850" lvl="1" indent="-249124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The same file can have several different names</a:t>
            </a:r>
          </a:p>
          <a:p>
            <a:pPr marL="300965" indent="-300965">
              <a:tabLst>
                <a:tab pos="300965" algn="l"/>
                <a:tab pos="476647" algn="l"/>
                <a:tab pos="889933" algn="l"/>
                <a:tab pos="1306100" algn="l"/>
                <a:tab pos="1720826" algn="l"/>
                <a:tab pos="2135552" algn="l"/>
                <a:tab pos="2548838" algn="l"/>
                <a:tab pos="2965004" algn="l"/>
                <a:tab pos="3379730" algn="l"/>
                <a:tab pos="3793016" algn="l"/>
                <a:tab pos="4207742" algn="l"/>
                <a:tab pos="4623909" algn="l"/>
                <a:tab pos="5038635" algn="l"/>
                <a:tab pos="5451920" algn="l"/>
                <a:tab pos="5866647" algn="l"/>
                <a:tab pos="6282813" algn="l"/>
                <a:tab pos="6697539" algn="l"/>
                <a:tab pos="7110825" algn="l"/>
                <a:tab pos="7525551" algn="l"/>
                <a:tab pos="7941718" algn="l"/>
                <a:tab pos="8356444" algn="l"/>
              </a:tabLst>
            </a:pPr>
            <a:r>
              <a:rPr lang="en-GB" altLang="en-US" dirty="0"/>
              <a:t>Grouping – logical grouping of files by properties, (e.g., all Java programs, all games, …)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4903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Directory Organization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60" name="TextShape 2"/>
          <p:cNvSpPr txBox="1"/>
          <p:nvPr/>
        </p:nvSpPr>
        <p:spPr>
          <a:xfrm>
            <a:off x="447574" y="1400175"/>
            <a:ext cx="5496025" cy="4987664"/>
          </a:xfrm>
          <a:prstGeom prst="rect">
            <a:avLst/>
          </a:prstGeom>
          <a:noFill/>
          <a:ln w="9360">
            <a:noFill/>
          </a:ln>
        </p:spPr>
        <p:txBody>
          <a:bodyPr wrap="square">
            <a:normAutofit/>
          </a:bodyPr>
          <a:lstStyle/>
          <a:p>
            <a:pPr marL="343080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Early mainframes used a flat structure</a:t>
            </a:r>
          </a:p>
          <a:p>
            <a:pPr marL="800280" lvl="1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no nesting but “Cylinders”, virtual containers for files</a:t>
            </a:r>
            <a:endParaRPr lang="en-US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Modern systems use N-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ary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tree in directories as intermediate nodes, and any other file type on leaves.</a:t>
            </a:r>
          </a:p>
        </p:txBody>
      </p:sp>
      <p:pic>
        <p:nvPicPr>
          <p:cNvPr id="161" name="Picture 3"/>
          <p:cNvPicPr/>
          <p:nvPr/>
        </p:nvPicPr>
        <p:blipFill>
          <a:blip r:embed="rId2"/>
          <a:stretch/>
        </p:blipFill>
        <p:spPr>
          <a:xfrm>
            <a:off x="5613345" y="1089720"/>
            <a:ext cx="3327120" cy="28573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85075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Links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60" name="TextShape 2"/>
          <p:cNvSpPr txBox="1"/>
          <p:nvPr/>
        </p:nvSpPr>
        <p:spPr>
          <a:xfrm>
            <a:off x="447574" y="1400175"/>
            <a:ext cx="5496025" cy="4987664"/>
          </a:xfrm>
          <a:prstGeom prst="rect">
            <a:avLst/>
          </a:prstGeom>
          <a:noFill/>
          <a:ln w="9360">
            <a:noFill/>
          </a:ln>
        </p:spPr>
        <p:txBody>
          <a:bodyPr wrap="square">
            <a:normAutofit lnSpcReduction="10000"/>
          </a:bodyPr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Links: Two or more paths accessing same node. </a:t>
            </a:r>
          </a:p>
          <a:p>
            <a:pPr marL="285840" indent="-285480"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Transforms the tree structure into DAG (Directed Acyclic Graph) structure </a:t>
            </a:r>
          </a:p>
          <a:p>
            <a:pPr marL="285840" indent="-285480"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Pros: </a:t>
            </a:r>
          </a:p>
          <a:p>
            <a:pPr marL="743040" lvl="1" indent="-285480"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Provides a more natural categorization</a:t>
            </a:r>
          </a:p>
          <a:p>
            <a:pPr marL="1257480" lvl="2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/Photos/Places/METU/ceng334.jpg</a:t>
            </a:r>
          </a:p>
          <a:p>
            <a:pPr marL="1257480" lvl="2" indent="-342720"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/Photos/Years/2020/ceng334.jpg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85840" indent="-285480"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Cons:</a:t>
            </a:r>
          </a:p>
          <a:p>
            <a:pPr marL="743040" lvl="1" indent="-285480"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Caution needed during file removal</a:t>
            </a:r>
          </a:p>
          <a:p>
            <a:pPr marL="743040" lvl="1" indent="-285480"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Caution needed during backups not to create unintentional duplicates </a:t>
            </a:r>
          </a:p>
          <a:p>
            <a:pPr marL="285840" indent="-285480"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62" name="Picture 4"/>
          <p:cNvPicPr/>
          <p:nvPr/>
        </p:nvPicPr>
        <p:blipFill>
          <a:blip r:embed="rId2"/>
          <a:stretch/>
        </p:blipFill>
        <p:spPr>
          <a:xfrm>
            <a:off x="5590080" y="1400175"/>
            <a:ext cx="3553920" cy="3327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68375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Links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64" name="TextShape 2"/>
          <p:cNvSpPr txBox="1"/>
          <p:nvPr/>
        </p:nvSpPr>
        <p:spPr>
          <a:xfrm>
            <a:off x="457200" y="1191599"/>
            <a:ext cx="8229240" cy="3935571"/>
          </a:xfrm>
          <a:prstGeom prst="rect">
            <a:avLst/>
          </a:prstGeom>
          <a:noFill/>
          <a:ln w="9360">
            <a:noFill/>
          </a:ln>
        </p:spPr>
        <p:txBody>
          <a:bodyPr>
            <a:normAutofit fontScale="70000" lnSpcReduction="20000"/>
          </a:bodyPr>
          <a:lstStyle/>
          <a:p>
            <a:pPr marL="343260" indent="-342900">
              <a:lnSpc>
                <a:spcPct val="120000"/>
              </a:lnSpc>
              <a:spcBef>
                <a:spcPts val="479"/>
              </a:spcBef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Hard links: </a:t>
            </a:r>
          </a:p>
          <a:p>
            <a:pPr marL="800460" lvl="1" indent="-342900">
              <a:lnSpc>
                <a:spcPct val="120000"/>
              </a:lnSpc>
              <a:spcBef>
                <a:spcPts val="479"/>
              </a:spcBef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Completely transparent, directory entry points to same file position. </a:t>
            </a:r>
          </a:p>
          <a:p>
            <a:pPr marL="800460" lvl="1" indent="-342900">
              <a:lnSpc>
                <a:spcPct val="120000"/>
              </a:lnSpc>
              <a:spcBef>
                <a:spcPts val="479"/>
              </a:spcBef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 distinction between original and the link</a:t>
            </a:r>
          </a:p>
          <a:p>
            <a:pPr marL="800460" lvl="1" indent="-342900">
              <a:lnSpc>
                <a:spcPct val="120000"/>
              </a:lnSpc>
              <a:spcBef>
                <a:spcPts val="479"/>
              </a:spcBef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spc="-1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ln ../../</a:t>
            </a:r>
            <a:r>
              <a:rPr lang="en-US" spc="-1" dirty="0" err="1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tmp</a:t>
            </a:r>
            <a:r>
              <a:rPr lang="en-US" spc="-1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/hw2.c  </a:t>
            </a:r>
            <a:r>
              <a:rPr lang="en-US" spc="-1" dirty="0" err="1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hw.c</a:t>
            </a:r>
            <a:endParaRPr lang="en-US" b="1" strike="noStrike" spc="-1" dirty="0">
              <a:solidFill>
                <a:schemeClr val="accent2">
                  <a:lumMod val="7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260" indent="-342900">
              <a:lnSpc>
                <a:spcPct val="120000"/>
              </a:lnSpc>
              <a:spcBef>
                <a:spcPts val="479"/>
              </a:spcBef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Soft links (shortcuts in Windows, or symbolic links): </a:t>
            </a:r>
          </a:p>
          <a:p>
            <a:pPr marL="800460" lvl="1" indent="-342900">
              <a:lnSpc>
                <a:spcPct val="120000"/>
              </a:lnSpc>
              <a:spcBef>
                <a:spcPts val="479"/>
              </a:spcBef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Special file implemented as a redirection. </a:t>
            </a:r>
          </a:p>
          <a:p>
            <a:pPr marL="800460" lvl="1" indent="-342900">
              <a:lnSpc>
                <a:spcPct val="120000"/>
              </a:lnSpc>
              <a:spcBef>
                <a:spcPts val="479"/>
              </a:spcBef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OS opens, expands and follows its content. Still transparent but link and the original file differs. </a:t>
            </a:r>
          </a:p>
          <a:p>
            <a:pPr marL="914760" lvl="1" indent="-457200">
              <a:lnSpc>
                <a:spcPct val="120000"/>
              </a:lnSpc>
              <a:spcBef>
                <a:spcPts val="479"/>
              </a:spcBef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sz="2100" strike="noStrike" spc="-1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ln –s ../../</a:t>
            </a:r>
            <a:r>
              <a:rPr lang="en-US" sz="2100" strike="noStrike" spc="-1" dirty="0" err="1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tmp</a:t>
            </a:r>
            <a:r>
              <a:rPr lang="en-US" sz="2100" strike="noStrike" spc="-1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/hw2.c </a:t>
            </a:r>
            <a:r>
              <a:rPr lang="en-US" sz="2100" strike="noStrike" spc="-1" dirty="0" err="1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hw.c</a:t>
            </a:r>
            <a:endParaRPr lang="en-US" sz="2100" strike="noStrike" spc="-1" dirty="0">
              <a:solidFill>
                <a:schemeClr val="accent2">
                  <a:lumMod val="75000"/>
                </a:schemeClr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  <a:p>
            <a:pPr>
              <a:lnSpc>
                <a:spcPct val="120000"/>
              </a:lnSpc>
              <a:spcBef>
                <a:spcPts val="479"/>
              </a:spcBef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</a:p>
        </p:txBody>
      </p:sp>
      <p:pic>
        <p:nvPicPr>
          <p:cNvPr id="165" name="Picture 3"/>
          <p:cNvPicPr/>
          <p:nvPr/>
        </p:nvPicPr>
        <p:blipFill>
          <a:blip r:embed="rId2"/>
          <a:stretch/>
        </p:blipFill>
        <p:spPr>
          <a:xfrm>
            <a:off x="1542960" y="4157013"/>
            <a:ext cx="1749240" cy="2277720"/>
          </a:xfrm>
          <a:prstGeom prst="rect">
            <a:avLst/>
          </a:prstGeom>
          <a:ln>
            <a:noFill/>
          </a:ln>
        </p:spPr>
      </p:pic>
      <p:pic>
        <p:nvPicPr>
          <p:cNvPr id="166" name="Picture 4"/>
          <p:cNvPicPr/>
          <p:nvPr/>
        </p:nvPicPr>
        <p:blipFill>
          <a:blip r:embed="rId3"/>
          <a:stretch/>
        </p:blipFill>
        <p:spPr>
          <a:xfrm>
            <a:off x="5120640" y="4171413"/>
            <a:ext cx="2102760" cy="2285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912950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 -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3260">
              <a:lnSpc>
                <a:spcPct val="110000"/>
              </a:lnSpc>
              <a:spcBef>
                <a:spcPts val="479"/>
              </a:spcBef>
              <a:buFont typeface="Wingdings 2" pitchFamily="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Hard links: </a:t>
            </a:r>
          </a:p>
          <a:p>
            <a:pPr marL="743310" lvl="1" indent="-342900">
              <a:lnSpc>
                <a:spcPct val="110000"/>
              </a:lnSpc>
              <a:spcBef>
                <a:spcPts val="479"/>
              </a:spcBef>
              <a:buSzPct val="60000"/>
              <a:buFont typeface="Wingdings 2" pitchFamily="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more efficient, </a:t>
            </a:r>
          </a:p>
          <a:p>
            <a:pPr marL="743310" lvl="1" indent="-342900">
              <a:lnSpc>
                <a:spcPct val="110000"/>
              </a:lnSpc>
              <a:spcBef>
                <a:spcPts val="479"/>
              </a:spcBef>
              <a:buSzPct val="60000"/>
              <a:buFont typeface="Wingdings 2" pitchFamily="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cannot span multiple filesystems, </a:t>
            </a:r>
          </a:p>
          <a:p>
            <a:pPr marL="743310" lvl="1" indent="-342900">
              <a:lnSpc>
                <a:spcPct val="110000"/>
              </a:lnSpc>
              <a:spcBef>
                <a:spcPts val="479"/>
              </a:spcBef>
              <a:buSzPct val="60000"/>
              <a:buFont typeface="Wingdings 2" pitchFamily="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cannot link directories.</a:t>
            </a:r>
          </a:p>
          <a:p>
            <a:pPr marL="343260">
              <a:lnSpc>
                <a:spcPct val="110000"/>
              </a:lnSpc>
              <a:spcBef>
                <a:spcPts val="479"/>
              </a:spcBef>
              <a:buFont typeface="Wingdings 2" pitchFamily="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Soft links: </a:t>
            </a:r>
          </a:p>
          <a:p>
            <a:pPr marL="743310" lvl="1" indent="-342900">
              <a:lnSpc>
                <a:spcPct val="110000"/>
              </a:lnSpc>
              <a:spcBef>
                <a:spcPts val="479"/>
              </a:spcBef>
              <a:buSzPct val="60000"/>
              <a:buFont typeface="Wingdings 2" pitchFamily="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can span multiple filesystems, </a:t>
            </a:r>
          </a:p>
          <a:p>
            <a:pPr marL="743310" lvl="1" indent="-342900">
              <a:lnSpc>
                <a:spcPct val="110000"/>
              </a:lnSpc>
              <a:spcBef>
                <a:spcPts val="479"/>
              </a:spcBef>
              <a:buSzPct val="60000"/>
              <a:buFont typeface="Wingdings 2" pitchFamily="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can link directories, but may dangle (link may exist without its target), when relative (i.e. ../../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dir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file.txt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it can be moved with the original file.</a:t>
            </a:r>
          </a:p>
          <a:p>
            <a:pPr marL="343260">
              <a:lnSpc>
                <a:spcPct val="110000"/>
              </a:lnSpc>
              <a:spcBef>
                <a:spcPts val="479"/>
              </a:spcBef>
              <a:buFont typeface="Wingdings 2" pitchFamily="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Directory linking may cause cycles. </a:t>
            </a:r>
          </a:p>
          <a:p>
            <a:pPr marL="743310" lvl="1" indent="-342900">
              <a:lnSpc>
                <a:spcPct val="110000"/>
              </a:lnSpc>
              <a:spcBef>
                <a:spcPts val="479"/>
              </a:spcBef>
              <a:buSzPct val="60000"/>
              <a:buFont typeface="Wingdings 2" pitchFamily="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Cycles causes no problems for the OS but programs accessing filesystem recursively may end up in infinite loops.</a:t>
            </a:r>
          </a:p>
          <a:p>
            <a:pPr marL="343260">
              <a:lnSpc>
                <a:spcPct val="110000"/>
              </a:lnSpc>
              <a:spcBef>
                <a:spcPts val="479"/>
              </a:spcBef>
              <a:buFont typeface="Wingdings 2" pitchFamily="2" charset="2"/>
              <a:buChar char="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OS’s can  break cycles of soft links by limiting total number of link expansions in a path.</a:t>
            </a:r>
          </a:p>
          <a:p>
            <a:pPr>
              <a:lnSpc>
                <a:spcPct val="110000"/>
              </a:lnSpc>
              <a:buFont typeface="Wingdings 2" pitchFamily="2" charset="2"/>
              <a:buChar char="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001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Filesystem</a:t>
            </a:r>
            <a:r>
              <a:rPr lang="en-US" dirty="0"/>
              <a:t> as 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990041" cy="4972050"/>
          </a:xfrm>
        </p:spPr>
        <p:txBody>
          <a:bodyPr/>
          <a:lstStyle/>
          <a:p>
            <a:pPr marL="440822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Provide an abstraction over block based raw data access on storage devices. A filesystem is essentially built around </a:t>
            </a:r>
          </a:p>
          <a:p>
            <a:pPr marL="743310" lvl="1">
              <a:spcBef>
                <a:spcPts val="479"/>
              </a:spcBef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concept of a </a:t>
            </a:r>
            <a:r>
              <a:rPr lang="en-US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</a:p>
          <a:p>
            <a:pPr marL="743310" lvl="1">
              <a:spcBef>
                <a:spcPts val="479"/>
              </a:spcBef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concept of </a:t>
            </a:r>
            <a:r>
              <a:rPr lang="en-US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directory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-  essentially a specific type of file</a:t>
            </a:r>
            <a:endParaRPr lang="en-US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310" lvl="1">
              <a:spcBef>
                <a:spcPts val="479"/>
              </a:spcBef>
            </a:pPr>
            <a:r>
              <a:rPr lang="en-GB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Both the directory structure and the files reside on disk</a:t>
            </a:r>
            <a:endParaRPr lang="en-US" dirty="0">
              <a:solidFill>
                <a:schemeClr val="bg1"/>
              </a:solidFill>
            </a:endParaRPr>
          </a:p>
          <a:p>
            <a:pPr marL="440822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r>
              <a:rPr lang="en-US" altLang="en-US" dirty="0"/>
              <a:t>Mask the details of low-level sector-based I/O operations </a:t>
            </a:r>
          </a:p>
          <a:p>
            <a:pPr marL="840872" lvl="1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Actual I/O: fragmented, distributed blocks on different areas of storage.</a:t>
            </a:r>
          </a:p>
          <a:p>
            <a:pPr marL="440822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r>
              <a:rPr lang="en-US" altLang="en-US" dirty="0"/>
              <a:t>Caches recently-accessed data in memory </a:t>
            </a:r>
          </a:p>
          <a:p>
            <a:pPr marL="440822">
              <a:tabLst>
                <a:tab pos="262084" algn="l"/>
                <a:tab pos="419047" algn="l"/>
                <a:tab pos="833773" algn="l"/>
                <a:tab pos="1247058" algn="l"/>
                <a:tab pos="1663225" algn="l"/>
                <a:tab pos="2077951" algn="l"/>
                <a:tab pos="2492677" algn="l"/>
                <a:tab pos="2905963" algn="l"/>
                <a:tab pos="3322129" algn="l"/>
                <a:tab pos="3736856" algn="l"/>
                <a:tab pos="4151582" algn="l"/>
                <a:tab pos="4564867" algn="l"/>
                <a:tab pos="4981034" algn="l"/>
                <a:tab pos="5395760" algn="l"/>
                <a:tab pos="5807606" algn="l"/>
                <a:tab pos="6222332" algn="l"/>
                <a:tab pos="6639938" algn="l"/>
                <a:tab pos="7054665" algn="l"/>
                <a:tab pos="7466511" algn="l"/>
                <a:tab pos="7881237" algn="l"/>
                <a:tab pos="8298843" algn="l"/>
                <a:tab pos="8533566" algn="l"/>
              </a:tabLst>
            </a:pPr>
            <a:endParaRPr lang="en-US" altLang="en-US" dirty="0"/>
          </a:p>
          <a:p>
            <a:pPr marL="343080" indent="-342720">
              <a:spcBef>
                <a:spcPts val="479"/>
              </a:spcBef>
              <a:buFont typeface="Wingdings 2" charset="2"/>
              <a:buChar char="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672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457200" y="19980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1068480" y="1249560"/>
            <a:ext cx="1491840" cy="539280"/>
          </a:xfrm>
          <a:prstGeom prst="flowChartProcess">
            <a:avLst/>
          </a:prstGeom>
          <a:gradFill>
            <a:gsLst>
              <a:gs pos="0">
                <a:srgbClr val="99CCFF"/>
              </a:gs>
              <a:gs pos="100000">
                <a:srgbClr val="83CA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User Process</a:t>
            </a:r>
          </a:p>
        </p:txBody>
      </p:sp>
      <p:sp>
        <p:nvSpPr>
          <p:cNvPr id="80" name="CustomShape 3"/>
          <p:cNvSpPr/>
          <p:nvPr/>
        </p:nvSpPr>
        <p:spPr>
          <a:xfrm>
            <a:off x="1068480" y="2028600"/>
            <a:ext cx="1491840" cy="539280"/>
          </a:xfrm>
          <a:prstGeom prst="flowChartProcess">
            <a:avLst/>
          </a:prstGeom>
          <a:gradFill>
            <a:gsLst>
              <a:gs pos="0">
                <a:srgbClr val="99CCFF"/>
              </a:gs>
              <a:gs pos="100000">
                <a:srgbClr val="83CAFF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 library</a:t>
            </a:r>
          </a:p>
        </p:txBody>
      </p:sp>
      <p:sp>
        <p:nvSpPr>
          <p:cNvPr id="81" name="CustomShape 4"/>
          <p:cNvSpPr/>
          <p:nvPr/>
        </p:nvSpPr>
        <p:spPr>
          <a:xfrm>
            <a:off x="1068480" y="2807640"/>
            <a:ext cx="1491840" cy="539280"/>
          </a:xfrm>
          <a:prstGeom prst="flowChartProcess">
            <a:avLst/>
          </a:prstGeom>
          <a:gradFill>
            <a:gsLst>
              <a:gs pos="0">
                <a:srgbClr val="CC6633"/>
              </a:gs>
              <a:gs pos="100000">
                <a:srgbClr val="EB613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Kernel File
Structures</a:t>
            </a:r>
          </a:p>
        </p:txBody>
      </p:sp>
      <p:sp>
        <p:nvSpPr>
          <p:cNvPr id="82" name="CustomShape 5"/>
          <p:cNvSpPr/>
          <p:nvPr/>
        </p:nvSpPr>
        <p:spPr>
          <a:xfrm>
            <a:off x="1068480" y="3586320"/>
            <a:ext cx="1491840" cy="539280"/>
          </a:xfrm>
          <a:prstGeom prst="flowChartProcess">
            <a:avLst/>
          </a:prstGeom>
          <a:gradFill>
            <a:gsLst>
              <a:gs pos="0">
                <a:srgbClr val="CC6633"/>
              </a:gs>
              <a:gs pos="100000">
                <a:srgbClr val="EB613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Virtual File
System</a:t>
            </a:r>
          </a:p>
        </p:txBody>
      </p:sp>
      <p:sp>
        <p:nvSpPr>
          <p:cNvPr id="83" name="CustomShape 6"/>
          <p:cNvSpPr/>
          <p:nvPr/>
        </p:nvSpPr>
        <p:spPr>
          <a:xfrm>
            <a:off x="1068480" y="4365360"/>
            <a:ext cx="1491840" cy="539280"/>
          </a:xfrm>
          <a:prstGeom prst="flowChartProcess">
            <a:avLst/>
          </a:prstGeom>
          <a:gradFill>
            <a:gsLst>
              <a:gs pos="0">
                <a:srgbClr val="CC6633"/>
              </a:gs>
              <a:gs pos="100000">
                <a:srgbClr val="EB613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Specific
Filesystem</a:t>
            </a:r>
          </a:p>
        </p:txBody>
      </p:sp>
      <p:sp>
        <p:nvSpPr>
          <p:cNvPr id="84" name="CustomShape 7"/>
          <p:cNvSpPr/>
          <p:nvPr/>
        </p:nvSpPr>
        <p:spPr>
          <a:xfrm>
            <a:off x="1068480" y="5144400"/>
            <a:ext cx="1491840" cy="539280"/>
          </a:xfrm>
          <a:prstGeom prst="flowChartProcess">
            <a:avLst/>
          </a:prstGeom>
          <a:gradFill>
            <a:gsLst>
              <a:gs pos="0">
                <a:srgbClr val="CC6633"/>
              </a:gs>
              <a:gs pos="100000">
                <a:srgbClr val="EB613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Disk device
Driver</a:t>
            </a:r>
          </a:p>
        </p:txBody>
      </p:sp>
      <p:sp>
        <p:nvSpPr>
          <p:cNvPr id="85" name="CustomShape 8"/>
          <p:cNvSpPr/>
          <p:nvPr/>
        </p:nvSpPr>
        <p:spPr>
          <a:xfrm>
            <a:off x="1341720" y="5874687"/>
            <a:ext cx="914040" cy="612360"/>
          </a:xfrm>
          <a:prstGeom prst="flowChartMagneticDisk">
            <a:avLst/>
          </a:prstGeom>
          <a:gradFill>
            <a:gsLst>
              <a:gs pos="0">
                <a:srgbClr val="FF950E"/>
              </a:gs>
              <a:gs pos="100000">
                <a:srgbClr val="FFCC99"/>
              </a:gs>
            </a:gsLst>
            <a:lin ang="16200000"/>
          </a:gradFill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Disk</a:t>
            </a:r>
          </a:p>
        </p:txBody>
      </p:sp>
      <p:sp>
        <p:nvSpPr>
          <p:cNvPr id="86" name="CustomShape 9"/>
          <p:cNvSpPr/>
          <p:nvPr/>
        </p:nvSpPr>
        <p:spPr>
          <a:xfrm>
            <a:off x="1814400" y="1789560"/>
            <a:ext cx="360" cy="238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round/>
            <a:tailEnd type="triangle" w="lg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7" name="CustomShape 10"/>
          <p:cNvSpPr/>
          <p:nvPr/>
        </p:nvSpPr>
        <p:spPr>
          <a:xfrm>
            <a:off x="1814400" y="2568240"/>
            <a:ext cx="360" cy="238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round/>
            <a:tailEnd type="triangle" w="lg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8" name="CustomShape 11"/>
          <p:cNvSpPr/>
          <p:nvPr/>
        </p:nvSpPr>
        <p:spPr>
          <a:xfrm>
            <a:off x="1814400" y="3347280"/>
            <a:ext cx="360" cy="238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round/>
            <a:tailEnd type="triangle" w="lg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0" name="CustomShape 13"/>
          <p:cNvSpPr/>
          <p:nvPr/>
        </p:nvSpPr>
        <p:spPr>
          <a:xfrm>
            <a:off x="1814400" y="4905000"/>
            <a:ext cx="360" cy="238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round/>
            <a:tailEnd type="triangle" w="lg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1" name="CustomShape 14"/>
          <p:cNvSpPr/>
          <p:nvPr/>
        </p:nvSpPr>
        <p:spPr>
          <a:xfrm>
            <a:off x="1814400" y="4126320"/>
            <a:ext cx="360" cy="238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round/>
            <a:tailEnd type="triangle" w="lg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2" name="CustomShape 15"/>
          <p:cNvSpPr/>
          <p:nvPr/>
        </p:nvSpPr>
        <p:spPr>
          <a:xfrm>
            <a:off x="2802240" y="1583280"/>
            <a:ext cx="485820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Library calls: </a:t>
            </a:r>
            <a:r>
              <a:rPr lang="en-US" sz="20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fopen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(), </a:t>
            </a:r>
            <a:r>
              <a:rPr lang="en-US" sz="20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fseek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(), </a:t>
            </a:r>
            <a:r>
              <a:rPr lang="en-US" sz="20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fread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()</a:t>
            </a:r>
            <a:endParaRPr lang="en-US" sz="16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3" name="CustomShape 16"/>
          <p:cNvSpPr/>
          <p:nvPr/>
        </p:nvSpPr>
        <p:spPr>
          <a:xfrm>
            <a:off x="2803680" y="2387880"/>
            <a:ext cx="468468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System calls: 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open(), </a:t>
            </a:r>
            <a:r>
              <a:rPr lang="en-US" sz="20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lseek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(), read()</a:t>
            </a:r>
            <a:endParaRPr lang="en-US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4" name="CustomShape 17"/>
          <p:cNvSpPr/>
          <p:nvPr/>
        </p:nvSpPr>
        <p:spPr>
          <a:xfrm>
            <a:off x="2802240" y="3212091"/>
            <a:ext cx="611028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0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struct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 file, </a:t>
            </a:r>
            <a:r>
              <a:rPr lang="en-US" sz="20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struct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0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inode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20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struct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0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vnode</a:t>
            </a:r>
            <a:endParaRPr lang="en-US" sz="16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5" name="CustomShape 18"/>
          <p:cNvSpPr/>
          <p:nvPr/>
        </p:nvSpPr>
        <p:spPr>
          <a:xfrm>
            <a:off x="2807640" y="3997800"/>
            <a:ext cx="610488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FS specific calls: </a:t>
            </a:r>
            <a:r>
              <a:rPr lang="en-US" sz="18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fat_lookup</a:t>
            </a:r>
            <a:r>
              <a:rPr lang="en-US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18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fat_open</a:t>
            </a:r>
            <a:r>
              <a:rPr lang="en-US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18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fat_read</a:t>
            </a:r>
            <a:endParaRPr lang="en-US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6" name="CustomShape 19"/>
          <p:cNvSpPr/>
          <p:nvPr/>
        </p:nvSpPr>
        <p:spPr>
          <a:xfrm>
            <a:off x="2798640" y="4802400"/>
            <a:ext cx="520128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Device driver calls: </a:t>
            </a:r>
            <a:r>
              <a:rPr lang="en-US" sz="20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dev_open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, </a:t>
            </a:r>
            <a:r>
              <a:rPr lang="en-US" sz="20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dev_read</a:t>
            </a:r>
            <a:endParaRPr lang="en-US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7" name="CustomShape 20"/>
          <p:cNvSpPr/>
          <p:nvPr/>
        </p:nvSpPr>
        <p:spPr>
          <a:xfrm>
            <a:off x="2792880" y="5607360"/>
            <a:ext cx="565704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Low level I/O instructions (e.g. SCSI protocol)</a:t>
            </a:r>
            <a:endParaRPr lang="en-US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8" name="CustomShape 21"/>
          <p:cNvSpPr/>
          <p:nvPr/>
        </p:nvSpPr>
        <p:spPr>
          <a:xfrm rot="16200000">
            <a:off x="239040" y="1839960"/>
            <a:ext cx="6768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USER</a:t>
            </a:r>
          </a:p>
        </p:txBody>
      </p:sp>
      <p:sp>
        <p:nvSpPr>
          <p:cNvPr id="99" name="CustomShape 22"/>
          <p:cNvSpPr/>
          <p:nvPr/>
        </p:nvSpPr>
        <p:spPr>
          <a:xfrm rot="16200000">
            <a:off x="126000" y="4078440"/>
            <a:ext cx="9025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KERNEL</a:t>
            </a:r>
          </a:p>
        </p:txBody>
      </p:sp>
      <p:sp>
        <p:nvSpPr>
          <p:cNvPr id="100" name="CustomShape 23"/>
          <p:cNvSpPr/>
          <p:nvPr/>
        </p:nvSpPr>
        <p:spPr>
          <a:xfrm rot="16200000">
            <a:off x="311400" y="5981607"/>
            <a:ext cx="5320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HW</a:t>
            </a:r>
          </a:p>
        </p:txBody>
      </p:sp>
      <p:sp>
        <p:nvSpPr>
          <p:cNvPr id="101" name="CustomShape 24"/>
          <p:cNvSpPr/>
          <p:nvPr/>
        </p:nvSpPr>
        <p:spPr>
          <a:xfrm>
            <a:off x="730080" y="1329120"/>
            <a:ext cx="237600" cy="133272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2" name="CustomShape 25"/>
          <p:cNvSpPr/>
          <p:nvPr/>
        </p:nvSpPr>
        <p:spPr>
          <a:xfrm>
            <a:off x="730080" y="2807640"/>
            <a:ext cx="237600" cy="279936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3" name="CustomShape 26"/>
          <p:cNvSpPr/>
          <p:nvPr/>
        </p:nvSpPr>
        <p:spPr>
          <a:xfrm>
            <a:off x="786600" y="5969727"/>
            <a:ext cx="129240" cy="44280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4" name="CustomShape 27"/>
          <p:cNvSpPr/>
          <p:nvPr/>
        </p:nvSpPr>
        <p:spPr>
          <a:xfrm>
            <a:off x="10779480" y="738360"/>
            <a:ext cx="18432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5" name="CustomShape 28"/>
          <p:cNvSpPr/>
          <p:nvPr/>
        </p:nvSpPr>
        <p:spPr>
          <a:xfrm>
            <a:off x="-2303640" y="1550520"/>
            <a:ext cx="18432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Filesystem abstraction levels</a:t>
            </a:r>
          </a:p>
        </p:txBody>
      </p:sp>
      <p:sp>
        <p:nvSpPr>
          <p:cNvPr id="31" name="CustomShape 13">
            <a:extLst>
              <a:ext uri="{FF2B5EF4-FFF2-40B4-BE49-F238E27FC236}">
                <a16:creationId xmlns:a16="http://schemas.microsoft.com/office/drawing/2014/main" id="{6D6D2B1A-DF64-4F46-AE19-1095FB394A69}"/>
              </a:ext>
            </a:extLst>
          </p:cNvPr>
          <p:cNvSpPr/>
          <p:nvPr/>
        </p:nvSpPr>
        <p:spPr>
          <a:xfrm>
            <a:off x="1816488" y="5683700"/>
            <a:ext cx="360" cy="238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0000"/>
            </a:solidFill>
            <a:round/>
            <a:tailEnd type="triangle" w="lg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6281780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operations - 1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Standard operations: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Write, Read – often via position pointer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Seek – adjust position pointer for next access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Truncate - Trim some data from end of file (common case: all data) 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Append – write at the end of file </a:t>
            </a:r>
          </a:p>
          <a:p>
            <a:pPr marL="285840" indent="-285480"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Directory based: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Create – locate space, enter into directory 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Delete – remove from directory, release space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Rename - Change name of file inside a directory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Move a file between two directories</a:t>
            </a:r>
          </a:p>
        </p:txBody>
      </p:sp>
    </p:spTree>
    <p:extLst>
      <p:ext uri="{BB962C8B-B14F-4D97-AF65-F5344CB8AC3E}">
        <p14:creationId xmlns:p14="http://schemas.microsoft.com/office/powerpoint/2010/main" val="180604926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operations - 2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Change attributes: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Change owner, 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permissions, 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type, 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timestamps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Extra operations: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Lock file/regions, 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map to memory</a:t>
            </a:r>
          </a:p>
        </p:txBody>
      </p:sp>
    </p:spTree>
    <p:extLst>
      <p:ext uri="{BB962C8B-B14F-4D97-AF65-F5344CB8AC3E}">
        <p14:creationId xmlns:p14="http://schemas.microsoft.com/office/powerpoint/2010/main" val="312528265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1"/>
          <p:cNvSpPr txBox="1"/>
          <p:nvPr/>
        </p:nvSpPr>
        <p:spPr>
          <a:xfrm>
            <a:off x="357119" y="435600"/>
            <a:ext cx="8401869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Filesystem</a:t>
            </a:r>
            <a:r>
              <a:rPr lang="en-US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Design -  Issues and constraints</a:t>
            </a:r>
          </a:p>
        </p:txBody>
      </p:sp>
      <p:sp>
        <p:nvSpPr>
          <p:cNvPr id="176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>
            <a:normAutofit fontScale="85000" lnSpcReduction="20000"/>
          </a:bodyPr>
          <a:lstStyle/>
          <a:p>
            <a:pPr marL="343080" indent="-342720">
              <a:lnSpc>
                <a:spcPct val="120000"/>
              </a:lnSpc>
              <a:spcBef>
                <a:spcPts val="641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esign issues:</a:t>
            </a: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20000"/>
              </a:lnSpc>
              <a:spcBef>
                <a:spcPts val="561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 to block mapping</a:t>
            </a:r>
          </a:p>
          <a:p>
            <a:pPr marL="743040" lvl="1" indent="-285480">
              <a:lnSpc>
                <a:spcPct val="120000"/>
              </a:lnSpc>
              <a:spcBef>
                <a:spcPts val="561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9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Metadata representation (attributes)</a:t>
            </a:r>
          </a:p>
          <a:p>
            <a:pPr marL="743040" lvl="1" indent="-285480">
              <a:lnSpc>
                <a:spcPct val="120000"/>
              </a:lnSpc>
              <a:spcBef>
                <a:spcPts val="561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Directory organization</a:t>
            </a:r>
            <a:endParaRPr lang="en-US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20000"/>
              </a:lnSpc>
              <a:spcBef>
                <a:spcPts val="561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Free block management</a:t>
            </a:r>
            <a:endParaRPr lang="en-US" sz="20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20000"/>
              </a:lnSpc>
              <a:spcBef>
                <a:spcPts val="641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Design constraints:</a:t>
            </a: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20000"/>
              </a:lnSpc>
              <a:spcBef>
                <a:spcPts val="561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Storage media constraints: read-only, once writable, block size. (DVD, Flash disk, Hard disk, RAM disk)</a:t>
            </a:r>
            <a:endParaRPr lang="en-US" sz="20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2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Size constraints: 1.4MB vs Petabytes</a:t>
            </a:r>
            <a:endParaRPr lang="en-US" sz="20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2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Storage organization: single disk, multiple disks, cluster of disks, network accessed storage</a:t>
            </a:r>
            <a:endParaRPr lang="en-US" sz="20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20000"/>
              </a:lnSpc>
            </a:pP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824866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FS should also support..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710" indent="-457200">
              <a:lnSpc>
                <a:spcPct val="120000"/>
              </a:lnSpc>
              <a:spcBef>
                <a:spcPts val="561"/>
              </a:spcBef>
            </a:pPr>
            <a:r>
              <a:rPr lang="en-US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Integrity of data (after a reboot, or power-off)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710" indent="-457200">
              <a:lnSpc>
                <a:spcPct val="120000"/>
              </a:lnSpc>
              <a:spcBef>
                <a:spcPts val="561"/>
              </a:spcBef>
            </a:pPr>
            <a:r>
              <a:rPr lang="en-US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Efficient file operations that minimize overhead and delays.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710" indent="-457200">
              <a:lnSpc>
                <a:spcPct val="120000"/>
              </a:lnSpc>
              <a:spcBef>
                <a:spcPts val="561"/>
              </a:spcBef>
            </a:pPr>
            <a:r>
              <a:rPr lang="en-US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Minimize fragmentation</a:t>
            </a:r>
          </a:p>
          <a:p>
            <a:pPr marL="514710" indent="-457200">
              <a:lnSpc>
                <a:spcPct val="120000"/>
              </a:lnSpc>
              <a:spcBef>
                <a:spcPts val="561"/>
              </a:spcBef>
            </a:pPr>
            <a:r>
              <a:rPr lang="en-US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Maximize the maximum size for files on a disk.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710" indent="-457200">
              <a:lnSpc>
                <a:spcPct val="120000"/>
              </a:lnSpc>
              <a:spcBef>
                <a:spcPts val="561"/>
              </a:spcBef>
            </a:pPr>
            <a:r>
              <a:rPr lang="en-US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Recovery, repair facilities.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710" indent="-457200">
              <a:lnSpc>
                <a:spcPct val="120000"/>
              </a:lnSpc>
              <a:spcBef>
                <a:spcPts val="561"/>
              </a:spcBef>
            </a:pPr>
            <a:r>
              <a:rPr lang="en-US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Dynamic grow/shrink/change of storage.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14710" indent="-457200">
              <a:lnSpc>
                <a:spcPct val="120000"/>
              </a:lnSpc>
              <a:spcBef>
                <a:spcPts val="561"/>
              </a:spcBef>
            </a:pPr>
            <a:r>
              <a:rPr lang="en-US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Snapshots and versioning. </a:t>
            </a:r>
          </a:p>
          <a:p>
            <a:pPr marL="914760" lvl="1" indent="-457200">
              <a:lnSpc>
                <a:spcPct val="120000"/>
              </a:lnSpc>
              <a:spcBef>
                <a:spcPts val="561"/>
              </a:spcBef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Some </a:t>
            </a:r>
            <a:r>
              <a:rPr lang="en-US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filesystems</a:t>
            </a: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such as </a:t>
            </a:r>
            <a:r>
              <a:rPr lang="en-US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MacOS</a:t>
            </a: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time machine, Solaris </a:t>
            </a:r>
            <a:r>
              <a:rPr lang="en-US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zfs</a:t>
            </a: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support rollback to a past state </a:t>
            </a:r>
          </a:p>
          <a:p>
            <a:pPr marL="571860" indent="-457200">
              <a:lnSpc>
                <a:spcPct val="120000"/>
              </a:lnSpc>
              <a:spcBef>
                <a:spcPts val="561"/>
              </a:spcBef>
            </a:pPr>
            <a:r>
              <a:rPr lang="en-US" sz="33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Accounting and quota support</a:t>
            </a:r>
          </a:p>
          <a:p>
            <a:pPr marL="571860" indent="-457200">
              <a:lnSpc>
                <a:spcPct val="120000"/>
              </a:lnSpc>
              <a:spcBef>
                <a:spcPts val="561"/>
              </a:spcBef>
            </a:pPr>
            <a:r>
              <a:rPr lang="en-US" sz="33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Indexing and search</a:t>
            </a:r>
          </a:p>
          <a:p>
            <a:pPr marL="571860" indent="-457200">
              <a:lnSpc>
                <a:spcPct val="120000"/>
              </a:lnSpc>
              <a:spcBef>
                <a:spcPts val="561"/>
              </a:spcBef>
            </a:pPr>
            <a:r>
              <a:rPr lang="en-US" sz="33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Encryption</a:t>
            </a:r>
          </a:p>
          <a:p>
            <a:pPr marL="571860" indent="-457200">
              <a:lnSpc>
                <a:spcPct val="120000"/>
              </a:lnSpc>
              <a:spcBef>
                <a:spcPts val="561"/>
              </a:spcBef>
            </a:pPr>
            <a:r>
              <a:rPr lang="en-US" sz="33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Automatic compression of infrequently used files</a:t>
            </a:r>
          </a:p>
          <a:p>
            <a:pPr marL="571860" indent="-457200">
              <a:lnSpc>
                <a:spcPct val="120000"/>
              </a:lnSpc>
              <a:spcBef>
                <a:spcPts val="561"/>
              </a:spcBef>
            </a:pPr>
            <a:endParaRPr lang="en-US" sz="33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8876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9897</TotalTime>
  <Words>2772</Words>
  <Application>Microsoft Macintosh PowerPoint</Application>
  <PresentationFormat>On-screen Show (4:3)</PresentationFormat>
  <Paragraphs>403</Paragraphs>
  <Slides>35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ＭＳ Ｐゴシック</vt:lpstr>
      <vt:lpstr>Arial</vt:lpstr>
      <vt:lpstr>Arial Narrow</vt:lpstr>
      <vt:lpstr>Calibri</vt:lpstr>
      <vt:lpstr>Courier</vt:lpstr>
      <vt:lpstr>Times New Roman</vt:lpstr>
      <vt:lpstr>Wingdings</vt:lpstr>
      <vt:lpstr>Wingdings 2</vt:lpstr>
      <vt:lpstr>template2007</vt:lpstr>
      <vt:lpstr>PowerPoint Presentation</vt:lpstr>
      <vt:lpstr>Filesystems (FS)</vt:lpstr>
      <vt:lpstr>Filesystem as a structure</vt:lpstr>
      <vt:lpstr>Filesystem as abstraction</vt:lpstr>
      <vt:lpstr>Filesystem abstraction levels</vt:lpstr>
      <vt:lpstr>PowerPoint Presentation</vt:lpstr>
      <vt:lpstr>PowerPoint Presentation</vt:lpstr>
      <vt:lpstr>PowerPoint Presentation</vt:lpstr>
      <vt:lpstr>A FS should also support..</vt:lpstr>
      <vt:lpstr>File Concept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File-&gt;Block: Indexed Mapping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File Attributes</vt:lpstr>
      <vt:lpstr>PowerPoint Presentation</vt:lpstr>
      <vt:lpstr>PowerPoint Presentation</vt:lpstr>
      <vt:lpstr>Directories</vt:lpstr>
      <vt:lpstr>Operations Performed on Directory</vt:lpstr>
      <vt:lpstr>Directory requirements</vt:lpstr>
      <vt:lpstr>PowerPoint Presentation</vt:lpstr>
      <vt:lpstr>PowerPoint Presentation</vt:lpstr>
      <vt:lpstr>PowerPoint Presentation</vt:lpstr>
      <vt:lpstr>Links - discussion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Microsoft Office User</cp:lastModifiedBy>
  <cp:revision>160</cp:revision>
  <cp:lastPrinted>2020-04-25T09:13:51Z</cp:lastPrinted>
  <dcterms:modified xsi:type="dcterms:W3CDTF">2020-05-03T17:10:53Z</dcterms:modified>
</cp:coreProperties>
</file>