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0" r:id="rId1"/>
  </p:sldMasterIdLst>
  <p:notesMasterIdLst>
    <p:notesMasterId r:id="rId100"/>
  </p:notesMasterIdLst>
  <p:sldIdLst>
    <p:sldId id="256" r:id="rId2"/>
    <p:sldId id="311" r:id="rId3"/>
    <p:sldId id="458" r:id="rId4"/>
    <p:sldId id="476" r:id="rId5"/>
    <p:sldId id="464" r:id="rId6"/>
    <p:sldId id="392" r:id="rId7"/>
    <p:sldId id="450" r:id="rId8"/>
    <p:sldId id="451" r:id="rId9"/>
    <p:sldId id="405" r:id="rId10"/>
    <p:sldId id="318" r:id="rId11"/>
    <p:sldId id="430" r:id="rId12"/>
    <p:sldId id="397" r:id="rId13"/>
    <p:sldId id="398" r:id="rId14"/>
    <p:sldId id="479" r:id="rId15"/>
    <p:sldId id="480" r:id="rId16"/>
    <p:sldId id="399" r:id="rId17"/>
    <p:sldId id="402" r:id="rId18"/>
    <p:sldId id="481" r:id="rId19"/>
    <p:sldId id="403" r:id="rId20"/>
    <p:sldId id="319" r:id="rId21"/>
    <p:sldId id="407" r:id="rId22"/>
    <p:sldId id="408" r:id="rId23"/>
    <p:sldId id="409" r:id="rId24"/>
    <p:sldId id="410" r:id="rId25"/>
    <p:sldId id="411" r:id="rId26"/>
    <p:sldId id="413" r:id="rId27"/>
    <p:sldId id="415" r:id="rId28"/>
    <p:sldId id="323" r:id="rId29"/>
    <p:sldId id="324" r:id="rId30"/>
    <p:sldId id="416" r:id="rId31"/>
    <p:sldId id="417" r:id="rId32"/>
    <p:sldId id="455" r:id="rId33"/>
    <p:sldId id="329" r:id="rId34"/>
    <p:sldId id="419" r:id="rId35"/>
    <p:sldId id="420" r:id="rId36"/>
    <p:sldId id="421" r:id="rId37"/>
    <p:sldId id="384" r:id="rId38"/>
    <p:sldId id="336" r:id="rId39"/>
    <p:sldId id="422" r:id="rId40"/>
    <p:sldId id="438" r:id="rId41"/>
    <p:sldId id="439" r:id="rId42"/>
    <p:sldId id="440" r:id="rId43"/>
    <p:sldId id="441" r:id="rId44"/>
    <p:sldId id="442" r:id="rId45"/>
    <p:sldId id="472" r:id="rId46"/>
    <p:sldId id="473" r:id="rId47"/>
    <p:sldId id="474" r:id="rId48"/>
    <p:sldId id="459" r:id="rId49"/>
    <p:sldId id="437" r:id="rId50"/>
    <p:sldId id="462" r:id="rId51"/>
    <p:sldId id="463" r:id="rId52"/>
    <p:sldId id="443" r:id="rId53"/>
    <p:sldId id="444" r:id="rId54"/>
    <p:sldId id="445" r:id="rId55"/>
    <p:sldId id="446" r:id="rId56"/>
    <p:sldId id="343" r:id="rId57"/>
    <p:sldId id="344" r:id="rId58"/>
    <p:sldId id="347" r:id="rId59"/>
    <p:sldId id="350" r:id="rId60"/>
    <p:sldId id="486" r:id="rId61"/>
    <p:sldId id="487" r:id="rId62"/>
    <p:sldId id="488" r:id="rId63"/>
    <p:sldId id="489" r:id="rId64"/>
    <p:sldId id="490" r:id="rId65"/>
    <p:sldId id="351" r:id="rId66"/>
    <p:sldId id="352" r:id="rId67"/>
    <p:sldId id="353" r:id="rId68"/>
    <p:sldId id="354" r:id="rId69"/>
    <p:sldId id="355" r:id="rId70"/>
    <p:sldId id="356" r:id="rId71"/>
    <p:sldId id="357" r:id="rId72"/>
    <p:sldId id="358" r:id="rId73"/>
    <p:sldId id="359" r:id="rId74"/>
    <p:sldId id="360" r:id="rId75"/>
    <p:sldId id="361" r:id="rId76"/>
    <p:sldId id="362" r:id="rId77"/>
    <p:sldId id="467" r:id="rId78"/>
    <p:sldId id="468" r:id="rId79"/>
    <p:sldId id="363" r:id="rId80"/>
    <p:sldId id="364" r:id="rId81"/>
    <p:sldId id="483" r:id="rId82"/>
    <p:sldId id="482" r:id="rId83"/>
    <p:sldId id="484" r:id="rId84"/>
    <p:sldId id="485" r:id="rId85"/>
    <p:sldId id="366" r:id="rId86"/>
    <p:sldId id="492" r:id="rId87"/>
    <p:sldId id="470" r:id="rId88"/>
    <p:sldId id="471" r:id="rId89"/>
    <p:sldId id="367" r:id="rId90"/>
    <p:sldId id="368" r:id="rId91"/>
    <p:sldId id="491" r:id="rId92"/>
    <p:sldId id="465" r:id="rId93"/>
    <p:sldId id="466" r:id="rId94"/>
    <p:sldId id="469" r:id="rId95"/>
    <p:sldId id="435" r:id="rId96"/>
    <p:sldId id="371" r:id="rId97"/>
    <p:sldId id="434" r:id="rId98"/>
    <p:sldId id="418" r:id="rId99"/>
  </p:sldIdLst>
  <p:sldSz cx="10080625" cy="7559675"/>
  <p:notesSz cx="7772400" cy="10058400"/>
  <p:defaultTextStyle>
    <a:defPPr>
      <a:defRPr lang="en-US"/>
    </a:defPPr>
    <a:lvl1pPr marL="0" algn="l" defTabSz="45686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6868" algn="l" defTabSz="45686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3736" algn="l" defTabSz="45686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0604" algn="l" defTabSz="45686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7472" algn="l" defTabSz="45686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4341" algn="l" defTabSz="45686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1210" algn="l" defTabSz="45686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8078" algn="l" defTabSz="45686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4946" algn="l" defTabSz="45686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17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6C7FF"/>
    <a:srgbClr val="3B3EFF"/>
    <a:srgbClr val="FEFFDE"/>
    <a:srgbClr val="8198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79" autoAdjust="0"/>
    <p:restoredTop sz="94680" autoAdjust="0"/>
  </p:normalViewPr>
  <p:slideViewPr>
    <p:cSldViewPr snapToGrid="0" snapToObjects="1">
      <p:cViewPr varScale="1">
        <p:scale>
          <a:sx n="184" d="100"/>
          <a:sy n="184" d="100"/>
        </p:scale>
        <p:origin x="1584" y="192"/>
      </p:cViewPr>
      <p:guideLst>
        <p:guide orient="horz" pos="2381"/>
        <p:guide pos="3175"/>
      </p:guideLst>
    </p:cSldViewPr>
  </p:slideViewPr>
  <p:outlineViewPr>
    <p:cViewPr>
      <p:scale>
        <a:sx n="33" d="100"/>
        <a:sy n="33" d="100"/>
      </p:scale>
      <p:origin x="0" y="967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77" d="100"/>
        <a:sy n="177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viewProps" Target="viewProps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26A33A-D8BA-DE44-9376-66A40D573CD6}" type="datetimeFigureOut">
              <a:rPr lang="en-US" smtClean="0"/>
              <a:t>4/27/20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754063"/>
            <a:ext cx="5029200" cy="3771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77875" y="4778375"/>
            <a:ext cx="6216650" cy="45259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402138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671D14-698D-D04E-9B44-6B5985FA55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0367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22531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CE6F9E70-F9E0-C94D-8244-6F06006F1AB6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</a:t>
            </a:fld>
            <a:endParaRPr lang="en-GB" altLang="en-US" sz="1300"/>
          </a:p>
        </p:txBody>
      </p:sp>
      <p:sp>
        <p:nvSpPr>
          <p:cNvPr id="22532" name="Text Box 1"/>
          <p:cNvSpPr txBox="1">
            <a:spLocks noChangeArrowheads="1"/>
          </p:cNvSpPr>
          <p:nvPr/>
        </p:nvSpPr>
        <p:spPr bwMode="auto">
          <a:xfrm>
            <a:off x="1358900" y="752475"/>
            <a:ext cx="5029200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22533" name="Text Box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153254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6625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36625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6625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6625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6625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936625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936625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936625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936625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C13E8AF-4250-9C43-9EC6-A46C8F32D114}" type="slidenum">
              <a:rPr lang="en-US" altLang="x-none">
                <a:latin typeface="Times New Roman" charset="0"/>
              </a:rPr>
              <a:pPr/>
              <a:t>16</a:t>
            </a:fld>
            <a:endParaRPr lang="en-US" altLang="x-none">
              <a:latin typeface="Times New Roman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97835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6625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36625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6625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6625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6625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936625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936625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936625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936625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C13E8AF-4250-9C43-9EC6-A46C8F32D114}" type="slidenum">
              <a:rPr lang="en-US" altLang="x-none">
                <a:latin typeface="Times New Roman" charset="0"/>
              </a:rPr>
              <a:pPr/>
              <a:t>17</a:t>
            </a:fld>
            <a:endParaRPr lang="en-US" altLang="x-none">
              <a:latin typeface="Times New Roman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73016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38915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212B4F63-44F9-1B47-A994-6253CCE6F0D8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20</a:t>
            </a:fld>
            <a:endParaRPr lang="en-GB" altLang="en-US" sz="1300"/>
          </a:p>
        </p:txBody>
      </p:sp>
      <p:sp>
        <p:nvSpPr>
          <p:cNvPr id="38916" name="Text Box 1"/>
          <p:cNvSpPr txBox="1">
            <a:spLocks noChangeArrowheads="1"/>
          </p:cNvSpPr>
          <p:nvPr/>
        </p:nvSpPr>
        <p:spPr bwMode="auto">
          <a:xfrm>
            <a:off x="1358900" y="752475"/>
            <a:ext cx="5029200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38917" name="Text Box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56295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38915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212B4F63-44F9-1B47-A994-6253CCE6F0D8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21</a:t>
            </a:fld>
            <a:endParaRPr lang="en-GB" altLang="en-US" sz="1300"/>
          </a:p>
        </p:txBody>
      </p:sp>
      <p:sp>
        <p:nvSpPr>
          <p:cNvPr id="38916" name="Text Box 1"/>
          <p:cNvSpPr txBox="1">
            <a:spLocks noChangeArrowheads="1"/>
          </p:cNvSpPr>
          <p:nvPr/>
        </p:nvSpPr>
        <p:spPr bwMode="auto">
          <a:xfrm>
            <a:off x="1358900" y="752475"/>
            <a:ext cx="5029200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38917" name="Text Box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567168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38915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212B4F63-44F9-1B47-A994-6253CCE6F0D8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22</a:t>
            </a:fld>
            <a:endParaRPr lang="en-GB" altLang="en-US" sz="1300"/>
          </a:p>
        </p:txBody>
      </p:sp>
      <p:sp>
        <p:nvSpPr>
          <p:cNvPr id="38916" name="Text Box 1"/>
          <p:cNvSpPr txBox="1">
            <a:spLocks noChangeArrowheads="1"/>
          </p:cNvSpPr>
          <p:nvPr/>
        </p:nvSpPr>
        <p:spPr bwMode="auto">
          <a:xfrm>
            <a:off x="1358900" y="752475"/>
            <a:ext cx="5029200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38917" name="Text Box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6264251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38915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212B4F63-44F9-1B47-A994-6253CCE6F0D8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23</a:t>
            </a:fld>
            <a:endParaRPr lang="en-GB" altLang="en-US" sz="1300"/>
          </a:p>
        </p:txBody>
      </p:sp>
      <p:sp>
        <p:nvSpPr>
          <p:cNvPr id="38916" name="Text Box 1"/>
          <p:cNvSpPr txBox="1">
            <a:spLocks noChangeArrowheads="1"/>
          </p:cNvSpPr>
          <p:nvPr/>
        </p:nvSpPr>
        <p:spPr bwMode="auto">
          <a:xfrm>
            <a:off x="1358900" y="752475"/>
            <a:ext cx="5029200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38917" name="Text Box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4645253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38915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212B4F63-44F9-1B47-A994-6253CCE6F0D8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24</a:t>
            </a:fld>
            <a:endParaRPr lang="en-GB" altLang="en-US" sz="1300"/>
          </a:p>
        </p:txBody>
      </p:sp>
      <p:sp>
        <p:nvSpPr>
          <p:cNvPr id="38916" name="Text Box 1"/>
          <p:cNvSpPr txBox="1">
            <a:spLocks noChangeArrowheads="1"/>
          </p:cNvSpPr>
          <p:nvPr/>
        </p:nvSpPr>
        <p:spPr bwMode="auto">
          <a:xfrm>
            <a:off x="1358900" y="752475"/>
            <a:ext cx="5029200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38917" name="Text Box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8217035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47107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9FA9236D-809D-B14A-A20C-809D84A3B14E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28</a:t>
            </a:fld>
            <a:endParaRPr lang="en-GB" altLang="en-US" sz="1300"/>
          </a:p>
        </p:txBody>
      </p:sp>
      <p:sp>
        <p:nvSpPr>
          <p:cNvPr id="47108" name="Text Box 1"/>
          <p:cNvSpPr txBox="1">
            <a:spLocks noChangeArrowheads="1"/>
          </p:cNvSpPr>
          <p:nvPr/>
        </p:nvSpPr>
        <p:spPr bwMode="auto">
          <a:xfrm>
            <a:off x="1358900" y="752475"/>
            <a:ext cx="5029200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47109" name="Text Box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5349337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49155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AA6E6FDA-9B89-AA49-9F7E-1E226BFA18FF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29</a:t>
            </a:fld>
            <a:endParaRPr lang="en-GB" altLang="en-US" sz="1300"/>
          </a:p>
        </p:txBody>
      </p:sp>
      <p:sp>
        <p:nvSpPr>
          <p:cNvPr id="49156" name="Text Box 1"/>
          <p:cNvSpPr txBox="1">
            <a:spLocks noChangeArrowheads="1"/>
          </p:cNvSpPr>
          <p:nvPr/>
        </p:nvSpPr>
        <p:spPr bwMode="auto">
          <a:xfrm>
            <a:off x="1358900" y="752475"/>
            <a:ext cx="5029200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49157" name="Text Box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4675001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58371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FC58870E-DD80-D646-BB5B-05117EBB9F2C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33</a:t>
            </a:fld>
            <a:endParaRPr lang="en-GB" altLang="en-US" sz="1300"/>
          </a:p>
        </p:txBody>
      </p:sp>
      <p:sp>
        <p:nvSpPr>
          <p:cNvPr id="58372" name="Text Box 1"/>
          <p:cNvSpPr txBox="1">
            <a:spLocks noChangeArrowheads="1"/>
          </p:cNvSpPr>
          <p:nvPr/>
        </p:nvSpPr>
        <p:spPr bwMode="auto">
          <a:xfrm>
            <a:off x="1358900" y="752475"/>
            <a:ext cx="5029200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58373" name="Text Box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138054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24579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2F4EC09E-E5EE-3C4A-98CA-1BF92D2BC11F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</a:t>
            </a:fld>
            <a:endParaRPr lang="en-GB" altLang="en-US" sz="1300"/>
          </a:p>
        </p:txBody>
      </p:sp>
      <p:sp>
        <p:nvSpPr>
          <p:cNvPr id="24580" name="Text Box 1"/>
          <p:cNvSpPr txBox="1">
            <a:spLocks noChangeArrowheads="1"/>
          </p:cNvSpPr>
          <p:nvPr/>
        </p:nvSpPr>
        <p:spPr bwMode="auto">
          <a:xfrm>
            <a:off x="1358900" y="752475"/>
            <a:ext cx="5029200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24581" name="Text Box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3040751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68611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68557242-BB23-AC4C-A304-C52925E9A40A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37</a:t>
            </a:fld>
            <a:endParaRPr lang="en-GB" altLang="en-US" sz="1300"/>
          </a:p>
        </p:txBody>
      </p:sp>
      <p:sp>
        <p:nvSpPr>
          <p:cNvPr id="68612" name="Text Box 1"/>
          <p:cNvSpPr txBox="1">
            <a:spLocks noChangeArrowheads="1"/>
          </p:cNvSpPr>
          <p:nvPr/>
        </p:nvSpPr>
        <p:spPr bwMode="auto">
          <a:xfrm>
            <a:off x="1358900" y="752475"/>
            <a:ext cx="5029200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68613" name="Text Box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419050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72707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8F798E7E-6ACC-2B4A-98F6-4A0BB09ECE88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38</a:t>
            </a:fld>
            <a:endParaRPr lang="en-GB" altLang="en-US" sz="1300"/>
          </a:p>
        </p:txBody>
      </p:sp>
      <p:sp>
        <p:nvSpPr>
          <p:cNvPr id="72708" name="Text Box 1"/>
          <p:cNvSpPr txBox="1">
            <a:spLocks noChangeArrowheads="1"/>
          </p:cNvSpPr>
          <p:nvPr/>
        </p:nvSpPr>
        <p:spPr bwMode="auto">
          <a:xfrm>
            <a:off x="1358900" y="752475"/>
            <a:ext cx="5029200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72709" name="Text Box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0642301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6625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36625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6625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6625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6625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936625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936625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936625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936625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C13E8AF-4250-9C43-9EC6-A46C8F32D114}" type="slidenum">
              <a:rPr lang="en-US" altLang="x-none">
                <a:latin typeface="Times New Roman" charset="0"/>
              </a:rPr>
              <a:pPr/>
              <a:t>39</a:t>
            </a:fld>
            <a:endParaRPr lang="en-US" altLang="x-none">
              <a:latin typeface="Times New Roman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093268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5FE07E-76BD-504B-88C4-310067BC6007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943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46435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89B4D3BE-29F6-FF44-8D79-E50139E09F4F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45</a:t>
            </a:fld>
            <a:endParaRPr lang="en-GB" altLang="en-US" sz="1300"/>
          </a:p>
        </p:txBody>
      </p:sp>
      <p:sp>
        <p:nvSpPr>
          <p:cNvPr id="146436" name="Text Box 1"/>
          <p:cNvSpPr txBox="1">
            <a:spLocks noChangeArrowheads="1"/>
          </p:cNvSpPr>
          <p:nvPr/>
        </p:nvSpPr>
        <p:spPr bwMode="auto">
          <a:xfrm>
            <a:off x="1335088" y="752475"/>
            <a:ext cx="5075237" cy="37734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46437" name="Text Box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3057050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48483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B96D485D-C834-5D42-9C0E-7EE1E2FA3E73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46</a:t>
            </a:fld>
            <a:endParaRPr lang="en-GB" altLang="en-US" sz="1300"/>
          </a:p>
        </p:txBody>
      </p:sp>
      <p:sp>
        <p:nvSpPr>
          <p:cNvPr id="148484" name="Text Box 1"/>
          <p:cNvSpPr txBox="1">
            <a:spLocks noChangeArrowheads="1"/>
          </p:cNvSpPr>
          <p:nvPr/>
        </p:nvSpPr>
        <p:spPr bwMode="auto">
          <a:xfrm>
            <a:off x="1335088" y="752475"/>
            <a:ext cx="5075237" cy="37734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48485" name="Text Box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0394614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50531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71FD8215-F226-0945-8116-C154185C35A0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47</a:t>
            </a:fld>
            <a:endParaRPr lang="en-GB" altLang="en-US" sz="1300"/>
          </a:p>
        </p:txBody>
      </p:sp>
      <p:sp>
        <p:nvSpPr>
          <p:cNvPr id="150532" name="Text Box 1"/>
          <p:cNvSpPr txBox="1">
            <a:spLocks noChangeArrowheads="1"/>
          </p:cNvSpPr>
          <p:nvPr/>
        </p:nvSpPr>
        <p:spPr bwMode="auto">
          <a:xfrm>
            <a:off x="1335088" y="752475"/>
            <a:ext cx="5075237" cy="37734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50533" name="Text Box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7711258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80899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7BEFD590-AAFB-134B-BB49-644FA3F380FC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50</a:t>
            </a:fld>
            <a:endParaRPr lang="en-GB" altLang="en-US" sz="1300"/>
          </a:p>
        </p:txBody>
      </p:sp>
      <p:sp>
        <p:nvSpPr>
          <p:cNvPr id="80900" name="Text Box 1"/>
          <p:cNvSpPr txBox="1">
            <a:spLocks noChangeArrowheads="1"/>
          </p:cNvSpPr>
          <p:nvPr/>
        </p:nvSpPr>
        <p:spPr bwMode="auto">
          <a:xfrm>
            <a:off x="1358900" y="752475"/>
            <a:ext cx="5029200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80901" name="Text Box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0952640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82947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1BB6D2D5-7B32-5F41-9482-A02150FFB8E2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51</a:t>
            </a:fld>
            <a:endParaRPr lang="en-GB" altLang="en-US" sz="1300"/>
          </a:p>
        </p:txBody>
      </p:sp>
      <p:sp>
        <p:nvSpPr>
          <p:cNvPr id="82948" name="Text Box 1"/>
          <p:cNvSpPr txBox="1">
            <a:spLocks noChangeArrowheads="1"/>
          </p:cNvSpPr>
          <p:nvPr/>
        </p:nvSpPr>
        <p:spPr bwMode="auto">
          <a:xfrm>
            <a:off x="1358900" y="752475"/>
            <a:ext cx="5029200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82949" name="Text Box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8482441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87043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E3A200C6-700B-A841-8BDA-10DEB26F77DE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56</a:t>
            </a:fld>
            <a:endParaRPr lang="en-GB" altLang="en-US" sz="1300"/>
          </a:p>
        </p:txBody>
      </p:sp>
      <p:sp>
        <p:nvSpPr>
          <p:cNvPr id="87044" name="Text Box 1"/>
          <p:cNvSpPr txBox="1">
            <a:spLocks noChangeArrowheads="1"/>
          </p:cNvSpPr>
          <p:nvPr/>
        </p:nvSpPr>
        <p:spPr bwMode="auto">
          <a:xfrm>
            <a:off x="1358900" y="752475"/>
            <a:ext cx="5029200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87045" name="Text Box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562535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24579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2F4EC09E-E5EE-3C4A-98CA-1BF92D2BC11F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4</a:t>
            </a:fld>
            <a:endParaRPr lang="en-GB" altLang="en-US" sz="1300"/>
          </a:p>
        </p:txBody>
      </p:sp>
      <p:sp>
        <p:nvSpPr>
          <p:cNvPr id="24580" name="Text Box 1"/>
          <p:cNvSpPr txBox="1">
            <a:spLocks noChangeArrowheads="1"/>
          </p:cNvSpPr>
          <p:nvPr/>
        </p:nvSpPr>
        <p:spPr bwMode="auto">
          <a:xfrm>
            <a:off x="1358900" y="752475"/>
            <a:ext cx="5029200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24581" name="Text Box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897867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89091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CFFB90FF-1D1F-B241-BFDD-B916C7F5F676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57</a:t>
            </a:fld>
            <a:endParaRPr lang="en-GB" altLang="en-US" sz="1300"/>
          </a:p>
        </p:txBody>
      </p:sp>
      <p:sp>
        <p:nvSpPr>
          <p:cNvPr id="89092" name="Text Box 1"/>
          <p:cNvSpPr txBox="1">
            <a:spLocks noChangeArrowheads="1"/>
          </p:cNvSpPr>
          <p:nvPr/>
        </p:nvSpPr>
        <p:spPr bwMode="auto">
          <a:xfrm>
            <a:off x="1358900" y="752475"/>
            <a:ext cx="5029200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89093" name="Text Box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4415472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95235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6AF42BA0-3365-1045-90EF-D397E7A22B24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58</a:t>
            </a:fld>
            <a:endParaRPr lang="en-GB" altLang="en-US" sz="1300"/>
          </a:p>
        </p:txBody>
      </p:sp>
      <p:sp>
        <p:nvSpPr>
          <p:cNvPr id="95236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95237" name="Rectangle 2"/>
          <p:cNvSpPr>
            <a:spLocks noGrp="1" noChangeArrowheads="1"/>
          </p:cNvSpPr>
          <p:nvPr>
            <p:ph type="body"/>
          </p:nvPr>
        </p:nvSpPr>
        <p:spPr>
          <a:xfrm>
            <a:off x="1185863" y="4787900"/>
            <a:ext cx="5405437" cy="38258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171270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01379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8B80542E-BD7F-C140-B5B5-3232DA958B0A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59</a:t>
            </a:fld>
            <a:endParaRPr lang="en-GB" altLang="en-US" sz="1300"/>
          </a:p>
        </p:txBody>
      </p:sp>
      <p:sp>
        <p:nvSpPr>
          <p:cNvPr id="101380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1381" name="Rectangle 2"/>
          <p:cNvSpPr>
            <a:spLocks noGrp="1" noChangeArrowheads="1"/>
          </p:cNvSpPr>
          <p:nvPr>
            <p:ph type="body"/>
          </p:nvPr>
        </p:nvSpPr>
        <p:spPr>
          <a:xfrm>
            <a:off x="1185863" y="4787900"/>
            <a:ext cx="5405437" cy="38258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784013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03427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35CB845C-0C76-EA4E-B4E1-093A7B112E6E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60</a:t>
            </a:fld>
            <a:endParaRPr lang="en-GB" altLang="en-US" sz="1300"/>
          </a:p>
        </p:txBody>
      </p:sp>
      <p:sp>
        <p:nvSpPr>
          <p:cNvPr id="103428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3429" name="Rectangle 2"/>
          <p:cNvSpPr>
            <a:spLocks noGrp="1" noChangeArrowheads="1"/>
          </p:cNvSpPr>
          <p:nvPr>
            <p:ph type="body"/>
          </p:nvPr>
        </p:nvSpPr>
        <p:spPr>
          <a:xfrm>
            <a:off x="1185863" y="4787900"/>
            <a:ext cx="5405437" cy="38258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3831749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03427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35CB845C-0C76-EA4E-B4E1-093A7B112E6E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61</a:t>
            </a:fld>
            <a:endParaRPr lang="en-GB" altLang="en-US" sz="1300"/>
          </a:p>
        </p:txBody>
      </p:sp>
      <p:sp>
        <p:nvSpPr>
          <p:cNvPr id="103428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3429" name="Rectangle 2"/>
          <p:cNvSpPr>
            <a:spLocks noGrp="1" noChangeArrowheads="1"/>
          </p:cNvSpPr>
          <p:nvPr>
            <p:ph type="body"/>
          </p:nvPr>
        </p:nvSpPr>
        <p:spPr>
          <a:xfrm>
            <a:off x="1185863" y="4787900"/>
            <a:ext cx="5405437" cy="38258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5983684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03427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35CB845C-0C76-EA4E-B4E1-093A7B112E6E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62</a:t>
            </a:fld>
            <a:endParaRPr lang="en-GB" altLang="en-US" sz="1300"/>
          </a:p>
        </p:txBody>
      </p:sp>
      <p:sp>
        <p:nvSpPr>
          <p:cNvPr id="103428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3429" name="Rectangle 2"/>
          <p:cNvSpPr>
            <a:spLocks noGrp="1" noChangeArrowheads="1"/>
          </p:cNvSpPr>
          <p:nvPr>
            <p:ph type="body"/>
          </p:nvPr>
        </p:nvSpPr>
        <p:spPr>
          <a:xfrm>
            <a:off x="1185863" y="4787900"/>
            <a:ext cx="5405437" cy="38258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778954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03427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35CB845C-0C76-EA4E-B4E1-093A7B112E6E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63</a:t>
            </a:fld>
            <a:endParaRPr lang="en-GB" altLang="en-US" sz="1300"/>
          </a:p>
        </p:txBody>
      </p:sp>
      <p:sp>
        <p:nvSpPr>
          <p:cNvPr id="103428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3429" name="Rectangle 2"/>
          <p:cNvSpPr>
            <a:spLocks noGrp="1" noChangeArrowheads="1"/>
          </p:cNvSpPr>
          <p:nvPr>
            <p:ph type="body"/>
          </p:nvPr>
        </p:nvSpPr>
        <p:spPr>
          <a:xfrm>
            <a:off x="1185863" y="4787900"/>
            <a:ext cx="5405437" cy="38258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66072764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03427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35CB845C-0C76-EA4E-B4E1-093A7B112E6E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64</a:t>
            </a:fld>
            <a:endParaRPr lang="en-GB" altLang="en-US" sz="1300"/>
          </a:p>
        </p:txBody>
      </p:sp>
      <p:sp>
        <p:nvSpPr>
          <p:cNvPr id="103428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3429" name="Rectangle 2"/>
          <p:cNvSpPr>
            <a:spLocks noGrp="1" noChangeArrowheads="1"/>
          </p:cNvSpPr>
          <p:nvPr>
            <p:ph type="body"/>
          </p:nvPr>
        </p:nvSpPr>
        <p:spPr>
          <a:xfrm>
            <a:off x="1185863" y="4787900"/>
            <a:ext cx="5405437" cy="38258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770680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03427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35CB845C-0C76-EA4E-B4E1-093A7B112E6E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65</a:t>
            </a:fld>
            <a:endParaRPr lang="en-GB" altLang="en-US" sz="1300"/>
          </a:p>
        </p:txBody>
      </p:sp>
      <p:sp>
        <p:nvSpPr>
          <p:cNvPr id="103428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3429" name="Rectangle 2"/>
          <p:cNvSpPr>
            <a:spLocks noGrp="1" noChangeArrowheads="1"/>
          </p:cNvSpPr>
          <p:nvPr>
            <p:ph type="body"/>
          </p:nvPr>
        </p:nvSpPr>
        <p:spPr>
          <a:xfrm>
            <a:off x="1185863" y="4787900"/>
            <a:ext cx="5405437" cy="38258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5208863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05475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3DC538EC-4253-B447-BBB5-139148254222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66</a:t>
            </a:fld>
            <a:endParaRPr lang="en-GB" altLang="en-US" sz="1300"/>
          </a:p>
        </p:txBody>
      </p:sp>
      <p:sp>
        <p:nvSpPr>
          <p:cNvPr id="105476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5477" name="Rectangle 2"/>
          <p:cNvSpPr>
            <a:spLocks noGrp="1" noChangeArrowheads="1"/>
          </p:cNvSpPr>
          <p:nvPr>
            <p:ph type="body"/>
          </p:nvPr>
        </p:nvSpPr>
        <p:spPr>
          <a:xfrm>
            <a:off x="1185863" y="4787900"/>
            <a:ext cx="5405437" cy="38258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400845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40291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98677B1E-0DF4-2E43-8996-BBB801730E35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5</a:t>
            </a:fld>
            <a:endParaRPr lang="en-GB" altLang="en-US" sz="1300"/>
          </a:p>
        </p:txBody>
      </p:sp>
      <p:sp>
        <p:nvSpPr>
          <p:cNvPr id="140292" name="Text Box 1"/>
          <p:cNvSpPr txBox="1">
            <a:spLocks noChangeArrowheads="1"/>
          </p:cNvSpPr>
          <p:nvPr/>
        </p:nvSpPr>
        <p:spPr bwMode="auto">
          <a:xfrm>
            <a:off x="1335088" y="752475"/>
            <a:ext cx="5075237" cy="37734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40293" name="Text Box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0480615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07523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21D14EF8-5820-7444-85FB-1C2E0DF9E5B6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67</a:t>
            </a:fld>
            <a:endParaRPr lang="en-GB" altLang="en-US" sz="1300"/>
          </a:p>
        </p:txBody>
      </p:sp>
      <p:sp>
        <p:nvSpPr>
          <p:cNvPr id="107524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7525" name="Rectangle 2"/>
          <p:cNvSpPr>
            <a:spLocks noGrp="1" noChangeArrowheads="1"/>
          </p:cNvSpPr>
          <p:nvPr>
            <p:ph type="body"/>
          </p:nvPr>
        </p:nvSpPr>
        <p:spPr>
          <a:xfrm>
            <a:off x="1185863" y="4787900"/>
            <a:ext cx="5405437" cy="38258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20333224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09571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6457A545-54F2-B949-8E86-A1FCC101E98A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68</a:t>
            </a:fld>
            <a:endParaRPr lang="en-GB" altLang="en-US" sz="1300"/>
          </a:p>
        </p:txBody>
      </p:sp>
      <p:sp>
        <p:nvSpPr>
          <p:cNvPr id="109572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9573" name="Rectangle 2"/>
          <p:cNvSpPr>
            <a:spLocks noGrp="1" noChangeArrowheads="1"/>
          </p:cNvSpPr>
          <p:nvPr>
            <p:ph type="body"/>
          </p:nvPr>
        </p:nvSpPr>
        <p:spPr>
          <a:xfrm>
            <a:off x="1185863" y="4787900"/>
            <a:ext cx="5405437" cy="38258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76089138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11619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9402DFA4-FFE8-A44A-B0CF-50714167D07B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69</a:t>
            </a:fld>
            <a:endParaRPr lang="en-GB" altLang="en-US" sz="1300"/>
          </a:p>
        </p:txBody>
      </p:sp>
      <p:sp>
        <p:nvSpPr>
          <p:cNvPr id="111620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1621" name="Rectangle 2"/>
          <p:cNvSpPr>
            <a:spLocks noGrp="1" noChangeArrowheads="1"/>
          </p:cNvSpPr>
          <p:nvPr>
            <p:ph type="body"/>
          </p:nvPr>
        </p:nvSpPr>
        <p:spPr>
          <a:xfrm>
            <a:off x="1185863" y="4787900"/>
            <a:ext cx="5405437" cy="38258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17039332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13667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7A179815-303A-1E48-8A68-27A85ABDF245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70</a:t>
            </a:fld>
            <a:endParaRPr lang="en-GB" altLang="en-US" sz="1300"/>
          </a:p>
        </p:txBody>
      </p:sp>
      <p:sp>
        <p:nvSpPr>
          <p:cNvPr id="113668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3669" name="Rectangle 2"/>
          <p:cNvSpPr>
            <a:spLocks noGrp="1" noChangeArrowheads="1"/>
          </p:cNvSpPr>
          <p:nvPr>
            <p:ph type="body"/>
          </p:nvPr>
        </p:nvSpPr>
        <p:spPr>
          <a:xfrm>
            <a:off x="1185863" y="4787900"/>
            <a:ext cx="5405437" cy="38258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787653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15715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5ECD5D03-30C1-9043-A119-E66F08B3DB44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71</a:t>
            </a:fld>
            <a:endParaRPr lang="en-GB" altLang="en-US" sz="1300"/>
          </a:p>
        </p:txBody>
      </p:sp>
      <p:sp>
        <p:nvSpPr>
          <p:cNvPr id="115716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5717" name="Rectangle 2"/>
          <p:cNvSpPr>
            <a:spLocks noGrp="1" noChangeArrowheads="1"/>
          </p:cNvSpPr>
          <p:nvPr>
            <p:ph type="body"/>
          </p:nvPr>
        </p:nvSpPr>
        <p:spPr>
          <a:xfrm>
            <a:off x="1185863" y="4787900"/>
            <a:ext cx="5405437" cy="38258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51914360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17763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09610D86-B017-F142-AAA0-5DF751A744B2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72</a:t>
            </a:fld>
            <a:endParaRPr lang="en-GB" altLang="en-US" sz="1300"/>
          </a:p>
        </p:txBody>
      </p:sp>
      <p:sp>
        <p:nvSpPr>
          <p:cNvPr id="117764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7765" name="Rectangle 2"/>
          <p:cNvSpPr>
            <a:spLocks noGrp="1" noChangeArrowheads="1"/>
          </p:cNvSpPr>
          <p:nvPr>
            <p:ph type="body"/>
          </p:nvPr>
        </p:nvSpPr>
        <p:spPr>
          <a:xfrm>
            <a:off x="1185863" y="4787900"/>
            <a:ext cx="5405437" cy="38258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0105308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19811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7328ADCC-C7BD-424D-890E-365A53771619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73</a:t>
            </a:fld>
            <a:endParaRPr lang="en-GB" altLang="en-US" sz="1300"/>
          </a:p>
        </p:txBody>
      </p:sp>
      <p:sp>
        <p:nvSpPr>
          <p:cNvPr id="119812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9813" name="Rectangle 2"/>
          <p:cNvSpPr>
            <a:spLocks noGrp="1" noChangeArrowheads="1"/>
          </p:cNvSpPr>
          <p:nvPr>
            <p:ph type="body"/>
          </p:nvPr>
        </p:nvSpPr>
        <p:spPr>
          <a:xfrm>
            <a:off x="1185863" y="4787900"/>
            <a:ext cx="5405437" cy="38258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40336514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21859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F2C17953-8944-604A-A523-A7EE60012821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74</a:t>
            </a:fld>
            <a:endParaRPr lang="en-GB" altLang="en-US" sz="1300"/>
          </a:p>
        </p:txBody>
      </p:sp>
      <p:sp>
        <p:nvSpPr>
          <p:cNvPr id="121860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1861" name="Rectangle 2"/>
          <p:cNvSpPr>
            <a:spLocks noGrp="1" noChangeArrowheads="1"/>
          </p:cNvSpPr>
          <p:nvPr>
            <p:ph type="body"/>
          </p:nvPr>
        </p:nvSpPr>
        <p:spPr>
          <a:xfrm>
            <a:off x="1185863" y="4787900"/>
            <a:ext cx="5405437" cy="38258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2467660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23907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F1EBAE57-8983-9742-AF2E-CD59B3D192AD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75</a:t>
            </a:fld>
            <a:endParaRPr lang="en-GB" altLang="en-US" sz="1300"/>
          </a:p>
        </p:txBody>
      </p:sp>
      <p:sp>
        <p:nvSpPr>
          <p:cNvPr id="123908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3909" name="Rectangle 2"/>
          <p:cNvSpPr>
            <a:spLocks noGrp="1" noChangeArrowheads="1"/>
          </p:cNvSpPr>
          <p:nvPr>
            <p:ph type="body"/>
          </p:nvPr>
        </p:nvSpPr>
        <p:spPr>
          <a:xfrm>
            <a:off x="1185863" y="4787900"/>
            <a:ext cx="5405437" cy="38258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57215597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25955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74F4CE62-87F4-D64E-B86D-4E7413286AAB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76</a:t>
            </a:fld>
            <a:endParaRPr lang="en-GB" altLang="en-US" sz="1300"/>
          </a:p>
        </p:txBody>
      </p:sp>
      <p:sp>
        <p:nvSpPr>
          <p:cNvPr id="125956" name="Text Box 1"/>
          <p:cNvSpPr txBox="1">
            <a:spLocks noChangeArrowheads="1"/>
          </p:cNvSpPr>
          <p:nvPr/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5957" name="Rectangle 2"/>
          <p:cNvSpPr>
            <a:spLocks noGrp="1" noChangeArrowheads="1"/>
          </p:cNvSpPr>
          <p:nvPr>
            <p:ph type="body"/>
          </p:nvPr>
        </p:nvSpPr>
        <p:spPr>
          <a:xfrm>
            <a:off x="1185863" y="4787900"/>
            <a:ext cx="5405437" cy="38258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683524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36867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3AA35ED5-ED3E-D342-ABB8-AB26A51473E7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10</a:t>
            </a:fld>
            <a:endParaRPr lang="en-GB" altLang="en-US" sz="1300"/>
          </a:p>
        </p:txBody>
      </p:sp>
      <p:sp>
        <p:nvSpPr>
          <p:cNvPr id="36868" name="Text Box 1"/>
          <p:cNvSpPr txBox="1">
            <a:spLocks noChangeArrowheads="1"/>
          </p:cNvSpPr>
          <p:nvPr/>
        </p:nvSpPr>
        <p:spPr bwMode="auto">
          <a:xfrm>
            <a:off x="1358900" y="752475"/>
            <a:ext cx="5029200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36869" name="Text Box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83972951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28003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81C02B48-EC7E-A74F-A5AC-5C53C025D633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79</a:t>
            </a:fld>
            <a:endParaRPr lang="en-GB" altLang="en-US" sz="1300"/>
          </a:p>
        </p:txBody>
      </p:sp>
      <p:sp>
        <p:nvSpPr>
          <p:cNvPr id="128004" name="Text Box 1"/>
          <p:cNvSpPr txBox="1">
            <a:spLocks noChangeArrowheads="1"/>
          </p:cNvSpPr>
          <p:nvPr/>
        </p:nvSpPr>
        <p:spPr bwMode="auto">
          <a:xfrm>
            <a:off x="1358900" y="752475"/>
            <a:ext cx="5029200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8005" name="Text Box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84714475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30051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900C8EC1-7676-B64F-B0D8-473BB0F74F05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80</a:t>
            </a:fld>
            <a:endParaRPr lang="en-GB" altLang="en-US" sz="1300"/>
          </a:p>
        </p:txBody>
      </p:sp>
      <p:sp>
        <p:nvSpPr>
          <p:cNvPr id="130052" name="Text Box 1"/>
          <p:cNvSpPr txBox="1">
            <a:spLocks noChangeArrowheads="1"/>
          </p:cNvSpPr>
          <p:nvPr/>
        </p:nvSpPr>
        <p:spPr bwMode="auto">
          <a:xfrm>
            <a:off x="1358900" y="752475"/>
            <a:ext cx="5029200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30053" name="Text Box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34725814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30051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900C8EC1-7676-B64F-B0D8-473BB0F74F05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81</a:t>
            </a:fld>
            <a:endParaRPr lang="en-GB" altLang="en-US" sz="1300"/>
          </a:p>
        </p:txBody>
      </p:sp>
      <p:sp>
        <p:nvSpPr>
          <p:cNvPr id="130052" name="Text Box 1"/>
          <p:cNvSpPr txBox="1">
            <a:spLocks noChangeArrowheads="1"/>
          </p:cNvSpPr>
          <p:nvPr/>
        </p:nvSpPr>
        <p:spPr bwMode="auto">
          <a:xfrm>
            <a:off x="1358900" y="752475"/>
            <a:ext cx="5029200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30053" name="Text Box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55549198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30051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900C8EC1-7676-B64F-B0D8-473BB0F74F05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82</a:t>
            </a:fld>
            <a:endParaRPr lang="en-GB" altLang="en-US" sz="1300"/>
          </a:p>
        </p:txBody>
      </p:sp>
      <p:sp>
        <p:nvSpPr>
          <p:cNvPr id="130052" name="Text Box 1"/>
          <p:cNvSpPr txBox="1">
            <a:spLocks noChangeArrowheads="1"/>
          </p:cNvSpPr>
          <p:nvPr/>
        </p:nvSpPr>
        <p:spPr bwMode="auto">
          <a:xfrm>
            <a:off x="1358900" y="752475"/>
            <a:ext cx="5029200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30053" name="Text Box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4308207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30051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900C8EC1-7676-B64F-B0D8-473BB0F74F05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83</a:t>
            </a:fld>
            <a:endParaRPr lang="en-GB" altLang="en-US" sz="1300"/>
          </a:p>
        </p:txBody>
      </p:sp>
      <p:sp>
        <p:nvSpPr>
          <p:cNvPr id="130052" name="Text Box 1"/>
          <p:cNvSpPr txBox="1">
            <a:spLocks noChangeArrowheads="1"/>
          </p:cNvSpPr>
          <p:nvPr/>
        </p:nvSpPr>
        <p:spPr bwMode="auto">
          <a:xfrm>
            <a:off x="1358900" y="752475"/>
            <a:ext cx="5029200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30053" name="Text Box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34253509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30051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900C8EC1-7676-B64F-B0D8-473BB0F74F05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84</a:t>
            </a:fld>
            <a:endParaRPr lang="en-GB" altLang="en-US" sz="1300"/>
          </a:p>
        </p:txBody>
      </p:sp>
      <p:sp>
        <p:nvSpPr>
          <p:cNvPr id="130052" name="Text Box 1"/>
          <p:cNvSpPr txBox="1">
            <a:spLocks noChangeArrowheads="1"/>
          </p:cNvSpPr>
          <p:nvPr/>
        </p:nvSpPr>
        <p:spPr bwMode="auto">
          <a:xfrm>
            <a:off x="1358900" y="752475"/>
            <a:ext cx="5029200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30053" name="Text Box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9308949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34147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C07A1A38-E363-3649-964E-62F7F61F9BBB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85</a:t>
            </a:fld>
            <a:endParaRPr lang="en-GB" altLang="en-US" sz="1300"/>
          </a:p>
        </p:txBody>
      </p:sp>
      <p:sp>
        <p:nvSpPr>
          <p:cNvPr id="134148" name="Text Box 1"/>
          <p:cNvSpPr txBox="1">
            <a:spLocks noChangeArrowheads="1"/>
          </p:cNvSpPr>
          <p:nvPr/>
        </p:nvSpPr>
        <p:spPr bwMode="auto">
          <a:xfrm>
            <a:off x="1335088" y="752475"/>
            <a:ext cx="5076825" cy="37734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34149" name="Text Box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54177040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84995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6AC12AAC-46D4-6C4B-8521-9C5D6260F317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86</a:t>
            </a:fld>
            <a:endParaRPr lang="en-GB" altLang="en-US" sz="1300"/>
          </a:p>
        </p:txBody>
      </p:sp>
      <p:sp>
        <p:nvSpPr>
          <p:cNvPr id="84996" name="Text Box 1"/>
          <p:cNvSpPr txBox="1">
            <a:spLocks noChangeArrowheads="1"/>
          </p:cNvSpPr>
          <p:nvPr/>
        </p:nvSpPr>
        <p:spPr bwMode="auto">
          <a:xfrm>
            <a:off x="1358900" y="752475"/>
            <a:ext cx="5029200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84997" name="Text Box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33349322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84995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6AC12AAC-46D4-6C4B-8521-9C5D6260F317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87</a:t>
            </a:fld>
            <a:endParaRPr lang="en-GB" altLang="en-US" sz="1300"/>
          </a:p>
        </p:txBody>
      </p:sp>
      <p:sp>
        <p:nvSpPr>
          <p:cNvPr id="84996" name="Text Box 1"/>
          <p:cNvSpPr txBox="1">
            <a:spLocks noChangeArrowheads="1"/>
          </p:cNvSpPr>
          <p:nvPr/>
        </p:nvSpPr>
        <p:spPr bwMode="auto">
          <a:xfrm>
            <a:off x="1358900" y="752475"/>
            <a:ext cx="5029200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84997" name="Text Box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6564570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84995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6AC12AAC-46D4-6C4B-8521-9C5D6260F317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88</a:t>
            </a:fld>
            <a:endParaRPr lang="en-GB" altLang="en-US" sz="1300"/>
          </a:p>
        </p:txBody>
      </p:sp>
      <p:sp>
        <p:nvSpPr>
          <p:cNvPr id="84996" name="Text Box 1"/>
          <p:cNvSpPr txBox="1">
            <a:spLocks noChangeArrowheads="1"/>
          </p:cNvSpPr>
          <p:nvPr/>
        </p:nvSpPr>
        <p:spPr bwMode="auto">
          <a:xfrm>
            <a:off x="1358900" y="752475"/>
            <a:ext cx="5029200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84997" name="Text Box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900391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6625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36625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6625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6625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6625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936625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936625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936625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936625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C13E8AF-4250-9C43-9EC6-A46C8F32D114}" type="slidenum">
              <a:rPr lang="en-US" altLang="x-none">
                <a:latin typeface="Times New Roman" charset="0"/>
              </a:rPr>
              <a:pPr/>
              <a:t>12</a:t>
            </a:fld>
            <a:endParaRPr lang="en-US" altLang="x-none">
              <a:latin typeface="Times New Roman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7229912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36195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978778A8-97AE-3A4E-8C04-E4C154CB9F5D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89</a:t>
            </a:fld>
            <a:endParaRPr lang="en-GB" altLang="en-US" sz="1300"/>
          </a:p>
        </p:txBody>
      </p:sp>
      <p:sp>
        <p:nvSpPr>
          <p:cNvPr id="136196" name="Text Box 1"/>
          <p:cNvSpPr txBox="1">
            <a:spLocks noChangeArrowheads="1"/>
          </p:cNvSpPr>
          <p:nvPr/>
        </p:nvSpPr>
        <p:spPr bwMode="auto">
          <a:xfrm>
            <a:off x="1335088" y="752475"/>
            <a:ext cx="5076825" cy="37734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36197" name="Text Box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73400339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38243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60288501-B369-954A-AFC4-F27C1AC94628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90</a:t>
            </a:fld>
            <a:endParaRPr lang="en-GB" altLang="en-US" sz="1300"/>
          </a:p>
        </p:txBody>
      </p:sp>
      <p:sp>
        <p:nvSpPr>
          <p:cNvPr id="138244" name="Text Box 1"/>
          <p:cNvSpPr txBox="1">
            <a:spLocks noChangeArrowheads="1"/>
          </p:cNvSpPr>
          <p:nvPr/>
        </p:nvSpPr>
        <p:spPr bwMode="auto">
          <a:xfrm>
            <a:off x="1335088" y="752475"/>
            <a:ext cx="5075237" cy="37734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38245" name="Text Box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71307047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76803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BF3D3E89-81C1-5C49-B929-7B63C25C8A8B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92</a:t>
            </a:fld>
            <a:endParaRPr lang="en-GB" altLang="en-US" sz="1300"/>
          </a:p>
        </p:txBody>
      </p:sp>
      <p:sp>
        <p:nvSpPr>
          <p:cNvPr id="76804" name="Text Box 1"/>
          <p:cNvSpPr txBox="1">
            <a:spLocks noChangeArrowheads="1"/>
          </p:cNvSpPr>
          <p:nvPr/>
        </p:nvSpPr>
        <p:spPr bwMode="auto">
          <a:xfrm>
            <a:off x="1358900" y="752475"/>
            <a:ext cx="5029200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76805" name="Text Box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88297683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76803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BF3D3E89-81C1-5C49-B929-7B63C25C8A8B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93</a:t>
            </a:fld>
            <a:endParaRPr lang="en-GB" altLang="en-US" sz="1300"/>
          </a:p>
        </p:txBody>
      </p:sp>
      <p:sp>
        <p:nvSpPr>
          <p:cNvPr id="76804" name="Text Box 1"/>
          <p:cNvSpPr txBox="1">
            <a:spLocks noChangeArrowheads="1"/>
          </p:cNvSpPr>
          <p:nvPr/>
        </p:nvSpPr>
        <p:spPr bwMode="auto">
          <a:xfrm>
            <a:off x="1358900" y="752475"/>
            <a:ext cx="5029200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76805" name="Text Box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42702160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24579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2F4EC09E-E5EE-3C4A-98CA-1BF92D2BC11F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94</a:t>
            </a:fld>
            <a:endParaRPr lang="en-GB" altLang="en-US" sz="1300"/>
          </a:p>
        </p:txBody>
      </p:sp>
      <p:sp>
        <p:nvSpPr>
          <p:cNvPr id="24580" name="Text Box 1"/>
          <p:cNvSpPr txBox="1">
            <a:spLocks noChangeArrowheads="1"/>
          </p:cNvSpPr>
          <p:nvPr/>
        </p:nvSpPr>
        <p:spPr bwMode="auto">
          <a:xfrm>
            <a:off x="1358900" y="752475"/>
            <a:ext cx="5029200" cy="37719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24581" name="Text Box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64233741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1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300"/>
              <a:t>13/03/07</a:t>
            </a:r>
          </a:p>
        </p:txBody>
      </p:sp>
      <p:sp>
        <p:nvSpPr>
          <p:cNvPr id="144387" name="Rectangle 2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22593AD1-C98C-3C43-B8BC-69B431D28C51}" type="slidenum">
              <a:rPr lang="en-GB" altLang="en-US" sz="13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96</a:t>
            </a:fld>
            <a:endParaRPr lang="en-GB" altLang="en-US" sz="1300"/>
          </a:p>
        </p:txBody>
      </p:sp>
      <p:sp>
        <p:nvSpPr>
          <p:cNvPr id="144388" name="Text Box 1"/>
          <p:cNvSpPr txBox="1">
            <a:spLocks noChangeArrowheads="1"/>
          </p:cNvSpPr>
          <p:nvPr/>
        </p:nvSpPr>
        <p:spPr bwMode="auto">
          <a:xfrm>
            <a:off x="1335088" y="752475"/>
            <a:ext cx="5075237" cy="37734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en-US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44389" name="Text Box 2"/>
          <p:cNvSpPr>
            <a:spLocks noGrp="1" noChangeArrowheads="1"/>
          </p:cNvSpPr>
          <p:nvPr>
            <p:ph type="body"/>
          </p:nvPr>
        </p:nvSpPr>
        <p:spPr>
          <a:xfrm>
            <a:off x="777875" y="4776788"/>
            <a:ext cx="6189663" cy="45259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051132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6625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36625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6625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6625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6625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936625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936625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936625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936625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C13E8AF-4250-9C43-9EC6-A46C8F32D114}" type="slidenum">
              <a:rPr lang="en-US" altLang="x-none">
                <a:latin typeface="Times New Roman" charset="0"/>
              </a:rPr>
              <a:pPr/>
              <a:t>13</a:t>
            </a:fld>
            <a:endParaRPr lang="en-US" altLang="x-none">
              <a:latin typeface="Times New Roman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69042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6625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36625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6625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6625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6625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936625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936625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936625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936625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D22348EE-1859-1849-8298-634CB7E0EAEF}" type="slidenum">
              <a:rPr lang="en-US" altLang="x-none">
                <a:latin typeface="Times New Roman" charset="0"/>
              </a:rPr>
              <a:pPr/>
              <a:t>14</a:t>
            </a:fld>
            <a:endParaRPr lang="en-US" altLang="x-none">
              <a:latin typeface="Times New Roman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27130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6625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36625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6625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6625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6625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defTabSz="936625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defTabSz="936625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defTabSz="936625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defTabSz="936625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C13E8AF-4250-9C43-9EC6-A46C8F32D114}" type="slidenum">
              <a:rPr lang="en-US" altLang="x-none">
                <a:latin typeface="Times New Roman" charset="0"/>
              </a:rPr>
              <a:pPr/>
              <a:t>15</a:t>
            </a:fld>
            <a:endParaRPr lang="en-US" altLang="x-none">
              <a:latin typeface="Times New Roman" charset="0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9896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6047" y="1882769"/>
            <a:ext cx="8568531" cy="162043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6047" y="4283817"/>
            <a:ext cx="8463902" cy="1931917"/>
          </a:xfrm>
        </p:spPr>
        <p:txBody>
          <a:bodyPr/>
          <a:lstStyle>
            <a:lvl1pPr marL="0" indent="0" algn="l">
              <a:buNone/>
              <a:defRPr sz="2200" b="0">
                <a:latin typeface="Calibri" pitchFamily="34" charset="0"/>
              </a:defRPr>
            </a:lvl1pPr>
            <a:lvl2pPr marL="503920" indent="0" algn="ctr">
              <a:buNone/>
              <a:defRPr/>
            </a:lvl2pPr>
            <a:lvl3pPr marL="1007838" indent="0" algn="ctr">
              <a:buNone/>
              <a:defRPr/>
            </a:lvl3pPr>
            <a:lvl4pPr marL="1511758" indent="0" algn="ctr">
              <a:buNone/>
              <a:defRPr/>
            </a:lvl4pPr>
            <a:lvl5pPr marL="2015677" indent="0" algn="ctr">
              <a:buNone/>
              <a:defRPr/>
            </a:lvl5pPr>
            <a:lvl6pPr marL="2519597" indent="0" algn="ctr">
              <a:buNone/>
              <a:defRPr/>
            </a:lvl6pPr>
            <a:lvl7pPr marL="3023515" indent="0" algn="ctr">
              <a:buNone/>
              <a:defRPr/>
            </a:lvl7pPr>
            <a:lvl8pPr marL="3527435" indent="0" algn="ctr">
              <a:buNone/>
              <a:defRPr/>
            </a:lvl8pPr>
            <a:lvl9pPr marL="4031354" indent="0" algn="ctr">
              <a:buNone/>
              <a:defRPr/>
            </a:lvl9pPr>
          </a:lstStyle>
          <a:p>
            <a:r>
              <a:rPr lang="tr-TR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70728" y="251991"/>
            <a:ext cx="2409899" cy="6730211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7528" y="251991"/>
            <a:ext cx="7065189" cy="6730211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7529" y="251989"/>
            <a:ext cx="9643098" cy="839964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3545" y="1501436"/>
            <a:ext cx="4268515" cy="5480764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0069" y="1501437"/>
            <a:ext cx="4268514" cy="2656386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0069" y="4325814"/>
            <a:ext cx="4268514" cy="2656386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7529" y="251989"/>
            <a:ext cx="9643098" cy="839964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03545" y="1501436"/>
            <a:ext cx="4268515" cy="5480764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0069" y="1501436"/>
            <a:ext cx="4268514" cy="5480764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589" y="480254"/>
            <a:ext cx="8369755" cy="839964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300" y="4857793"/>
            <a:ext cx="8568531" cy="1501435"/>
          </a:xfrm>
        </p:spPr>
        <p:txBody>
          <a:bodyPr anchor="t"/>
          <a:lstStyle>
            <a:lvl1pPr algn="l">
              <a:defRPr sz="4400" b="1" cap="all">
                <a:latin typeface="Calibri" pitchFamily="34" charset="0"/>
              </a:defRPr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300" y="3204115"/>
            <a:ext cx="8568531" cy="1653678"/>
          </a:xfrm>
        </p:spPr>
        <p:txBody>
          <a:bodyPr anchor="b"/>
          <a:lstStyle>
            <a:lvl1pPr marL="0" indent="0">
              <a:buNone/>
              <a:defRPr sz="2200">
                <a:latin typeface="Calibri" pitchFamily="34" charset="0"/>
              </a:defRPr>
            </a:lvl1pPr>
            <a:lvl2pPr marL="503920" indent="0">
              <a:buNone/>
              <a:defRPr sz="2000"/>
            </a:lvl2pPr>
            <a:lvl3pPr marL="1007838" indent="0">
              <a:buNone/>
              <a:defRPr sz="1800"/>
            </a:lvl3pPr>
            <a:lvl4pPr marL="1511758" indent="0">
              <a:buNone/>
              <a:defRPr sz="1500"/>
            </a:lvl4pPr>
            <a:lvl5pPr marL="2015677" indent="0">
              <a:buNone/>
              <a:defRPr sz="1500"/>
            </a:lvl5pPr>
            <a:lvl6pPr marL="2519597" indent="0">
              <a:buNone/>
              <a:defRPr sz="1500"/>
            </a:lvl6pPr>
            <a:lvl7pPr marL="3023515" indent="0">
              <a:buNone/>
              <a:defRPr sz="1500"/>
            </a:lvl7pPr>
            <a:lvl8pPr marL="3527435" indent="0">
              <a:buNone/>
              <a:defRPr sz="1500"/>
            </a:lvl8pPr>
            <a:lvl9pPr marL="4031354" indent="0">
              <a:buNone/>
              <a:defRPr sz="15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3545" y="1501436"/>
            <a:ext cx="4268515" cy="5480764"/>
          </a:xfrm>
        </p:spPr>
        <p:txBody>
          <a:bodyPr/>
          <a:lstStyle>
            <a:lvl1pPr>
              <a:defRPr sz="3100">
                <a:latin typeface="Calibri" pitchFamily="34" charset="0"/>
              </a:defRPr>
            </a:lvl1pPr>
            <a:lvl2pPr>
              <a:defRPr sz="2600">
                <a:latin typeface="Calibri" pitchFamily="34" charset="0"/>
              </a:defRPr>
            </a:lvl2pPr>
            <a:lvl3pPr>
              <a:defRPr sz="22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0069" y="1501436"/>
            <a:ext cx="4268514" cy="5480764"/>
          </a:xfrm>
        </p:spPr>
        <p:txBody>
          <a:bodyPr/>
          <a:lstStyle>
            <a:lvl1pPr>
              <a:defRPr sz="3100">
                <a:latin typeface="Calibri" pitchFamily="34" charset="0"/>
              </a:defRPr>
            </a:lvl1pPr>
            <a:lvl2pPr>
              <a:defRPr sz="2600">
                <a:latin typeface="Calibri" pitchFamily="34" charset="0"/>
              </a:defRPr>
            </a:lvl2pPr>
            <a:lvl3pPr>
              <a:defRPr sz="22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031" y="302737"/>
            <a:ext cx="9072563" cy="1259946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031" y="1692179"/>
            <a:ext cx="4454027" cy="705219"/>
          </a:xfrm>
        </p:spPr>
        <p:txBody>
          <a:bodyPr anchor="b"/>
          <a:lstStyle>
            <a:lvl1pPr marL="0" indent="0">
              <a:buNone/>
              <a:defRPr sz="2600" b="1">
                <a:latin typeface="Calibri" pitchFamily="34" charset="0"/>
              </a:defRPr>
            </a:lvl1pPr>
            <a:lvl2pPr marL="503920" indent="0">
              <a:buNone/>
              <a:defRPr sz="2200" b="1"/>
            </a:lvl2pPr>
            <a:lvl3pPr marL="1007838" indent="0">
              <a:buNone/>
              <a:defRPr sz="2000" b="1"/>
            </a:lvl3pPr>
            <a:lvl4pPr marL="1511758" indent="0">
              <a:buNone/>
              <a:defRPr sz="1800" b="1"/>
            </a:lvl4pPr>
            <a:lvl5pPr marL="2015677" indent="0">
              <a:buNone/>
              <a:defRPr sz="1800" b="1"/>
            </a:lvl5pPr>
            <a:lvl6pPr marL="2519597" indent="0">
              <a:buNone/>
              <a:defRPr sz="1800" b="1"/>
            </a:lvl6pPr>
            <a:lvl7pPr marL="3023515" indent="0">
              <a:buNone/>
              <a:defRPr sz="1800" b="1"/>
            </a:lvl7pPr>
            <a:lvl8pPr marL="3527435" indent="0">
              <a:buNone/>
              <a:defRPr sz="1800" b="1"/>
            </a:lvl8pPr>
            <a:lvl9pPr marL="4031354" indent="0">
              <a:buNone/>
              <a:defRPr sz="1800" b="1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031" y="2397397"/>
            <a:ext cx="4454027" cy="4355563"/>
          </a:xfrm>
        </p:spPr>
        <p:txBody>
          <a:bodyPr/>
          <a:lstStyle>
            <a:lvl1pPr>
              <a:defRPr sz="2600">
                <a:latin typeface="Calibri" pitchFamily="34" charset="0"/>
              </a:defRPr>
            </a:lvl1pPr>
            <a:lvl2pPr>
              <a:defRPr sz="22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0818" y="1692179"/>
            <a:ext cx="4455776" cy="705219"/>
          </a:xfrm>
        </p:spPr>
        <p:txBody>
          <a:bodyPr anchor="b"/>
          <a:lstStyle>
            <a:lvl1pPr marL="0" indent="0">
              <a:buNone/>
              <a:defRPr sz="2600" b="1">
                <a:latin typeface="Calibri" pitchFamily="34" charset="0"/>
              </a:defRPr>
            </a:lvl1pPr>
            <a:lvl2pPr marL="503920" indent="0">
              <a:buNone/>
              <a:defRPr sz="2200" b="1"/>
            </a:lvl2pPr>
            <a:lvl3pPr marL="1007838" indent="0">
              <a:buNone/>
              <a:defRPr sz="2000" b="1"/>
            </a:lvl3pPr>
            <a:lvl4pPr marL="1511758" indent="0">
              <a:buNone/>
              <a:defRPr sz="1800" b="1"/>
            </a:lvl4pPr>
            <a:lvl5pPr marL="2015677" indent="0">
              <a:buNone/>
              <a:defRPr sz="1800" b="1"/>
            </a:lvl5pPr>
            <a:lvl6pPr marL="2519597" indent="0">
              <a:buNone/>
              <a:defRPr sz="1800" b="1"/>
            </a:lvl6pPr>
            <a:lvl7pPr marL="3023515" indent="0">
              <a:buNone/>
              <a:defRPr sz="1800" b="1"/>
            </a:lvl7pPr>
            <a:lvl8pPr marL="3527435" indent="0">
              <a:buNone/>
              <a:defRPr sz="1800" b="1"/>
            </a:lvl8pPr>
            <a:lvl9pPr marL="4031354" indent="0">
              <a:buNone/>
              <a:defRPr sz="1800" b="1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0818" y="2397397"/>
            <a:ext cx="4455776" cy="4355563"/>
          </a:xfrm>
        </p:spPr>
        <p:txBody>
          <a:bodyPr/>
          <a:lstStyle>
            <a:lvl1pPr>
              <a:defRPr sz="2600">
                <a:latin typeface="Calibri" pitchFamily="34" charset="0"/>
              </a:defRPr>
            </a:lvl1pPr>
            <a:lvl2pPr>
              <a:defRPr sz="22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4409" y="490607"/>
            <a:ext cx="8369019" cy="839964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033" y="300987"/>
            <a:ext cx="3316456" cy="1280945"/>
          </a:xfrm>
        </p:spPr>
        <p:txBody>
          <a:bodyPr anchor="b"/>
          <a:lstStyle>
            <a:lvl1pPr algn="l">
              <a:defRPr sz="2200" b="1">
                <a:latin typeface="Calibri" pitchFamily="34" charset="0"/>
              </a:defRPr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246" y="300989"/>
            <a:ext cx="5635349" cy="6451973"/>
          </a:xfrm>
        </p:spPr>
        <p:txBody>
          <a:bodyPr/>
          <a:lstStyle>
            <a:lvl1pPr>
              <a:defRPr sz="3500">
                <a:latin typeface="Calibri" pitchFamily="34" charset="0"/>
              </a:defRPr>
            </a:lvl1pPr>
            <a:lvl2pPr>
              <a:defRPr sz="3100">
                <a:latin typeface="Calibri" pitchFamily="34" charset="0"/>
              </a:defRPr>
            </a:lvl2pPr>
            <a:lvl3pPr>
              <a:defRPr sz="2600">
                <a:latin typeface="Calibri" pitchFamily="34" charset="0"/>
              </a:defRPr>
            </a:lvl3pPr>
            <a:lvl4pPr>
              <a:defRPr sz="2200">
                <a:latin typeface="Calibri" pitchFamily="34" charset="0"/>
              </a:defRPr>
            </a:lvl4pPr>
            <a:lvl5pPr>
              <a:defRPr sz="2200">
                <a:latin typeface="Calibri" pitchFamily="34" charset="0"/>
              </a:defRPr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033" y="1581934"/>
            <a:ext cx="3316456" cy="5171028"/>
          </a:xfrm>
        </p:spPr>
        <p:txBody>
          <a:bodyPr/>
          <a:lstStyle>
            <a:lvl1pPr marL="0" indent="0">
              <a:buNone/>
              <a:defRPr sz="1500">
                <a:latin typeface="Calibri" pitchFamily="34" charset="0"/>
              </a:defRPr>
            </a:lvl1pPr>
            <a:lvl2pPr marL="503920" indent="0">
              <a:buNone/>
              <a:defRPr sz="1300"/>
            </a:lvl2pPr>
            <a:lvl3pPr marL="1007838" indent="0">
              <a:buNone/>
              <a:defRPr sz="1100"/>
            </a:lvl3pPr>
            <a:lvl4pPr marL="1511758" indent="0">
              <a:buNone/>
              <a:defRPr sz="1000"/>
            </a:lvl4pPr>
            <a:lvl5pPr marL="2015677" indent="0">
              <a:buNone/>
              <a:defRPr sz="1000"/>
            </a:lvl5pPr>
            <a:lvl6pPr marL="2519597" indent="0">
              <a:buNone/>
              <a:defRPr sz="1000"/>
            </a:lvl6pPr>
            <a:lvl7pPr marL="3023515" indent="0">
              <a:buNone/>
              <a:defRPr sz="1000"/>
            </a:lvl7pPr>
            <a:lvl8pPr marL="3527435" indent="0">
              <a:buNone/>
              <a:defRPr sz="1000"/>
            </a:lvl8pPr>
            <a:lvl9pPr marL="4031354" indent="0">
              <a:buNone/>
              <a:defRPr sz="10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5873" y="5291772"/>
            <a:ext cx="6048375" cy="624724"/>
          </a:xfrm>
        </p:spPr>
        <p:txBody>
          <a:bodyPr anchor="b"/>
          <a:lstStyle>
            <a:lvl1pPr algn="l">
              <a:defRPr sz="2200" b="1">
                <a:latin typeface="Calibri" pitchFamily="34" charset="0"/>
              </a:defRPr>
            </a:lvl1pPr>
          </a:lstStyle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5873" y="675471"/>
            <a:ext cx="6048375" cy="4535805"/>
          </a:xfrm>
        </p:spPr>
        <p:txBody>
          <a:bodyPr/>
          <a:lstStyle>
            <a:lvl1pPr marL="0" indent="0">
              <a:buNone/>
              <a:defRPr sz="3500">
                <a:latin typeface="Calibri" pitchFamily="34" charset="0"/>
              </a:defRPr>
            </a:lvl1pPr>
            <a:lvl2pPr marL="503920" indent="0">
              <a:buNone/>
              <a:defRPr sz="3100"/>
            </a:lvl2pPr>
            <a:lvl3pPr marL="1007838" indent="0">
              <a:buNone/>
              <a:defRPr sz="2600"/>
            </a:lvl3pPr>
            <a:lvl4pPr marL="1511758" indent="0">
              <a:buNone/>
              <a:defRPr sz="2200"/>
            </a:lvl4pPr>
            <a:lvl5pPr marL="2015677" indent="0">
              <a:buNone/>
              <a:defRPr sz="2200"/>
            </a:lvl5pPr>
            <a:lvl6pPr marL="2519597" indent="0">
              <a:buNone/>
              <a:defRPr sz="2200"/>
            </a:lvl6pPr>
            <a:lvl7pPr marL="3023515" indent="0">
              <a:buNone/>
              <a:defRPr sz="2200"/>
            </a:lvl7pPr>
            <a:lvl8pPr marL="3527435" indent="0">
              <a:buNone/>
              <a:defRPr sz="2200"/>
            </a:lvl8pPr>
            <a:lvl9pPr marL="4031354" indent="0">
              <a:buNone/>
              <a:defRPr sz="2200"/>
            </a:lvl9pPr>
          </a:lstStyle>
          <a:p>
            <a:pPr lvl="0"/>
            <a:r>
              <a:rPr lang="tr-TR" noProof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5873" y="5916496"/>
            <a:ext cx="6048375" cy="887211"/>
          </a:xfrm>
        </p:spPr>
        <p:txBody>
          <a:bodyPr/>
          <a:lstStyle>
            <a:lvl1pPr marL="0" indent="0">
              <a:buNone/>
              <a:defRPr sz="1500">
                <a:latin typeface="Calibri" pitchFamily="34" charset="0"/>
              </a:defRPr>
            </a:lvl1pPr>
            <a:lvl2pPr marL="503920" indent="0">
              <a:buNone/>
              <a:defRPr sz="1300"/>
            </a:lvl2pPr>
            <a:lvl3pPr marL="1007838" indent="0">
              <a:buNone/>
              <a:defRPr sz="1100"/>
            </a:lvl3pPr>
            <a:lvl4pPr marL="1511758" indent="0">
              <a:buNone/>
              <a:defRPr sz="1000"/>
            </a:lvl4pPr>
            <a:lvl5pPr marL="2015677" indent="0">
              <a:buNone/>
              <a:defRPr sz="1000"/>
            </a:lvl5pPr>
            <a:lvl6pPr marL="2519597" indent="0">
              <a:buNone/>
              <a:defRPr sz="1000"/>
            </a:lvl6pPr>
            <a:lvl7pPr marL="3023515" indent="0">
              <a:buNone/>
              <a:defRPr sz="1000"/>
            </a:lvl7pPr>
            <a:lvl8pPr marL="3527435" indent="0">
              <a:buNone/>
              <a:defRPr sz="1000"/>
            </a:lvl8pPr>
            <a:lvl9pPr marL="4031354" indent="0">
              <a:buNone/>
              <a:defRPr sz="1000"/>
            </a:lvl9pPr>
          </a:lstStyle>
          <a:p>
            <a:pPr lvl="0"/>
            <a:r>
              <a:rPr lang="tr-TR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12410" y="409159"/>
            <a:ext cx="8369019" cy="8399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0783" tIns="50392" rIns="100783" bIns="5039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7529" y="1501436"/>
            <a:ext cx="8705040" cy="54807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0783" tIns="50392" rIns="100783" bIns="5039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8706792" y="-29747"/>
            <a:ext cx="1443839" cy="3062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100783" tIns="50392" rIns="100783" bIns="50392">
            <a:spAutoFit/>
          </a:bodyPr>
          <a:lstStyle/>
          <a:p>
            <a:pPr>
              <a:defRPr/>
            </a:pPr>
            <a:r>
              <a:rPr lang="en-US" sz="130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1" r:id="rId1"/>
    <p:sldLayoutId id="2147483832" r:id="rId2"/>
    <p:sldLayoutId id="2147483833" r:id="rId3"/>
    <p:sldLayoutId id="2147483834" r:id="rId4"/>
    <p:sldLayoutId id="2147483835" r:id="rId5"/>
    <p:sldLayoutId id="2147483836" r:id="rId6"/>
    <p:sldLayoutId id="2147483837" r:id="rId7"/>
    <p:sldLayoutId id="2147483838" r:id="rId8"/>
    <p:sldLayoutId id="2147483839" r:id="rId9"/>
    <p:sldLayoutId id="2147483840" r:id="rId10"/>
    <p:sldLayoutId id="2147483841" r:id="rId11"/>
    <p:sldLayoutId id="2147483842" r:id="rId12"/>
    <p:sldLayoutId id="2147483843" r:id="rId13"/>
  </p:sldLayoutIdLst>
  <p:txStyles>
    <p:titleStyle>
      <a:lvl1pPr marL="131230" indent="-13123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31230" indent="-13123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 Narrow" pitchFamily="34" charset="0"/>
        </a:defRPr>
      </a:lvl2pPr>
      <a:lvl3pPr marL="131230" indent="-13123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 Narrow" pitchFamily="34" charset="0"/>
        </a:defRPr>
      </a:lvl3pPr>
      <a:lvl4pPr marL="131230" indent="-13123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 Narrow" pitchFamily="34" charset="0"/>
        </a:defRPr>
      </a:lvl4pPr>
      <a:lvl5pPr marL="131230" indent="-13123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 Narrow" pitchFamily="34" charset="0"/>
        </a:defRPr>
      </a:lvl5pPr>
      <a:lvl6pPr marL="63515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 Narrow" pitchFamily="34" charset="0"/>
        </a:defRPr>
      </a:lvl6pPr>
      <a:lvl7pPr marL="1139068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 Narrow" pitchFamily="34" charset="0"/>
        </a:defRPr>
      </a:lvl7pPr>
      <a:lvl8pPr marL="1642988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 Narrow" pitchFamily="34" charset="0"/>
        </a:defRPr>
      </a:lvl8pPr>
      <a:lvl9pPr marL="2146907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Arial Narrow" pitchFamily="34" charset="0"/>
        </a:defRPr>
      </a:lvl9pPr>
    </p:titleStyle>
    <p:bodyStyle>
      <a:lvl1pPr marL="377940" indent="-37794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6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818869" indent="-314949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200">
          <a:solidFill>
            <a:schemeClr val="tx1"/>
          </a:solidFill>
          <a:latin typeface="Calibri" pitchFamily="34" charset="0"/>
        </a:defRPr>
      </a:lvl2pPr>
      <a:lvl3pPr marL="1259799" indent="-25196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200">
          <a:solidFill>
            <a:schemeClr val="tx1"/>
          </a:solidFill>
          <a:latin typeface="Calibri" pitchFamily="34" charset="0"/>
        </a:defRPr>
      </a:lvl3pPr>
      <a:lvl4pPr marL="1763717" indent="-251960" algn="l" rtl="0" eaLnBrk="1" fontAlgn="base" hangingPunct="1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Calibri" pitchFamily="34" charset="0"/>
        </a:defRPr>
      </a:lvl4pPr>
      <a:lvl5pPr marL="2267637" indent="-25196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Calibri" pitchFamily="34" charset="0"/>
        </a:defRPr>
      </a:lvl5pPr>
      <a:lvl6pPr marL="2771557" indent="-25196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Arial" charset="0"/>
        </a:defRPr>
      </a:lvl6pPr>
      <a:lvl7pPr marL="3275476" indent="-25196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Arial" charset="0"/>
        </a:defRPr>
      </a:lvl7pPr>
      <a:lvl8pPr marL="3779395" indent="-25196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Arial" charset="0"/>
        </a:defRPr>
      </a:lvl8pPr>
      <a:lvl9pPr marL="4283314" indent="-251960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100783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3920" algn="l" defTabSz="100783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7838" algn="l" defTabSz="100783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11758" algn="l" defTabSz="100783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15677" algn="l" defTabSz="100783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9597" algn="l" defTabSz="100783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23515" algn="l" defTabSz="100783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27435" algn="l" defTabSz="100783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31354" algn="l" defTabSz="100783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Shape 1"/>
          <p:cNvSpPr txBox="1"/>
          <p:nvPr/>
        </p:nvSpPr>
        <p:spPr>
          <a:xfrm>
            <a:off x="504003" y="301324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endParaRPr lang="en-US" sz="44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TextShape 2"/>
          <p:cNvSpPr txBox="1"/>
          <p:nvPr/>
        </p:nvSpPr>
        <p:spPr>
          <a:xfrm>
            <a:off x="504003" y="1769040"/>
            <a:ext cx="9071640" cy="43844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pPr algn="ctr"/>
            <a:endParaRPr lang="en-US" sz="3200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I/O systems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6047" y="6065520"/>
            <a:ext cx="8463902" cy="1156383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Some of the following slides adapted from Matt Welsh.</a:t>
            </a:r>
          </a:p>
          <a:p>
            <a:r>
              <a:rPr lang="en-US" b="1" dirty="0">
                <a:latin typeface="Calibri" charset="0"/>
                <a:ea typeface="Calibri" charset="0"/>
                <a:cs typeface="Calibri" charset="0"/>
              </a:rPr>
              <a:t>Some slides are from </a:t>
            </a:r>
            <a:r>
              <a:rPr lang="en-US" altLang="en-US" b="1" dirty="0">
                <a:latin typeface="Calibri" charset="0"/>
                <a:ea typeface="Calibri" charset="0"/>
                <a:cs typeface="Calibri" charset="0"/>
              </a:rPr>
              <a:t>Tanenbaum, Modern Operating Systems 3 e, (c) 2008 Prentice-Hall, Inc. All rights reserved. 0-13-6006639</a:t>
            </a:r>
          </a:p>
          <a:p>
            <a:endParaRPr lang="en-US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>
              <a:lnSpc>
                <a:spcPct val="89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 dirty="0">
                <a:ea typeface="ＭＳ Ｐゴシック" charset="-128"/>
              </a:rPr>
              <a:t>Memory-mapped IO on Intel Architecture</a:t>
            </a:r>
          </a:p>
        </p:txBody>
      </p:sp>
      <p:pic>
        <p:nvPicPr>
          <p:cNvPr id="35842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2" t="12471" r="656" b="12471"/>
          <a:stretch>
            <a:fillRect/>
          </a:stretch>
        </p:blipFill>
        <p:spPr bwMode="auto">
          <a:xfrm>
            <a:off x="2302329" y="1650780"/>
            <a:ext cx="7778296" cy="44487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6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975A33F-56D4-6E42-8E37-F2DE98654D5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489" r="35813" b="9147"/>
          <a:stretch/>
        </p:blipFill>
        <p:spPr bwMode="auto">
          <a:xfrm>
            <a:off x="0" y="2127374"/>
            <a:ext cx="2073729" cy="28528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555199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Single Bus and dual bus I/O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529" y="4726354"/>
            <a:ext cx="8705040" cy="2255846"/>
          </a:xfrm>
        </p:spPr>
        <p:txBody>
          <a:bodyPr/>
          <a:lstStyle/>
          <a:p>
            <a:r>
              <a:rPr lang="en-US" sz="1984" dirty="0"/>
              <a:t>Memory mapped I/O has a single address space, </a:t>
            </a:r>
          </a:p>
          <a:p>
            <a:pPr lvl="1"/>
            <a:r>
              <a:rPr lang="en-US" sz="1600" dirty="0"/>
              <a:t>Memory mapped I/O is simpler to implement and use.</a:t>
            </a:r>
          </a:p>
          <a:p>
            <a:pPr lvl="1"/>
            <a:r>
              <a:rPr lang="en-US" sz="1600" dirty="0"/>
              <a:t>Frame buffers, or similar devices, are more suitable for memory mapped I/O.</a:t>
            </a:r>
            <a:endParaRPr lang="en-US" sz="1584" dirty="0"/>
          </a:p>
          <a:p>
            <a:r>
              <a:rPr lang="en-US" sz="1984" dirty="0"/>
              <a:t>Port based I/O has two address spaces: one for memory, one for ports.</a:t>
            </a:r>
          </a:p>
          <a:p>
            <a:pPr lvl="1"/>
            <a:r>
              <a:rPr lang="en-US" sz="1600" dirty="0"/>
              <a:t>Dual bus allows parallel read/write of data and devices.</a:t>
            </a:r>
            <a:endParaRPr lang="en-US" sz="1584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534" y="1583771"/>
            <a:ext cx="7707030" cy="3142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462115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I/O Hardware interfaces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37528" y="2234554"/>
            <a:ext cx="8987614" cy="4871791"/>
            <a:chOff x="504507" y="1712667"/>
            <a:chExt cx="8987614" cy="4871791"/>
          </a:xfrm>
        </p:grpSpPr>
        <p:sp>
          <p:nvSpPr>
            <p:cNvPr id="6150" name="Line 19"/>
            <p:cNvSpPr>
              <a:spLocks noChangeShapeType="1"/>
            </p:cNvSpPr>
            <p:nvPr/>
          </p:nvSpPr>
          <p:spPr bwMode="auto">
            <a:xfrm flipV="1">
              <a:off x="8316171" y="2216645"/>
              <a:ext cx="0" cy="167992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151" name="Line 20"/>
            <p:cNvSpPr>
              <a:spLocks noChangeShapeType="1"/>
            </p:cNvSpPr>
            <p:nvPr/>
          </p:nvSpPr>
          <p:spPr bwMode="auto">
            <a:xfrm>
              <a:off x="5460294" y="5828490"/>
              <a:ext cx="0" cy="7559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152" name="Line 21"/>
            <p:cNvSpPr>
              <a:spLocks noChangeShapeType="1"/>
            </p:cNvSpPr>
            <p:nvPr/>
          </p:nvSpPr>
          <p:spPr bwMode="auto">
            <a:xfrm>
              <a:off x="5460294" y="6584457"/>
              <a:ext cx="394783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grpSp>
          <p:nvGrpSpPr>
            <p:cNvPr id="6153" name="Group 22"/>
            <p:cNvGrpSpPr>
              <a:grpSpLocks/>
            </p:cNvGrpSpPr>
            <p:nvPr/>
          </p:nvGrpSpPr>
          <p:grpSpPr bwMode="auto">
            <a:xfrm>
              <a:off x="3612373" y="2636627"/>
              <a:ext cx="2183906" cy="83996"/>
              <a:chOff x="2064" y="1440"/>
              <a:chExt cx="1248" cy="48"/>
            </a:xfrm>
          </p:grpSpPr>
          <p:sp>
            <p:nvSpPr>
              <p:cNvPr id="6179" name="Line 23"/>
              <p:cNvSpPr>
                <a:spLocks noChangeShapeType="1"/>
              </p:cNvSpPr>
              <p:nvPr/>
            </p:nvSpPr>
            <p:spPr bwMode="auto">
              <a:xfrm>
                <a:off x="2064" y="1488"/>
                <a:ext cx="1248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en-US"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6180" name="Line 24"/>
              <p:cNvSpPr>
                <a:spLocks noChangeShapeType="1"/>
              </p:cNvSpPr>
              <p:nvPr/>
            </p:nvSpPr>
            <p:spPr bwMode="auto">
              <a:xfrm>
                <a:off x="2064" y="1440"/>
                <a:ext cx="1248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en-US">
                  <a:latin typeface="Calibri" charset="0"/>
                  <a:ea typeface="Calibri" charset="0"/>
                  <a:cs typeface="Calibri" charset="0"/>
                </a:endParaRPr>
              </a:p>
            </p:txBody>
          </p:sp>
        </p:grpSp>
        <p:sp>
          <p:nvSpPr>
            <p:cNvPr id="6154" name="Rectangle 25"/>
            <p:cNvSpPr>
              <a:spLocks noChangeArrowheads="1"/>
            </p:cNvSpPr>
            <p:nvPr/>
          </p:nvSpPr>
          <p:spPr bwMode="auto">
            <a:xfrm>
              <a:off x="504507" y="3896573"/>
              <a:ext cx="1343942" cy="587975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>
                  <a:latin typeface="Calibri" charset="0"/>
                  <a:ea typeface="Calibri" charset="0"/>
                  <a:cs typeface="Calibri" charset="0"/>
                </a:rPr>
                <a:t>Video</a:t>
              </a:r>
              <a:br>
                <a:rPr lang="en-US" altLang="x-none">
                  <a:latin typeface="Calibri" charset="0"/>
                  <a:ea typeface="Calibri" charset="0"/>
                  <a:cs typeface="Calibri" charset="0"/>
                </a:rPr>
              </a:br>
              <a:r>
                <a:rPr lang="en-US" altLang="x-none">
                  <a:latin typeface="Calibri" charset="0"/>
                  <a:ea typeface="Calibri" charset="0"/>
                  <a:cs typeface="Calibri" charset="0"/>
                </a:rPr>
                <a:t>controller</a:t>
              </a:r>
            </a:p>
          </p:txBody>
        </p:sp>
        <p:sp>
          <p:nvSpPr>
            <p:cNvPr id="6155" name="Rectangle 26"/>
            <p:cNvSpPr>
              <a:spLocks noChangeArrowheads="1"/>
            </p:cNvSpPr>
            <p:nvPr/>
          </p:nvSpPr>
          <p:spPr bwMode="auto">
            <a:xfrm>
              <a:off x="2268431" y="3896573"/>
              <a:ext cx="1343942" cy="587975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>
                  <a:latin typeface="Calibri" charset="0"/>
                  <a:ea typeface="Calibri" charset="0"/>
                  <a:cs typeface="Calibri" charset="0"/>
                </a:rPr>
                <a:t>Network</a:t>
              </a:r>
              <a:br>
                <a:rPr lang="en-US" altLang="x-none">
                  <a:latin typeface="Calibri" charset="0"/>
                  <a:ea typeface="Calibri" charset="0"/>
                  <a:cs typeface="Calibri" charset="0"/>
                </a:rPr>
              </a:br>
              <a:r>
                <a:rPr lang="en-US" altLang="x-none">
                  <a:latin typeface="Calibri" charset="0"/>
                  <a:ea typeface="Calibri" charset="0"/>
                  <a:cs typeface="Calibri" charset="0"/>
                </a:rPr>
                <a:t>controller</a:t>
              </a:r>
            </a:p>
          </p:txBody>
        </p:sp>
        <p:sp>
          <p:nvSpPr>
            <p:cNvPr id="6156" name="Rectangle 27"/>
            <p:cNvSpPr>
              <a:spLocks noChangeArrowheads="1"/>
            </p:cNvSpPr>
            <p:nvPr/>
          </p:nvSpPr>
          <p:spPr bwMode="auto">
            <a:xfrm>
              <a:off x="1428467" y="5240515"/>
              <a:ext cx="1343942" cy="587975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>
                  <a:latin typeface="Calibri" charset="0"/>
                  <a:ea typeface="Calibri" charset="0"/>
                  <a:cs typeface="Calibri" charset="0"/>
                </a:rPr>
                <a:t>IDE disk</a:t>
              </a:r>
              <a:br>
                <a:rPr lang="en-US" altLang="x-none">
                  <a:latin typeface="Calibri" charset="0"/>
                  <a:ea typeface="Calibri" charset="0"/>
                  <a:cs typeface="Calibri" charset="0"/>
                </a:rPr>
              </a:br>
              <a:r>
                <a:rPr lang="en-US" altLang="x-none">
                  <a:latin typeface="Calibri" charset="0"/>
                  <a:ea typeface="Calibri" charset="0"/>
                  <a:cs typeface="Calibri" charset="0"/>
                </a:rPr>
                <a:t>controller</a:t>
              </a:r>
            </a:p>
          </p:txBody>
        </p:sp>
        <p:sp>
          <p:nvSpPr>
            <p:cNvPr id="6160" name="Rectangle 31"/>
            <p:cNvSpPr>
              <a:spLocks noChangeArrowheads="1"/>
            </p:cNvSpPr>
            <p:nvPr/>
          </p:nvSpPr>
          <p:spPr bwMode="auto">
            <a:xfrm>
              <a:off x="2268431" y="2300642"/>
              <a:ext cx="1343942" cy="503978"/>
            </a:xfrm>
            <a:prstGeom prst="rect">
              <a:avLst/>
            </a:prstGeom>
            <a:solidFill>
              <a:srgbClr val="399604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>
                  <a:latin typeface="Calibri" charset="0"/>
                  <a:ea typeface="Calibri" charset="0"/>
                  <a:cs typeface="Calibri" charset="0"/>
                </a:rPr>
                <a:t>CPU</a:t>
              </a:r>
            </a:p>
          </p:txBody>
        </p:sp>
        <p:sp>
          <p:nvSpPr>
            <p:cNvPr id="6161" name="Rectangle 32"/>
            <p:cNvSpPr>
              <a:spLocks noChangeArrowheads="1"/>
            </p:cNvSpPr>
            <p:nvPr/>
          </p:nvSpPr>
          <p:spPr bwMode="auto">
            <a:xfrm>
              <a:off x="4200348" y="2300642"/>
              <a:ext cx="1175949" cy="839964"/>
            </a:xfrm>
            <a:prstGeom prst="rect">
              <a:avLst/>
            </a:prstGeom>
            <a:solidFill>
              <a:srgbClr val="399604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 dirty="0">
                  <a:latin typeface="Calibri" charset="0"/>
                  <a:ea typeface="Calibri" charset="0"/>
                  <a:cs typeface="Calibri" charset="0"/>
                </a:rPr>
                <a:t>PCI bridge/</a:t>
              </a:r>
              <a:br>
                <a:rPr lang="en-US" altLang="x-none" dirty="0">
                  <a:latin typeface="Calibri" charset="0"/>
                  <a:ea typeface="Calibri" charset="0"/>
                  <a:cs typeface="Calibri" charset="0"/>
                </a:rPr>
              </a:br>
              <a:r>
                <a:rPr lang="en-US" altLang="x-none" dirty="0">
                  <a:latin typeface="Calibri" charset="0"/>
                  <a:ea typeface="Calibri" charset="0"/>
                  <a:cs typeface="Calibri" charset="0"/>
                </a:rPr>
                <a:t>memory </a:t>
              </a:r>
              <a:br>
                <a:rPr lang="en-US" altLang="x-none" dirty="0">
                  <a:latin typeface="Calibri" charset="0"/>
                  <a:ea typeface="Calibri" charset="0"/>
                  <a:cs typeface="Calibri" charset="0"/>
                </a:rPr>
              </a:br>
              <a:r>
                <a:rPr lang="en-US" altLang="x-none" dirty="0">
                  <a:latin typeface="Calibri" charset="0"/>
                  <a:ea typeface="Calibri" charset="0"/>
                  <a:cs typeface="Calibri" charset="0"/>
                </a:rPr>
                <a:t>controller</a:t>
              </a:r>
            </a:p>
          </p:txBody>
        </p:sp>
        <p:sp>
          <p:nvSpPr>
            <p:cNvPr id="6162" name="Rectangle 33"/>
            <p:cNvSpPr>
              <a:spLocks noChangeArrowheads="1"/>
            </p:cNvSpPr>
            <p:nvPr/>
          </p:nvSpPr>
          <p:spPr bwMode="auto">
            <a:xfrm>
              <a:off x="5796280" y="2300641"/>
              <a:ext cx="1343942" cy="587975"/>
            </a:xfrm>
            <a:prstGeom prst="rect">
              <a:avLst/>
            </a:prstGeom>
            <a:solidFill>
              <a:srgbClr val="399604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>
                  <a:latin typeface="Calibri" charset="0"/>
                  <a:ea typeface="Calibri" charset="0"/>
                  <a:cs typeface="Calibri" charset="0"/>
                </a:rPr>
                <a:t>Memory</a:t>
              </a:r>
            </a:p>
          </p:txBody>
        </p:sp>
        <p:sp>
          <p:nvSpPr>
            <p:cNvPr id="6163" name="Rectangle 34"/>
            <p:cNvSpPr>
              <a:spLocks noChangeArrowheads="1"/>
            </p:cNvSpPr>
            <p:nvPr/>
          </p:nvSpPr>
          <p:spPr bwMode="auto">
            <a:xfrm>
              <a:off x="2268431" y="2804620"/>
              <a:ext cx="1343942" cy="251989"/>
            </a:xfrm>
            <a:prstGeom prst="rect">
              <a:avLst/>
            </a:prstGeom>
            <a:solidFill>
              <a:srgbClr val="399604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>
                  <a:latin typeface="Calibri" charset="0"/>
                  <a:ea typeface="Calibri" charset="0"/>
                  <a:cs typeface="Calibri" charset="0"/>
                </a:rPr>
                <a:t>Cache</a:t>
              </a:r>
            </a:p>
          </p:txBody>
        </p:sp>
        <p:sp>
          <p:nvSpPr>
            <p:cNvPr id="6164" name="Line 35"/>
            <p:cNvSpPr>
              <a:spLocks noChangeShapeType="1"/>
            </p:cNvSpPr>
            <p:nvPr/>
          </p:nvSpPr>
          <p:spPr bwMode="auto">
            <a:xfrm>
              <a:off x="504507" y="4820533"/>
              <a:ext cx="8987614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165" name="Line 36"/>
            <p:cNvSpPr>
              <a:spLocks noChangeShapeType="1"/>
            </p:cNvSpPr>
            <p:nvPr/>
          </p:nvSpPr>
          <p:spPr bwMode="auto">
            <a:xfrm>
              <a:off x="1176478" y="4484548"/>
              <a:ext cx="0" cy="335986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166" name="Line 37"/>
            <p:cNvSpPr>
              <a:spLocks noChangeShapeType="1"/>
            </p:cNvSpPr>
            <p:nvPr/>
          </p:nvSpPr>
          <p:spPr bwMode="auto">
            <a:xfrm>
              <a:off x="2940402" y="4484548"/>
              <a:ext cx="0" cy="335986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167" name="Line 38"/>
            <p:cNvSpPr>
              <a:spLocks noChangeShapeType="1"/>
            </p:cNvSpPr>
            <p:nvPr/>
          </p:nvSpPr>
          <p:spPr bwMode="auto">
            <a:xfrm>
              <a:off x="2100438" y="4820533"/>
              <a:ext cx="0" cy="419982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169" name="Line 40"/>
            <p:cNvSpPr>
              <a:spLocks noChangeShapeType="1"/>
            </p:cNvSpPr>
            <p:nvPr/>
          </p:nvSpPr>
          <p:spPr bwMode="auto">
            <a:xfrm flipV="1">
              <a:off x="4788323" y="3140605"/>
              <a:ext cx="0" cy="16799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170" name="Rectangle 41"/>
            <p:cNvSpPr>
              <a:spLocks noChangeArrowheads="1"/>
            </p:cNvSpPr>
            <p:nvPr/>
          </p:nvSpPr>
          <p:spPr bwMode="auto">
            <a:xfrm>
              <a:off x="7644200" y="3896573"/>
              <a:ext cx="1343942" cy="587975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>
                  <a:latin typeface="Calibri" charset="0"/>
                  <a:ea typeface="Calibri" charset="0"/>
                  <a:cs typeface="Calibri" charset="0"/>
                </a:rPr>
                <a:t>SCSI</a:t>
              </a:r>
              <a:br>
                <a:rPr lang="en-US" altLang="x-none">
                  <a:latin typeface="Calibri" charset="0"/>
                  <a:ea typeface="Calibri" charset="0"/>
                  <a:cs typeface="Calibri" charset="0"/>
                </a:rPr>
              </a:br>
              <a:r>
                <a:rPr lang="en-US" altLang="x-none">
                  <a:latin typeface="Calibri" charset="0"/>
                  <a:ea typeface="Calibri" charset="0"/>
                  <a:cs typeface="Calibri" charset="0"/>
                </a:rPr>
                <a:t>controller</a:t>
              </a:r>
            </a:p>
          </p:txBody>
        </p:sp>
        <p:sp>
          <p:nvSpPr>
            <p:cNvPr id="6171" name="Line 42"/>
            <p:cNvSpPr>
              <a:spLocks noChangeShapeType="1"/>
            </p:cNvSpPr>
            <p:nvPr/>
          </p:nvSpPr>
          <p:spPr bwMode="auto">
            <a:xfrm>
              <a:off x="8316171" y="4484548"/>
              <a:ext cx="0" cy="335986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172" name="AutoShape 43"/>
            <p:cNvSpPr>
              <a:spLocks noChangeArrowheads="1"/>
            </p:cNvSpPr>
            <p:nvPr/>
          </p:nvSpPr>
          <p:spPr bwMode="auto">
            <a:xfrm>
              <a:off x="7812193" y="2888617"/>
              <a:ext cx="1007957" cy="503978"/>
            </a:xfrm>
            <a:prstGeom prst="flowChartMagneticDisk">
              <a:avLst/>
            </a:prstGeom>
            <a:solidFill>
              <a:srgbClr val="5D636A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>
                  <a:latin typeface="Calibri" charset="0"/>
                  <a:ea typeface="Calibri" charset="0"/>
                  <a:cs typeface="Calibri" charset="0"/>
                </a:rPr>
                <a:t>SCSI disk</a:t>
              </a:r>
            </a:p>
          </p:txBody>
        </p:sp>
        <p:sp>
          <p:nvSpPr>
            <p:cNvPr id="6173" name="AutoShape 44"/>
            <p:cNvSpPr>
              <a:spLocks noChangeArrowheads="1"/>
            </p:cNvSpPr>
            <p:nvPr/>
          </p:nvSpPr>
          <p:spPr bwMode="auto">
            <a:xfrm>
              <a:off x="7812193" y="2300642"/>
              <a:ext cx="1007957" cy="503978"/>
            </a:xfrm>
            <a:prstGeom prst="flowChartMagneticDisk">
              <a:avLst/>
            </a:prstGeom>
            <a:solidFill>
              <a:srgbClr val="5D636A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>
                  <a:latin typeface="Calibri" charset="0"/>
                  <a:ea typeface="Calibri" charset="0"/>
                  <a:cs typeface="Calibri" charset="0"/>
                </a:rPr>
                <a:t>SCSI disk</a:t>
              </a:r>
            </a:p>
          </p:txBody>
        </p:sp>
        <p:sp>
          <p:nvSpPr>
            <p:cNvPr id="6174" name="AutoShape 45"/>
            <p:cNvSpPr>
              <a:spLocks noChangeArrowheads="1"/>
            </p:cNvSpPr>
            <p:nvPr/>
          </p:nvSpPr>
          <p:spPr bwMode="auto">
            <a:xfrm>
              <a:off x="7812193" y="1712667"/>
              <a:ext cx="1007957" cy="503978"/>
            </a:xfrm>
            <a:prstGeom prst="flowChartMagneticDisk">
              <a:avLst/>
            </a:prstGeom>
            <a:solidFill>
              <a:srgbClr val="5D636A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>
                  <a:latin typeface="Calibri" charset="0"/>
                  <a:ea typeface="Calibri" charset="0"/>
                  <a:cs typeface="Calibri" charset="0"/>
                </a:rPr>
                <a:t>SCSI disk</a:t>
              </a:r>
            </a:p>
          </p:txBody>
        </p:sp>
        <p:sp>
          <p:nvSpPr>
            <p:cNvPr id="309294" name="Text Box 46"/>
            <p:cNvSpPr txBox="1">
              <a:spLocks noChangeArrowheads="1"/>
            </p:cNvSpPr>
            <p:nvPr/>
          </p:nvSpPr>
          <p:spPr bwMode="auto">
            <a:xfrm>
              <a:off x="8400168" y="4904530"/>
              <a:ext cx="870751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>
                <a:spcBef>
                  <a:spcPct val="0"/>
                </a:spcBef>
                <a:defRPr/>
              </a:pPr>
              <a:r>
                <a:rPr lang="en-US">
                  <a:effectLst>
                    <a:outerShdw blurRad="38100" dist="38100" dir="2700000" algn="tl">
                      <a:srgbClr val="C0C0C0"/>
                    </a:outerShdw>
                  </a:effectLst>
                  <a:latin typeface="Calibri" charset="0"/>
                  <a:ea typeface="Calibri" charset="0"/>
                  <a:cs typeface="Calibri" charset="0"/>
                </a:rPr>
                <a:t>PCI bus</a:t>
              </a:r>
            </a:p>
          </p:txBody>
        </p:sp>
        <p:sp>
          <p:nvSpPr>
            <p:cNvPr id="309296" name="Text Box 48"/>
            <p:cNvSpPr txBox="1">
              <a:spLocks noChangeArrowheads="1"/>
            </p:cNvSpPr>
            <p:nvPr/>
          </p:nvSpPr>
          <p:spPr bwMode="auto">
            <a:xfrm>
              <a:off x="7275536" y="3443242"/>
              <a:ext cx="96372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>
                <a:spcBef>
                  <a:spcPct val="0"/>
                </a:spcBef>
                <a:defRPr/>
              </a:pPr>
              <a:r>
                <a:rPr lang="en-US">
                  <a:effectLst>
                    <a:outerShdw blurRad="38100" dist="38100" dir="2700000" algn="tl">
                      <a:srgbClr val="C0C0C0"/>
                    </a:outerShdw>
                  </a:effectLst>
                  <a:latin typeface="Calibri" charset="0"/>
                  <a:ea typeface="Calibri" charset="0"/>
                  <a:cs typeface="Calibri" charset="0"/>
                </a:rPr>
                <a:t>SCSI bus</a:t>
              </a:r>
            </a:p>
          </p:txBody>
        </p:sp>
        <p:sp>
          <p:nvSpPr>
            <p:cNvPr id="309297" name="Text Box 49"/>
            <p:cNvSpPr txBox="1">
              <a:spLocks noChangeArrowheads="1"/>
            </p:cNvSpPr>
            <p:nvPr/>
          </p:nvSpPr>
          <p:spPr bwMode="auto">
            <a:xfrm>
              <a:off x="3383328" y="1900750"/>
              <a:ext cx="1089126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eaLnBrk="1" hangingPunct="1">
                <a:spcBef>
                  <a:spcPct val="0"/>
                </a:spcBef>
                <a:defRPr/>
              </a:pPr>
              <a:r>
                <a:rPr lang="en-US">
                  <a:effectLst>
                    <a:outerShdw blurRad="38100" dist="38100" dir="2700000" algn="tl">
                      <a:srgbClr val="C0C0C0"/>
                    </a:outerShdw>
                  </a:effectLst>
                  <a:latin typeface="Calibri" charset="0"/>
                  <a:ea typeface="Calibri" charset="0"/>
                  <a:cs typeface="Calibri" charset="0"/>
                </a:rPr>
                <a:t>Memory bus</a:t>
              </a:r>
            </a:p>
          </p:txBody>
        </p:sp>
      </p:grpSp>
      <p:sp>
        <p:nvSpPr>
          <p:cNvPr id="37" name="Line 21"/>
          <p:cNvSpPr>
            <a:spLocks noChangeShapeType="1"/>
          </p:cNvSpPr>
          <p:nvPr/>
        </p:nvSpPr>
        <p:spPr bwMode="auto">
          <a:xfrm flipV="1">
            <a:off x="6972300" y="6803553"/>
            <a:ext cx="0" cy="32262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ctr"/>
            <a:endParaRPr lang="en-US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8" name="Line 21"/>
          <p:cNvSpPr>
            <a:spLocks noChangeShapeType="1"/>
          </p:cNvSpPr>
          <p:nvPr/>
        </p:nvSpPr>
        <p:spPr bwMode="auto">
          <a:xfrm flipV="1">
            <a:off x="8407400" y="6778153"/>
            <a:ext cx="0" cy="32262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ctr"/>
            <a:endParaRPr lang="en-US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9" name="Text Box 47"/>
          <p:cNvSpPr txBox="1">
            <a:spLocks noChangeArrowheads="1"/>
          </p:cNvSpPr>
          <p:nvPr/>
        </p:nvSpPr>
        <p:spPr bwMode="auto">
          <a:xfrm>
            <a:off x="7150017" y="6740308"/>
            <a:ext cx="110639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spcBef>
                <a:spcPct val="0"/>
              </a:spcBef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charset="0"/>
                <a:ea typeface="Calibri" charset="0"/>
                <a:cs typeface="Calibri" charset="0"/>
              </a:rPr>
              <a:t>USB ports</a:t>
            </a:r>
          </a:p>
        </p:txBody>
      </p:sp>
      <p:sp>
        <p:nvSpPr>
          <p:cNvPr id="41" name="Rectangle 28"/>
          <p:cNvSpPr>
            <a:spLocks noChangeArrowheads="1"/>
          </p:cNvSpPr>
          <p:nvPr/>
        </p:nvSpPr>
        <p:spPr bwMode="auto">
          <a:xfrm>
            <a:off x="4805340" y="5876702"/>
            <a:ext cx="1343942" cy="923961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x-none" dirty="0">
                <a:latin typeface="Calibri" charset="0"/>
                <a:ea typeface="Calibri" charset="0"/>
                <a:cs typeface="Calibri" charset="0"/>
              </a:rPr>
              <a:t>USB </a:t>
            </a:r>
            <a:br>
              <a:rPr lang="en-US" altLang="x-none" dirty="0">
                <a:latin typeface="Calibri" charset="0"/>
                <a:ea typeface="Calibri" charset="0"/>
                <a:cs typeface="Calibri" charset="0"/>
              </a:rPr>
            </a:br>
            <a:r>
              <a:rPr lang="en-US" altLang="x-none" dirty="0">
                <a:latin typeface="Calibri" charset="0"/>
                <a:ea typeface="Calibri" charset="0"/>
                <a:cs typeface="Calibri" charset="0"/>
              </a:rPr>
              <a:t>interface/</a:t>
            </a:r>
          </a:p>
          <a:p>
            <a:pPr algn="ctr" eaLnBrk="1" hangingPunct="1">
              <a:spcBef>
                <a:spcPct val="0"/>
              </a:spcBef>
            </a:pPr>
            <a:r>
              <a:rPr lang="en-US" altLang="x-none" dirty="0">
                <a:latin typeface="Calibri" charset="0"/>
                <a:ea typeface="Calibri" charset="0"/>
                <a:cs typeface="Calibri" charset="0"/>
              </a:rPr>
              <a:t>controller</a:t>
            </a:r>
          </a:p>
        </p:txBody>
      </p:sp>
      <p:sp>
        <p:nvSpPr>
          <p:cNvPr id="42" name="Rectangle 29"/>
          <p:cNvSpPr>
            <a:spLocks noChangeArrowheads="1"/>
          </p:cNvSpPr>
          <p:nvPr/>
        </p:nvSpPr>
        <p:spPr bwMode="auto">
          <a:xfrm>
            <a:off x="6245947" y="5890888"/>
            <a:ext cx="1415271" cy="921465"/>
          </a:xfrm>
          <a:prstGeom prst="rect">
            <a:avLst/>
          </a:prstGeom>
          <a:solidFill>
            <a:srgbClr val="9C000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x-none" dirty="0">
                <a:latin typeface="Calibri" charset="0"/>
                <a:ea typeface="Calibri" charset="0"/>
                <a:cs typeface="Calibri" charset="0"/>
              </a:rPr>
              <a:t>Keyboard</a:t>
            </a:r>
          </a:p>
          <a:p>
            <a:pPr algn="ctr" eaLnBrk="1" hangingPunct="1">
              <a:spcBef>
                <a:spcPct val="0"/>
              </a:spcBef>
            </a:pPr>
            <a:r>
              <a:rPr lang="en-US" altLang="x-none" dirty="0">
                <a:latin typeface="Calibri" charset="0"/>
                <a:ea typeface="Calibri" charset="0"/>
                <a:cs typeface="Calibri" charset="0"/>
              </a:rPr>
              <a:t>+</a:t>
            </a:r>
          </a:p>
          <a:p>
            <a:pPr algn="ctr" eaLnBrk="1" hangingPunct="1">
              <a:spcBef>
                <a:spcPct val="0"/>
              </a:spcBef>
            </a:pPr>
            <a:r>
              <a:rPr lang="en-US" altLang="x-none" dirty="0">
                <a:latin typeface="Calibri" charset="0"/>
                <a:ea typeface="Calibri" charset="0"/>
                <a:cs typeface="Calibri" charset="0"/>
              </a:rPr>
              <a:t>USB controller</a:t>
            </a:r>
          </a:p>
        </p:txBody>
      </p:sp>
      <p:sp>
        <p:nvSpPr>
          <p:cNvPr id="43" name="Rectangle 30"/>
          <p:cNvSpPr>
            <a:spLocks noChangeArrowheads="1"/>
          </p:cNvSpPr>
          <p:nvPr/>
        </p:nvSpPr>
        <p:spPr bwMode="auto">
          <a:xfrm>
            <a:off x="7745212" y="5890889"/>
            <a:ext cx="1494703" cy="888928"/>
          </a:xfrm>
          <a:prstGeom prst="rect">
            <a:avLst/>
          </a:prstGeom>
          <a:solidFill>
            <a:srgbClr val="9C000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x-none" dirty="0">
                <a:latin typeface="Calibri" charset="0"/>
                <a:ea typeface="Calibri" charset="0"/>
                <a:cs typeface="Calibri" charset="0"/>
              </a:rPr>
              <a:t>Mouse</a:t>
            </a:r>
          </a:p>
          <a:p>
            <a:pPr algn="ctr" eaLnBrk="1" hangingPunct="1">
              <a:spcBef>
                <a:spcPct val="0"/>
              </a:spcBef>
            </a:pPr>
            <a:r>
              <a:rPr lang="en-US" altLang="x-none" dirty="0">
                <a:latin typeface="Calibri" charset="0"/>
                <a:ea typeface="Calibri" charset="0"/>
                <a:cs typeface="Calibri" charset="0"/>
              </a:rPr>
              <a:t>+</a:t>
            </a:r>
          </a:p>
          <a:p>
            <a:pPr algn="ctr" eaLnBrk="1" hangingPunct="1">
              <a:spcBef>
                <a:spcPct val="0"/>
              </a:spcBef>
            </a:pPr>
            <a:r>
              <a:rPr lang="en-US" altLang="x-none" dirty="0">
                <a:latin typeface="Calibri" charset="0"/>
                <a:ea typeface="Calibri" charset="0"/>
                <a:cs typeface="Calibri" charset="0"/>
              </a:rPr>
              <a:t>USB controller</a:t>
            </a:r>
          </a:p>
        </p:txBody>
      </p:sp>
      <p:sp>
        <p:nvSpPr>
          <p:cNvPr id="44" name="Line 39"/>
          <p:cNvSpPr>
            <a:spLocks noChangeShapeType="1"/>
          </p:cNvSpPr>
          <p:nvPr/>
        </p:nvSpPr>
        <p:spPr bwMode="auto">
          <a:xfrm>
            <a:off x="5393315" y="5342420"/>
            <a:ext cx="0" cy="53428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ctr"/>
            <a:endParaRPr lang="en-US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5" name="Text Box 47"/>
          <p:cNvSpPr txBox="1">
            <a:spLocks noChangeArrowheads="1"/>
          </p:cNvSpPr>
          <p:nvPr/>
        </p:nvSpPr>
        <p:spPr bwMode="auto">
          <a:xfrm>
            <a:off x="4330690" y="6762563"/>
            <a:ext cx="94929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spcBef>
                <a:spcPct val="0"/>
              </a:spcBef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Calibri" charset="0"/>
                <a:ea typeface="Calibri" charset="0"/>
                <a:cs typeface="Calibri" charset="0"/>
              </a:rPr>
              <a:t>USB bus</a:t>
            </a:r>
          </a:p>
        </p:txBody>
      </p:sp>
    </p:spTree>
    <p:extLst>
      <p:ext uri="{BB962C8B-B14F-4D97-AF65-F5344CB8AC3E}">
        <p14:creationId xmlns:p14="http://schemas.microsoft.com/office/powerpoint/2010/main" val="6683558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I/O Hardware interfaces -  </a:t>
            </a:r>
            <a:r>
              <a:rPr lang="en-US" altLang="x-none" dirty="0">
                <a:solidFill>
                  <a:srgbClr val="FF0000"/>
                </a:solidFill>
              </a:rPr>
              <a:t>Bus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idx="1"/>
          </p:nvPr>
        </p:nvSpPr>
        <p:spPr>
          <a:xfrm>
            <a:off x="534876" y="1442765"/>
            <a:ext cx="8705040" cy="825138"/>
          </a:xfrm>
        </p:spPr>
        <p:txBody>
          <a:bodyPr/>
          <a:lstStyle/>
          <a:p>
            <a:pPr defTabSz="914400"/>
            <a:r>
              <a:rPr lang="en-US" altLang="x-none" sz="2000" dirty="0">
                <a:solidFill>
                  <a:srgbClr val="FF0000"/>
                </a:solidFill>
              </a:rPr>
              <a:t>Bus</a:t>
            </a:r>
            <a:r>
              <a:rPr lang="en-US" altLang="x-none" sz="2000" dirty="0"/>
              <a:t>: An interconnection between components (including CPU) </a:t>
            </a:r>
          </a:p>
          <a:p>
            <a:pPr lvl="1" defTabSz="914400"/>
            <a:r>
              <a:rPr lang="en-US" altLang="x-none" sz="1600" dirty="0"/>
              <a:t>More than one device can be connected</a:t>
            </a:r>
          </a:p>
          <a:p>
            <a:pPr defTabSz="914400"/>
            <a:endParaRPr lang="en-US" dirty="0"/>
          </a:p>
          <a:p>
            <a:pPr algn="ctr">
              <a:buFontTx/>
              <a:buNone/>
            </a:pPr>
            <a:r>
              <a:rPr lang="en-US" altLang="x-none" sz="1800" dirty="0">
                <a:latin typeface="Calibri" charset="0"/>
                <a:ea typeface="Calibri" charset="0"/>
                <a:cs typeface="Calibri" charset="0"/>
              </a:rPr>
              <a:t>  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37528" y="2234554"/>
            <a:ext cx="8987614" cy="4871791"/>
            <a:chOff x="504507" y="1712667"/>
            <a:chExt cx="8987614" cy="4871791"/>
          </a:xfrm>
        </p:grpSpPr>
        <p:sp>
          <p:nvSpPr>
            <p:cNvPr id="6150" name="Line 19"/>
            <p:cNvSpPr>
              <a:spLocks noChangeShapeType="1"/>
            </p:cNvSpPr>
            <p:nvPr/>
          </p:nvSpPr>
          <p:spPr bwMode="auto">
            <a:xfrm flipV="1">
              <a:off x="8316171" y="2216645"/>
              <a:ext cx="0" cy="167992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151" name="Line 20"/>
            <p:cNvSpPr>
              <a:spLocks noChangeShapeType="1"/>
            </p:cNvSpPr>
            <p:nvPr/>
          </p:nvSpPr>
          <p:spPr bwMode="auto">
            <a:xfrm>
              <a:off x="5460294" y="5828490"/>
              <a:ext cx="0" cy="7559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152" name="Line 21"/>
            <p:cNvSpPr>
              <a:spLocks noChangeShapeType="1"/>
            </p:cNvSpPr>
            <p:nvPr/>
          </p:nvSpPr>
          <p:spPr bwMode="auto">
            <a:xfrm>
              <a:off x="5460294" y="6584457"/>
              <a:ext cx="394783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grpSp>
          <p:nvGrpSpPr>
            <p:cNvPr id="6153" name="Group 22"/>
            <p:cNvGrpSpPr>
              <a:grpSpLocks/>
            </p:cNvGrpSpPr>
            <p:nvPr/>
          </p:nvGrpSpPr>
          <p:grpSpPr bwMode="auto">
            <a:xfrm>
              <a:off x="3612373" y="2636627"/>
              <a:ext cx="2183906" cy="83996"/>
              <a:chOff x="2064" y="1440"/>
              <a:chExt cx="1248" cy="48"/>
            </a:xfrm>
          </p:grpSpPr>
          <p:sp>
            <p:nvSpPr>
              <p:cNvPr id="6179" name="Line 23"/>
              <p:cNvSpPr>
                <a:spLocks noChangeShapeType="1"/>
              </p:cNvSpPr>
              <p:nvPr/>
            </p:nvSpPr>
            <p:spPr bwMode="auto">
              <a:xfrm>
                <a:off x="2064" y="1488"/>
                <a:ext cx="1248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en-US"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6180" name="Line 24"/>
              <p:cNvSpPr>
                <a:spLocks noChangeShapeType="1"/>
              </p:cNvSpPr>
              <p:nvPr/>
            </p:nvSpPr>
            <p:spPr bwMode="auto">
              <a:xfrm>
                <a:off x="2064" y="1440"/>
                <a:ext cx="1248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en-US">
                  <a:latin typeface="Calibri" charset="0"/>
                  <a:ea typeface="Calibri" charset="0"/>
                  <a:cs typeface="Calibri" charset="0"/>
                </a:endParaRPr>
              </a:p>
            </p:txBody>
          </p:sp>
        </p:grpSp>
        <p:sp>
          <p:nvSpPr>
            <p:cNvPr id="6154" name="Rectangle 25"/>
            <p:cNvSpPr>
              <a:spLocks noChangeArrowheads="1"/>
            </p:cNvSpPr>
            <p:nvPr/>
          </p:nvSpPr>
          <p:spPr bwMode="auto">
            <a:xfrm>
              <a:off x="504507" y="3896573"/>
              <a:ext cx="1343942" cy="587975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>
                  <a:latin typeface="Calibri" charset="0"/>
                  <a:ea typeface="Calibri" charset="0"/>
                  <a:cs typeface="Calibri" charset="0"/>
                </a:rPr>
                <a:t>Video</a:t>
              </a:r>
              <a:br>
                <a:rPr lang="en-US" altLang="x-none">
                  <a:latin typeface="Calibri" charset="0"/>
                  <a:ea typeface="Calibri" charset="0"/>
                  <a:cs typeface="Calibri" charset="0"/>
                </a:rPr>
              </a:br>
              <a:r>
                <a:rPr lang="en-US" altLang="x-none">
                  <a:latin typeface="Calibri" charset="0"/>
                  <a:ea typeface="Calibri" charset="0"/>
                  <a:cs typeface="Calibri" charset="0"/>
                </a:rPr>
                <a:t>controller</a:t>
              </a:r>
            </a:p>
          </p:txBody>
        </p:sp>
        <p:sp>
          <p:nvSpPr>
            <p:cNvPr id="6155" name="Rectangle 26"/>
            <p:cNvSpPr>
              <a:spLocks noChangeArrowheads="1"/>
            </p:cNvSpPr>
            <p:nvPr/>
          </p:nvSpPr>
          <p:spPr bwMode="auto">
            <a:xfrm>
              <a:off x="2268431" y="3896573"/>
              <a:ext cx="1343942" cy="587975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>
                  <a:latin typeface="Calibri" charset="0"/>
                  <a:ea typeface="Calibri" charset="0"/>
                  <a:cs typeface="Calibri" charset="0"/>
                </a:rPr>
                <a:t>Network</a:t>
              </a:r>
              <a:br>
                <a:rPr lang="en-US" altLang="x-none">
                  <a:latin typeface="Calibri" charset="0"/>
                  <a:ea typeface="Calibri" charset="0"/>
                  <a:cs typeface="Calibri" charset="0"/>
                </a:rPr>
              </a:br>
              <a:r>
                <a:rPr lang="en-US" altLang="x-none">
                  <a:latin typeface="Calibri" charset="0"/>
                  <a:ea typeface="Calibri" charset="0"/>
                  <a:cs typeface="Calibri" charset="0"/>
                </a:rPr>
                <a:t>controller</a:t>
              </a:r>
            </a:p>
          </p:txBody>
        </p:sp>
        <p:sp>
          <p:nvSpPr>
            <p:cNvPr id="6156" name="Rectangle 27"/>
            <p:cNvSpPr>
              <a:spLocks noChangeArrowheads="1"/>
            </p:cNvSpPr>
            <p:nvPr/>
          </p:nvSpPr>
          <p:spPr bwMode="auto">
            <a:xfrm>
              <a:off x="1428467" y="5240515"/>
              <a:ext cx="1343942" cy="587975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>
                  <a:latin typeface="Calibri" charset="0"/>
                  <a:ea typeface="Calibri" charset="0"/>
                  <a:cs typeface="Calibri" charset="0"/>
                </a:rPr>
                <a:t>IDE disk</a:t>
              </a:r>
              <a:br>
                <a:rPr lang="en-US" altLang="x-none">
                  <a:latin typeface="Calibri" charset="0"/>
                  <a:ea typeface="Calibri" charset="0"/>
                  <a:cs typeface="Calibri" charset="0"/>
                </a:rPr>
              </a:br>
              <a:r>
                <a:rPr lang="en-US" altLang="x-none">
                  <a:latin typeface="Calibri" charset="0"/>
                  <a:ea typeface="Calibri" charset="0"/>
                  <a:cs typeface="Calibri" charset="0"/>
                </a:rPr>
                <a:t>controller</a:t>
              </a:r>
            </a:p>
          </p:txBody>
        </p:sp>
        <p:sp>
          <p:nvSpPr>
            <p:cNvPr id="6160" name="Rectangle 31"/>
            <p:cNvSpPr>
              <a:spLocks noChangeArrowheads="1"/>
            </p:cNvSpPr>
            <p:nvPr/>
          </p:nvSpPr>
          <p:spPr bwMode="auto">
            <a:xfrm>
              <a:off x="2268431" y="2300642"/>
              <a:ext cx="1343942" cy="503978"/>
            </a:xfrm>
            <a:prstGeom prst="rect">
              <a:avLst/>
            </a:prstGeom>
            <a:solidFill>
              <a:srgbClr val="399604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>
                  <a:latin typeface="Calibri" charset="0"/>
                  <a:ea typeface="Calibri" charset="0"/>
                  <a:cs typeface="Calibri" charset="0"/>
                </a:rPr>
                <a:t>CPU</a:t>
              </a:r>
            </a:p>
          </p:txBody>
        </p:sp>
        <p:sp>
          <p:nvSpPr>
            <p:cNvPr id="6161" name="Rectangle 32"/>
            <p:cNvSpPr>
              <a:spLocks noChangeArrowheads="1"/>
            </p:cNvSpPr>
            <p:nvPr/>
          </p:nvSpPr>
          <p:spPr bwMode="auto">
            <a:xfrm>
              <a:off x="4200348" y="2300642"/>
              <a:ext cx="1175949" cy="839964"/>
            </a:xfrm>
            <a:prstGeom prst="rect">
              <a:avLst/>
            </a:prstGeom>
            <a:solidFill>
              <a:srgbClr val="399604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 dirty="0">
                  <a:latin typeface="Calibri" charset="0"/>
                  <a:ea typeface="Calibri" charset="0"/>
                  <a:cs typeface="Calibri" charset="0"/>
                </a:rPr>
                <a:t>PCI bridge/</a:t>
              </a:r>
              <a:br>
                <a:rPr lang="en-US" altLang="x-none" dirty="0">
                  <a:latin typeface="Calibri" charset="0"/>
                  <a:ea typeface="Calibri" charset="0"/>
                  <a:cs typeface="Calibri" charset="0"/>
                </a:rPr>
              </a:br>
              <a:r>
                <a:rPr lang="en-US" altLang="x-none" dirty="0">
                  <a:latin typeface="Calibri" charset="0"/>
                  <a:ea typeface="Calibri" charset="0"/>
                  <a:cs typeface="Calibri" charset="0"/>
                </a:rPr>
                <a:t>memory </a:t>
              </a:r>
              <a:br>
                <a:rPr lang="en-US" altLang="x-none" dirty="0">
                  <a:latin typeface="Calibri" charset="0"/>
                  <a:ea typeface="Calibri" charset="0"/>
                  <a:cs typeface="Calibri" charset="0"/>
                </a:rPr>
              </a:br>
              <a:r>
                <a:rPr lang="en-US" altLang="x-none" dirty="0">
                  <a:latin typeface="Calibri" charset="0"/>
                  <a:ea typeface="Calibri" charset="0"/>
                  <a:cs typeface="Calibri" charset="0"/>
                </a:rPr>
                <a:t>controller</a:t>
              </a:r>
            </a:p>
          </p:txBody>
        </p:sp>
        <p:sp>
          <p:nvSpPr>
            <p:cNvPr id="6162" name="Rectangle 33"/>
            <p:cNvSpPr>
              <a:spLocks noChangeArrowheads="1"/>
            </p:cNvSpPr>
            <p:nvPr/>
          </p:nvSpPr>
          <p:spPr bwMode="auto">
            <a:xfrm>
              <a:off x="5796280" y="2300641"/>
              <a:ext cx="1343942" cy="587975"/>
            </a:xfrm>
            <a:prstGeom prst="rect">
              <a:avLst/>
            </a:prstGeom>
            <a:solidFill>
              <a:srgbClr val="399604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>
                  <a:latin typeface="Calibri" charset="0"/>
                  <a:ea typeface="Calibri" charset="0"/>
                  <a:cs typeface="Calibri" charset="0"/>
                </a:rPr>
                <a:t>Memory</a:t>
              </a:r>
            </a:p>
          </p:txBody>
        </p:sp>
        <p:sp>
          <p:nvSpPr>
            <p:cNvPr id="6163" name="Rectangle 34"/>
            <p:cNvSpPr>
              <a:spLocks noChangeArrowheads="1"/>
            </p:cNvSpPr>
            <p:nvPr/>
          </p:nvSpPr>
          <p:spPr bwMode="auto">
            <a:xfrm>
              <a:off x="2268431" y="2804620"/>
              <a:ext cx="1343942" cy="251989"/>
            </a:xfrm>
            <a:prstGeom prst="rect">
              <a:avLst/>
            </a:prstGeom>
            <a:solidFill>
              <a:srgbClr val="399604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>
                  <a:latin typeface="Calibri" charset="0"/>
                  <a:ea typeface="Calibri" charset="0"/>
                  <a:cs typeface="Calibri" charset="0"/>
                </a:rPr>
                <a:t>Cache</a:t>
              </a:r>
            </a:p>
          </p:txBody>
        </p:sp>
        <p:sp>
          <p:nvSpPr>
            <p:cNvPr id="6164" name="Line 35"/>
            <p:cNvSpPr>
              <a:spLocks noChangeShapeType="1"/>
            </p:cNvSpPr>
            <p:nvPr/>
          </p:nvSpPr>
          <p:spPr bwMode="auto">
            <a:xfrm>
              <a:off x="504507" y="4820533"/>
              <a:ext cx="8987614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165" name="Line 36"/>
            <p:cNvSpPr>
              <a:spLocks noChangeShapeType="1"/>
            </p:cNvSpPr>
            <p:nvPr/>
          </p:nvSpPr>
          <p:spPr bwMode="auto">
            <a:xfrm>
              <a:off x="1176478" y="4484548"/>
              <a:ext cx="0" cy="335986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166" name="Line 37"/>
            <p:cNvSpPr>
              <a:spLocks noChangeShapeType="1"/>
            </p:cNvSpPr>
            <p:nvPr/>
          </p:nvSpPr>
          <p:spPr bwMode="auto">
            <a:xfrm>
              <a:off x="2940402" y="4484548"/>
              <a:ext cx="0" cy="335986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167" name="Line 38"/>
            <p:cNvSpPr>
              <a:spLocks noChangeShapeType="1"/>
            </p:cNvSpPr>
            <p:nvPr/>
          </p:nvSpPr>
          <p:spPr bwMode="auto">
            <a:xfrm>
              <a:off x="2100438" y="4820533"/>
              <a:ext cx="0" cy="419982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169" name="Line 40"/>
            <p:cNvSpPr>
              <a:spLocks noChangeShapeType="1"/>
            </p:cNvSpPr>
            <p:nvPr/>
          </p:nvSpPr>
          <p:spPr bwMode="auto">
            <a:xfrm flipV="1">
              <a:off x="4788323" y="3140605"/>
              <a:ext cx="0" cy="16799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170" name="Rectangle 41"/>
            <p:cNvSpPr>
              <a:spLocks noChangeArrowheads="1"/>
            </p:cNvSpPr>
            <p:nvPr/>
          </p:nvSpPr>
          <p:spPr bwMode="auto">
            <a:xfrm>
              <a:off x="7644200" y="3896573"/>
              <a:ext cx="1343942" cy="587975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>
                  <a:latin typeface="Calibri" charset="0"/>
                  <a:ea typeface="Calibri" charset="0"/>
                  <a:cs typeface="Calibri" charset="0"/>
                </a:rPr>
                <a:t>SCSI</a:t>
              </a:r>
              <a:br>
                <a:rPr lang="en-US" altLang="x-none">
                  <a:latin typeface="Calibri" charset="0"/>
                  <a:ea typeface="Calibri" charset="0"/>
                  <a:cs typeface="Calibri" charset="0"/>
                </a:rPr>
              </a:br>
              <a:r>
                <a:rPr lang="en-US" altLang="x-none">
                  <a:latin typeface="Calibri" charset="0"/>
                  <a:ea typeface="Calibri" charset="0"/>
                  <a:cs typeface="Calibri" charset="0"/>
                </a:rPr>
                <a:t>controller</a:t>
              </a:r>
            </a:p>
          </p:txBody>
        </p:sp>
        <p:sp>
          <p:nvSpPr>
            <p:cNvPr id="6171" name="Line 42"/>
            <p:cNvSpPr>
              <a:spLocks noChangeShapeType="1"/>
            </p:cNvSpPr>
            <p:nvPr/>
          </p:nvSpPr>
          <p:spPr bwMode="auto">
            <a:xfrm>
              <a:off x="8316171" y="4484548"/>
              <a:ext cx="0" cy="335986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172" name="AutoShape 43"/>
            <p:cNvSpPr>
              <a:spLocks noChangeArrowheads="1"/>
            </p:cNvSpPr>
            <p:nvPr/>
          </p:nvSpPr>
          <p:spPr bwMode="auto">
            <a:xfrm>
              <a:off x="7812193" y="2888617"/>
              <a:ext cx="1007957" cy="503978"/>
            </a:xfrm>
            <a:prstGeom prst="flowChartMagneticDisk">
              <a:avLst/>
            </a:prstGeom>
            <a:solidFill>
              <a:srgbClr val="5D636A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>
                  <a:latin typeface="Calibri" charset="0"/>
                  <a:ea typeface="Calibri" charset="0"/>
                  <a:cs typeface="Calibri" charset="0"/>
                </a:rPr>
                <a:t>SCSI disk</a:t>
              </a:r>
            </a:p>
          </p:txBody>
        </p:sp>
        <p:sp>
          <p:nvSpPr>
            <p:cNvPr id="6173" name="AutoShape 44"/>
            <p:cNvSpPr>
              <a:spLocks noChangeArrowheads="1"/>
            </p:cNvSpPr>
            <p:nvPr/>
          </p:nvSpPr>
          <p:spPr bwMode="auto">
            <a:xfrm>
              <a:off x="7812193" y="2300642"/>
              <a:ext cx="1007957" cy="503978"/>
            </a:xfrm>
            <a:prstGeom prst="flowChartMagneticDisk">
              <a:avLst/>
            </a:prstGeom>
            <a:solidFill>
              <a:srgbClr val="5D636A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>
                  <a:latin typeface="Calibri" charset="0"/>
                  <a:ea typeface="Calibri" charset="0"/>
                  <a:cs typeface="Calibri" charset="0"/>
                </a:rPr>
                <a:t>SCSI disk</a:t>
              </a:r>
            </a:p>
          </p:txBody>
        </p:sp>
        <p:sp>
          <p:nvSpPr>
            <p:cNvPr id="6174" name="AutoShape 45"/>
            <p:cNvSpPr>
              <a:spLocks noChangeArrowheads="1"/>
            </p:cNvSpPr>
            <p:nvPr/>
          </p:nvSpPr>
          <p:spPr bwMode="auto">
            <a:xfrm>
              <a:off x="7812193" y="1712667"/>
              <a:ext cx="1007957" cy="503978"/>
            </a:xfrm>
            <a:prstGeom prst="flowChartMagneticDisk">
              <a:avLst/>
            </a:prstGeom>
            <a:solidFill>
              <a:srgbClr val="5D636A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>
                  <a:latin typeface="Calibri" charset="0"/>
                  <a:ea typeface="Calibri" charset="0"/>
                  <a:cs typeface="Calibri" charset="0"/>
                </a:rPr>
                <a:t>SCSI disk</a:t>
              </a:r>
            </a:p>
          </p:txBody>
        </p:sp>
        <p:sp>
          <p:nvSpPr>
            <p:cNvPr id="309294" name="Text Box 46"/>
            <p:cNvSpPr txBox="1">
              <a:spLocks noChangeArrowheads="1"/>
            </p:cNvSpPr>
            <p:nvPr/>
          </p:nvSpPr>
          <p:spPr bwMode="auto">
            <a:xfrm>
              <a:off x="8394557" y="4904530"/>
              <a:ext cx="881973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>
                <a:spcBef>
                  <a:spcPct val="0"/>
                </a:spcBef>
                <a:defRPr/>
              </a:pPr>
              <a:r>
                <a:rPr lang="en-US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alibri" charset="0"/>
                  <a:ea typeface="Calibri" charset="0"/>
                  <a:cs typeface="Calibri" charset="0"/>
                </a:rPr>
                <a:t>PCI bus</a:t>
              </a:r>
            </a:p>
          </p:txBody>
        </p:sp>
        <p:sp>
          <p:nvSpPr>
            <p:cNvPr id="309296" name="Text Box 48"/>
            <p:cNvSpPr txBox="1">
              <a:spLocks noChangeArrowheads="1"/>
            </p:cNvSpPr>
            <p:nvPr/>
          </p:nvSpPr>
          <p:spPr bwMode="auto">
            <a:xfrm>
              <a:off x="7269124" y="3443242"/>
              <a:ext cx="97655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>
                <a:spcBef>
                  <a:spcPct val="0"/>
                </a:spcBef>
                <a:defRPr/>
              </a:pPr>
              <a:r>
                <a:rPr lang="en-US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alibri" charset="0"/>
                  <a:ea typeface="Calibri" charset="0"/>
                  <a:cs typeface="Calibri" charset="0"/>
                </a:rPr>
                <a:t>SCSI bus</a:t>
              </a:r>
            </a:p>
          </p:txBody>
        </p:sp>
        <p:sp>
          <p:nvSpPr>
            <p:cNvPr id="309297" name="Text Box 49"/>
            <p:cNvSpPr txBox="1">
              <a:spLocks noChangeArrowheads="1"/>
            </p:cNvSpPr>
            <p:nvPr/>
          </p:nvSpPr>
          <p:spPr bwMode="auto">
            <a:xfrm>
              <a:off x="3383328" y="1900750"/>
              <a:ext cx="1089126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eaLnBrk="1" hangingPunct="1">
                <a:spcBef>
                  <a:spcPct val="0"/>
                </a:spcBef>
                <a:defRPr/>
              </a:pPr>
              <a:r>
                <a:rPr lang="en-US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Calibri" charset="0"/>
                  <a:ea typeface="Calibri" charset="0"/>
                  <a:cs typeface="Calibri" charset="0"/>
                </a:rPr>
                <a:t>Memory bus</a:t>
              </a:r>
            </a:p>
          </p:txBody>
        </p:sp>
      </p:grpSp>
      <p:sp>
        <p:nvSpPr>
          <p:cNvPr id="37" name="Line 21"/>
          <p:cNvSpPr>
            <a:spLocks noChangeShapeType="1"/>
          </p:cNvSpPr>
          <p:nvPr/>
        </p:nvSpPr>
        <p:spPr bwMode="auto">
          <a:xfrm flipV="1">
            <a:off x="6972300" y="6803553"/>
            <a:ext cx="0" cy="32262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ctr"/>
            <a:endParaRPr lang="en-US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8" name="Line 21"/>
          <p:cNvSpPr>
            <a:spLocks noChangeShapeType="1"/>
          </p:cNvSpPr>
          <p:nvPr/>
        </p:nvSpPr>
        <p:spPr bwMode="auto">
          <a:xfrm flipV="1">
            <a:off x="8407400" y="6778153"/>
            <a:ext cx="0" cy="32262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ctr"/>
            <a:endParaRPr lang="en-US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9" name="Text Box 47"/>
          <p:cNvSpPr txBox="1">
            <a:spLocks noChangeArrowheads="1"/>
          </p:cNvSpPr>
          <p:nvPr/>
        </p:nvSpPr>
        <p:spPr bwMode="auto">
          <a:xfrm>
            <a:off x="7150017" y="6740308"/>
            <a:ext cx="110639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spcBef>
                <a:spcPct val="0"/>
              </a:spcBef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charset="0"/>
                <a:ea typeface="Calibri" charset="0"/>
                <a:cs typeface="Calibri" charset="0"/>
              </a:rPr>
              <a:t>USB ports</a:t>
            </a:r>
          </a:p>
        </p:txBody>
      </p:sp>
      <p:sp>
        <p:nvSpPr>
          <p:cNvPr id="67" name="Rectangle 28"/>
          <p:cNvSpPr>
            <a:spLocks noChangeArrowheads="1"/>
          </p:cNvSpPr>
          <p:nvPr/>
        </p:nvSpPr>
        <p:spPr bwMode="auto">
          <a:xfrm>
            <a:off x="4805340" y="5876702"/>
            <a:ext cx="1343942" cy="923961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x-none" dirty="0">
                <a:latin typeface="Calibri" charset="0"/>
                <a:ea typeface="Calibri" charset="0"/>
                <a:cs typeface="Calibri" charset="0"/>
              </a:rPr>
              <a:t>USB </a:t>
            </a:r>
            <a:br>
              <a:rPr lang="en-US" altLang="x-none" dirty="0">
                <a:latin typeface="Calibri" charset="0"/>
                <a:ea typeface="Calibri" charset="0"/>
                <a:cs typeface="Calibri" charset="0"/>
              </a:rPr>
            </a:br>
            <a:r>
              <a:rPr lang="en-US" altLang="x-none" dirty="0">
                <a:latin typeface="Calibri" charset="0"/>
                <a:ea typeface="Calibri" charset="0"/>
                <a:cs typeface="Calibri" charset="0"/>
              </a:rPr>
              <a:t>interface/</a:t>
            </a:r>
          </a:p>
          <a:p>
            <a:pPr algn="ctr" eaLnBrk="1" hangingPunct="1">
              <a:spcBef>
                <a:spcPct val="0"/>
              </a:spcBef>
            </a:pPr>
            <a:r>
              <a:rPr lang="en-US" altLang="x-none" dirty="0">
                <a:latin typeface="Calibri" charset="0"/>
                <a:ea typeface="Calibri" charset="0"/>
                <a:cs typeface="Calibri" charset="0"/>
              </a:rPr>
              <a:t>controller</a:t>
            </a:r>
          </a:p>
        </p:txBody>
      </p:sp>
      <p:sp>
        <p:nvSpPr>
          <p:cNvPr id="68" name="Rectangle 29"/>
          <p:cNvSpPr>
            <a:spLocks noChangeArrowheads="1"/>
          </p:cNvSpPr>
          <p:nvPr/>
        </p:nvSpPr>
        <p:spPr bwMode="auto">
          <a:xfrm>
            <a:off x="6245947" y="5890888"/>
            <a:ext cx="1415271" cy="921465"/>
          </a:xfrm>
          <a:prstGeom prst="rect">
            <a:avLst/>
          </a:prstGeom>
          <a:solidFill>
            <a:srgbClr val="9C000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x-none" dirty="0">
                <a:latin typeface="Calibri" charset="0"/>
                <a:ea typeface="Calibri" charset="0"/>
                <a:cs typeface="Calibri" charset="0"/>
              </a:rPr>
              <a:t>Keyboard</a:t>
            </a:r>
          </a:p>
          <a:p>
            <a:pPr algn="ctr" eaLnBrk="1" hangingPunct="1">
              <a:spcBef>
                <a:spcPct val="0"/>
              </a:spcBef>
            </a:pPr>
            <a:r>
              <a:rPr lang="en-US" altLang="x-none" dirty="0">
                <a:latin typeface="Calibri" charset="0"/>
                <a:ea typeface="Calibri" charset="0"/>
                <a:cs typeface="Calibri" charset="0"/>
              </a:rPr>
              <a:t>+</a:t>
            </a:r>
          </a:p>
          <a:p>
            <a:pPr algn="ctr" eaLnBrk="1" hangingPunct="1">
              <a:spcBef>
                <a:spcPct val="0"/>
              </a:spcBef>
            </a:pPr>
            <a:r>
              <a:rPr lang="en-US" altLang="x-none" dirty="0">
                <a:latin typeface="Calibri" charset="0"/>
                <a:ea typeface="Calibri" charset="0"/>
                <a:cs typeface="Calibri" charset="0"/>
              </a:rPr>
              <a:t>USB controller</a:t>
            </a:r>
          </a:p>
        </p:txBody>
      </p:sp>
      <p:sp>
        <p:nvSpPr>
          <p:cNvPr id="69" name="Rectangle 30"/>
          <p:cNvSpPr>
            <a:spLocks noChangeArrowheads="1"/>
          </p:cNvSpPr>
          <p:nvPr/>
        </p:nvSpPr>
        <p:spPr bwMode="auto">
          <a:xfrm>
            <a:off x="7745212" y="5890889"/>
            <a:ext cx="1494703" cy="888928"/>
          </a:xfrm>
          <a:prstGeom prst="rect">
            <a:avLst/>
          </a:prstGeom>
          <a:solidFill>
            <a:srgbClr val="9C000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x-none" dirty="0">
                <a:latin typeface="Calibri" charset="0"/>
                <a:ea typeface="Calibri" charset="0"/>
                <a:cs typeface="Calibri" charset="0"/>
              </a:rPr>
              <a:t>Mouse</a:t>
            </a:r>
          </a:p>
          <a:p>
            <a:pPr algn="ctr" eaLnBrk="1" hangingPunct="1">
              <a:spcBef>
                <a:spcPct val="0"/>
              </a:spcBef>
            </a:pPr>
            <a:r>
              <a:rPr lang="en-US" altLang="x-none" dirty="0">
                <a:latin typeface="Calibri" charset="0"/>
                <a:ea typeface="Calibri" charset="0"/>
                <a:cs typeface="Calibri" charset="0"/>
              </a:rPr>
              <a:t>+</a:t>
            </a:r>
          </a:p>
          <a:p>
            <a:pPr algn="ctr" eaLnBrk="1" hangingPunct="1">
              <a:spcBef>
                <a:spcPct val="0"/>
              </a:spcBef>
            </a:pPr>
            <a:r>
              <a:rPr lang="en-US" altLang="x-none" dirty="0">
                <a:latin typeface="Calibri" charset="0"/>
                <a:ea typeface="Calibri" charset="0"/>
                <a:cs typeface="Calibri" charset="0"/>
              </a:rPr>
              <a:t>USB controller</a:t>
            </a:r>
          </a:p>
        </p:txBody>
      </p:sp>
      <p:sp>
        <p:nvSpPr>
          <p:cNvPr id="70" name="Line 39"/>
          <p:cNvSpPr>
            <a:spLocks noChangeShapeType="1"/>
          </p:cNvSpPr>
          <p:nvPr/>
        </p:nvSpPr>
        <p:spPr bwMode="auto">
          <a:xfrm>
            <a:off x="5393315" y="5342420"/>
            <a:ext cx="0" cy="53428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ctr"/>
            <a:endParaRPr lang="en-US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71" name="Text Box 47"/>
          <p:cNvSpPr txBox="1">
            <a:spLocks noChangeArrowheads="1"/>
          </p:cNvSpPr>
          <p:nvPr/>
        </p:nvSpPr>
        <p:spPr bwMode="auto">
          <a:xfrm>
            <a:off x="4322675" y="6762563"/>
            <a:ext cx="96532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spcBef>
                <a:spcPct val="0"/>
              </a:spcBef>
              <a:defRPr/>
            </a:pP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charset="0"/>
                <a:ea typeface="Calibri" charset="0"/>
                <a:cs typeface="Calibri" charset="0"/>
              </a:rPr>
              <a:t>USB bus</a:t>
            </a:r>
          </a:p>
        </p:txBody>
      </p:sp>
    </p:spTree>
    <p:extLst>
      <p:ext uri="{BB962C8B-B14F-4D97-AF65-F5344CB8AC3E}">
        <p14:creationId xmlns:p14="http://schemas.microsoft.com/office/powerpoint/2010/main" val="13032053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I/O Hardware - Single Bus</a:t>
            </a:r>
          </a:p>
        </p:txBody>
      </p:sp>
      <p:sp>
        <p:nvSpPr>
          <p:cNvPr id="5125" name="Rectangle 7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501775"/>
            <a:ext cx="8704263" cy="548005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x-none">
                <a:latin typeface="Calibri" charset="0"/>
                <a:ea typeface="Calibri" charset="0"/>
                <a:cs typeface="Calibri" charset="0"/>
              </a:rPr>
              <a:t> </a:t>
            </a:r>
          </a:p>
        </p:txBody>
      </p:sp>
      <p:sp>
        <p:nvSpPr>
          <p:cNvPr id="5126" name="Rectangle 9"/>
          <p:cNvSpPr>
            <a:spLocks noChangeArrowheads="1"/>
          </p:cNvSpPr>
          <p:nvPr/>
        </p:nvSpPr>
        <p:spPr bwMode="auto">
          <a:xfrm>
            <a:off x="588503" y="4535805"/>
            <a:ext cx="1259946" cy="671971"/>
          </a:xfrm>
          <a:prstGeom prst="rect">
            <a:avLst/>
          </a:prstGeom>
          <a:solidFill>
            <a:srgbClr val="39960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x-none">
                <a:latin typeface="Calibri" charset="0"/>
                <a:ea typeface="Calibri" charset="0"/>
                <a:cs typeface="Calibri" charset="0"/>
              </a:rPr>
              <a:t>CPU</a:t>
            </a:r>
          </a:p>
        </p:txBody>
      </p:sp>
      <p:sp>
        <p:nvSpPr>
          <p:cNvPr id="5127" name="Rectangle 10"/>
          <p:cNvSpPr>
            <a:spLocks noChangeArrowheads="1"/>
          </p:cNvSpPr>
          <p:nvPr/>
        </p:nvSpPr>
        <p:spPr bwMode="auto">
          <a:xfrm>
            <a:off x="2100438" y="4535805"/>
            <a:ext cx="1259946" cy="671971"/>
          </a:xfrm>
          <a:prstGeom prst="rect">
            <a:avLst/>
          </a:prstGeom>
          <a:solidFill>
            <a:srgbClr val="39960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x-none">
                <a:latin typeface="Calibri" charset="0"/>
                <a:ea typeface="Calibri" charset="0"/>
                <a:cs typeface="Calibri" charset="0"/>
              </a:rPr>
              <a:t>Memory</a:t>
            </a:r>
          </a:p>
        </p:txBody>
      </p:sp>
      <p:sp>
        <p:nvSpPr>
          <p:cNvPr id="5128" name="Rectangle 11"/>
          <p:cNvSpPr>
            <a:spLocks noChangeArrowheads="1"/>
          </p:cNvSpPr>
          <p:nvPr/>
        </p:nvSpPr>
        <p:spPr bwMode="auto">
          <a:xfrm>
            <a:off x="3612373" y="4535805"/>
            <a:ext cx="1259946" cy="671971"/>
          </a:xfrm>
          <a:prstGeom prst="rect">
            <a:avLst/>
          </a:prstGeom>
          <a:solidFill>
            <a:srgbClr val="39960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x-none">
                <a:latin typeface="Calibri" charset="0"/>
                <a:ea typeface="Calibri" charset="0"/>
                <a:cs typeface="Calibri" charset="0"/>
              </a:rPr>
              <a:t>Video</a:t>
            </a:r>
            <a:br>
              <a:rPr lang="en-US" altLang="x-none">
                <a:latin typeface="Calibri" charset="0"/>
                <a:ea typeface="Calibri" charset="0"/>
                <a:cs typeface="Calibri" charset="0"/>
              </a:rPr>
            </a:br>
            <a:r>
              <a:rPr lang="en-US" altLang="x-none">
                <a:latin typeface="Calibri" charset="0"/>
                <a:ea typeface="Calibri" charset="0"/>
                <a:cs typeface="Calibri" charset="0"/>
              </a:rPr>
              <a:t>Controller</a:t>
            </a:r>
          </a:p>
        </p:txBody>
      </p:sp>
      <p:sp>
        <p:nvSpPr>
          <p:cNvPr id="5129" name="Rectangle 12"/>
          <p:cNvSpPr>
            <a:spLocks noChangeArrowheads="1"/>
          </p:cNvSpPr>
          <p:nvPr/>
        </p:nvSpPr>
        <p:spPr bwMode="auto">
          <a:xfrm>
            <a:off x="5124308" y="4535805"/>
            <a:ext cx="1259946" cy="671971"/>
          </a:xfrm>
          <a:prstGeom prst="rect">
            <a:avLst/>
          </a:prstGeom>
          <a:solidFill>
            <a:srgbClr val="39960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x-none">
                <a:latin typeface="Calibri" charset="0"/>
                <a:ea typeface="Calibri" charset="0"/>
                <a:cs typeface="Calibri" charset="0"/>
              </a:rPr>
              <a:t>Keyboard</a:t>
            </a:r>
            <a:br>
              <a:rPr lang="en-US" altLang="x-none">
                <a:latin typeface="Calibri" charset="0"/>
                <a:ea typeface="Calibri" charset="0"/>
                <a:cs typeface="Calibri" charset="0"/>
              </a:rPr>
            </a:br>
            <a:r>
              <a:rPr lang="en-US" altLang="x-none">
                <a:latin typeface="Calibri" charset="0"/>
                <a:ea typeface="Calibri" charset="0"/>
                <a:cs typeface="Calibri" charset="0"/>
              </a:rPr>
              <a:t>Controller</a:t>
            </a:r>
          </a:p>
        </p:txBody>
      </p:sp>
      <p:sp>
        <p:nvSpPr>
          <p:cNvPr id="5130" name="Rectangle 13"/>
          <p:cNvSpPr>
            <a:spLocks noChangeArrowheads="1"/>
          </p:cNvSpPr>
          <p:nvPr/>
        </p:nvSpPr>
        <p:spPr bwMode="auto">
          <a:xfrm>
            <a:off x="6636243" y="4535805"/>
            <a:ext cx="1259946" cy="671971"/>
          </a:xfrm>
          <a:prstGeom prst="rect">
            <a:avLst/>
          </a:prstGeom>
          <a:solidFill>
            <a:srgbClr val="39960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x-none">
                <a:latin typeface="Calibri" charset="0"/>
                <a:ea typeface="Calibri" charset="0"/>
                <a:cs typeface="Calibri" charset="0"/>
              </a:rPr>
              <a:t>Floppy</a:t>
            </a:r>
            <a:br>
              <a:rPr lang="en-US" altLang="x-none">
                <a:latin typeface="Calibri" charset="0"/>
                <a:ea typeface="Calibri" charset="0"/>
                <a:cs typeface="Calibri" charset="0"/>
              </a:rPr>
            </a:br>
            <a:r>
              <a:rPr lang="en-US" altLang="x-none">
                <a:latin typeface="Calibri" charset="0"/>
                <a:ea typeface="Calibri" charset="0"/>
                <a:cs typeface="Calibri" charset="0"/>
              </a:rPr>
              <a:t>Controller</a:t>
            </a:r>
          </a:p>
        </p:txBody>
      </p:sp>
      <p:sp>
        <p:nvSpPr>
          <p:cNvPr id="5131" name="Rectangle 14"/>
          <p:cNvSpPr>
            <a:spLocks noChangeArrowheads="1"/>
          </p:cNvSpPr>
          <p:nvPr/>
        </p:nvSpPr>
        <p:spPr bwMode="auto">
          <a:xfrm>
            <a:off x="8148178" y="4535805"/>
            <a:ext cx="1259946" cy="671971"/>
          </a:xfrm>
          <a:prstGeom prst="rect">
            <a:avLst/>
          </a:prstGeom>
          <a:solidFill>
            <a:srgbClr val="39960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x-none">
                <a:latin typeface="Calibri" charset="0"/>
                <a:ea typeface="Calibri" charset="0"/>
                <a:cs typeface="Calibri" charset="0"/>
              </a:rPr>
              <a:t>Disk</a:t>
            </a:r>
            <a:br>
              <a:rPr lang="en-US" altLang="x-none">
                <a:latin typeface="Calibri" charset="0"/>
                <a:ea typeface="Calibri" charset="0"/>
                <a:cs typeface="Calibri" charset="0"/>
              </a:rPr>
            </a:br>
            <a:r>
              <a:rPr lang="en-US" altLang="x-none">
                <a:latin typeface="Calibri" charset="0"/>
                <a:ea typeface="Calibri" charset="0"/>
                <a:cs typeface="Calibri" charset="0"/>
              </a:rPr>
              <a:t>Controller</a:t>
            </a:r>
          </a:p>
        </p:txBody>
      </p:sp>
      <p:sp>
        <p:nvSpPr>
          <p:cNvPr id="5132" name="Line 15"/>
          <p:cNvSpPr>
            <a:spLocks noChangeShapeType="1"/>
          </p:cNvSpPr>
          <p:nvPr/>
        </p:nvSpPr>
        <p:spPr bwMode="auto">
          <a:xfrm>
            <a:off x="588503" y="5879747"/>
            <a:ext cx="8819621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984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5133" name="Line 16"/>
          <p:cNvSpPr>
            <a:spLocks noChangeShapeType="1"/>
          </p:cNvSpPr>
          <p:nvPr/>
        </p:nvSpPr>
        <p:spPr bwMode="auto">
          <a:xfrm flipV="1">
            <a:off x="1260475" y="5207776"/>
            <a:ext cx="0" cy="671971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984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5134" name="Line 17"/>
          <p:cNvSpPr>
            <a:spLocks noChangeShapeType="1"/>
          </p:cNvSpPr>
          <p:nvPr/>
        </p:nvSpPr>
        <p:spPr bwMode="auto">
          <a:xfrm flipV="1">
            <a:off x="2772410" y="5207776"/>
            <a:ext cx="0" cy="671971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984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5135" name="Line 18"/>
          <p:cNvSpPr>
            <a:spLocks noChangeShapeType="1"/>
          </p:cNvSpPr>
          <p:nvPr/>
        </p:nvSpPr>
        <p:spPr bwMode="auto">
          <a:xfrm flipV="1">
            <a:off x="4284345" y="5207776"/>
            <a:ext cx="0" cy="671971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984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5136" name="Line 19"/>
          <p:cNvSpPr>
            <a:spLocks noChangeShapeType="1"/>
          </p:cNvSpPr>
          <p:nvPr/>
        </p:nvSpPr>
        <p:spPr bwMode="auto">
          <a:xfrm flipV="1">
            <a:off x="5796280" y="5207776"/>
            <a:ext cx="0" cy="671971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984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5137" name="Line 20"/>
          <p:cNvSpPr>
            <a:spLocks noChangeShapeType="1"/>
          </p:cNvSpPr>
          <p:nvPr/>
        </p:nvSpPr>
        <p:spPr bwMode="auto">
          <a:xfrm flipV="1">
            <a:off x="7308215" y="5207776"/>
            <a:ext cx="0" cy="671971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984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5138" name="Line 21"/>
          <p:cNvSpPr>
            <a:spLocks noChangeShapeType="1"/>
          </p:cNvSpPr>
          <p:nvPr/>
        </p:nvSpPr>
        <p:spPr bwMode="auto">
          <a:xfrm flipV="1">
            <a:off x="8820150" y="5207776"/>
            <a:ext cx="0" cy="671971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984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08246" name="Text Box 22"/>
          <p:cNvSpPr txBox="1">
            <a:spLocks noChangeArrowheads="1"/>
          </p:cNvSpPr>
          <p:nvPr/>
        </p:nvSpPr>
        <p:spPr bwMode="auto">
          <a:xfrm>
            <a:off x="7658200" y="6047740"/>
            <a:ext cx="1475981" cy="431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>
              <a:spcBef>
                <a:spcPct val="0"/>
              </a:spcBef>
              <a:defRPr/>
            </a:pPr>
            <a:r>
              <a:rPr lang="en-US" sz="2205">
                <a:effectLst>
                  <a:outerShdw blurRad="38100" dist="38100" dir="2700000" algn="tl">
                    <a:srgbClr val="C0C0C0"/>
                  </a:outerShdw>
                </a:effectLst>
                <a:latin typeface="Calibri" charset="0"/>
                <a:ea typeface="Calibri" charset="0"/>
                <a:cs typeface="Calibri" charset="0"/>
              </a:rPr>
              <a:t>System bus</a:t>
            </a:r>
          </a:p>
        </p:txBody>
      </p:sp>
      <p:sp>
        <p:nvSpPr>
          <p:cNvPr id="5140" name="AutoShape 23"/>
          <p:cNvSpPr>
            <a:spLocks noChangeArrowheads="1"/>
          </p:cNvSpPr>
          <p:nvPr/>
        </p:nvSpPr>
        <p:spPr bwMode="auto">
          <a:xfrm>
            <a:off x="8400167" y="2771880"/>
            <a:ext cx="755968" cy="755968"/>
          </a:xfrm>
          <a:prstGeom prst="flowChartMagneticDisk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endParaRPr lang="x-none" altLang="x-none" sz="1984">
              <a:latin typeface="Calibri" charset="0"/>
              <a:ea typeface="Calibri" charset="0"/>
              <a:cs typeface="Calibri" charset="0"/>
            </a:endParaRPr>
          </a:p>
        </p:txBody>
      </p:sp>
      <p:grpSp>
        <p:nvGrpSpPr>
          <p:cNvPr id="5141" name="Group 24"/>
          <p:cNvGrpSpPr>
            <a:grpSpLocks/>
          </p:cNvGrpSpPr>
          <p:nvPr/>
        </p:nvGrpSpPr>
        <p:grpSpPr bwMode="auto">
          <a:xfrm>
            <a:off x="6804236" y="3107866"/>
            <a:ext cx="923960" cy="419982"/>
            <a:chOff x="3888" y="1776"/>
            <a:chExt cx="528" cy="240"/>
          </a:xfrm>
        </p:grpSpPr>
        <p:sp>
          <p:nvSpPr>
            <p:cNvPr id="5166" name="Rectangle 25"/>
            <p:cNvSpPr>
              <a:spLocks noChangeArrowheads="1"/>
            </p:cNvSpPr>
            <p:nvPr/>
          </p:nvSpPr>
          <p:spPr bwMode="auto">
            <a:xfrm>
              <a:off x="3888" y="1776"/>
              <a:ext cx="528" cy="24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endParaRPr lang="x-none" altLang="x-none" sz="1984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167" name="Rectangle 26"/>
            <p:cNvSpPr>
              <a:spLocks noChangeArrowheads="1"/>
            </p:cNvSpPr>
            <p:nvPr/>
          </p:nvSpPr>
          <p:spPr bwMode="auto">
            <a:xfrm>
              <a:off x="4032" y="1872"/>
              <a:ext cx="240" cy="4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endParaRPr lang="x-none" altLang="x-none" sz="1984"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pic>
        <p:nvPicPr>
          <p:cNvPr id="5142" name="Picture 27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2373" y="2267902"/>
            <a:ext cx="1259946" cy="12599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143" name="Group 28"/>
          <p:cNvGrpSpPr>
            <a:grpSpLocks/>
          </p:cNvGrpSpPr>
          <p:nvPr/>
        </p:nvGrpSpPr>
        <p:grpSpPr bwMode="auto">
          <a:xfrm>
            <a:off x="5252054" y="2939873"/>
            <a:ext cx="974708" cy="671971"/>
            <a:chOff x="3001" y="1728"/>
            <a:chExt cx="557" cy="384"/>
          </a:xfrm>
        </p:grpSpPr>
        <p:sp>
          <p:nvSpPr>
            <p:cNvPr id="5152" name="Rectangle 29"/>
            <p:cNvSpPr>
              <a:spLocks noChangeArrowheads="1"/>
            </p:cNvSpPr>
            <p:nvPr/>
          </p:nvSpPr>
          <p:spPr bwMode="auto">
            <a:xfrm rot="-1140176">
              <a:off x="3024" y="1728"/>
              <a:ext cx="534" cy="287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endParaRPr lang="x-none" altLang="x-none" sz="1984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153" name="Rectangle 30"/>
            <p:cNvSpPr>
              <a:spLocks noChangeArrowheads="1"/>
            </p:cNvSpPr>
            <p:nvPr/>
          </p:nvSpPr>
          <p:spPr bwMode="auto">
            <a:xfrm rot="-1140176">
              <a:off x="3049" y="1840"/>
              <a:ext cx="41" cy="41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endParaRPr lang="x-none" altLang="x-none" sz="1984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154" name="Rectangle 31"/>
            <p:cNvSpPr>
              <a:spLocks noChangeArrowheads="1"/>
            </p:cNvSpPr>
            <p:nvPr/>
          </p:nvSpPr>
          <p:spPr bwMode="auto">
            <a:xfrm rot="-1140176">
              <a:off x="3127" y="1813"/>
              <a:ext cx="41" cy="41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endParaRPr lang="x-none" altLang="x-none" sz="1984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155" name="Rectangle 32"/>
            <p:cNvSpPr>
              <a:spLocks noChangeArrowheads="1"/>
            </p:cNvSpPr>
            <p:nvPr/>
          </p:nvSpPr>
          <p:spPr bwMode="auto">
            <a:xfrm rot="-1140176">
              <a:off x="3153" y="1891"/>
              <a:ext cx="41" cy="41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endParaRPr lang="x-none" altLang="x-none" sz="1984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156" name="Rectangle 33"/>
            <p:cNvSpPr>
              <a:spLocks noChangeArrowheads="1"/>
            </p:cNvSpPr>
            <p:nvPr/>
          </p:nvSpPr>
          <p:spPr bwMode="auto">
            <a:xfrm rot="-1140176">
              <a:off x="3204" y="1786"/>
              <a:ext cx="41" cy="41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endParaRPr lang="x-none" altLang="x-none" sz="1984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157" name="Rectangle 34"/>
            <p:cNvSpPr>
              <a:spLocks noChangeArrowheads="1"/>
            </p:cNvSpPr>
            <p:nvPr/>
          </p:nvSpPr>
          <p:spPr bwMode="auto">
            <a:xfrm rot="-1140176">
              <a:off x="3231" y="1864"/>
              <a:ext cx="41" cy="41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endParaRPr lang="x-none" altLang="x-none" sz="1984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158" name="Rectangle 35"/>
            <p:cNvSpPr>
              <a:spLocks noChangeArrowheads="1"/>
            </p:cNvSpPr>
            <p:nvPr/>
          </p:nvSpPr>
          <p:spPr bwMode="auto">
            <a:xfrm rot="-1140176">
              <a:off x="3180" y="1968"/>
              <a:ext cx="41" cy="41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endParaRPr lang="x-none" altLang="x-none" sz="1984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159" name="Rectangle 36"/>
            <p:cNvSpPr>
              <a:spLocks noChangeArrowheads="1"/>
            </p:cNvSpPr>
            <p:nvPr/>
          </p:nvSpPr>
          <p:spPr bwMode="auto">
            <a:xfrm rot="-1140176">
              <a:off x="3102" y="1995"/>
              <a:ext cx="41" cy="41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endParaRPr lang="x-none" altLang="x-none" sz="1984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160" name="Rectangle 37"/>
            <p:cNvSpPr>
              <a:spLocks noChangeArrowheads="1"/>
            </p:cNvSpPr>
            <p:nvPr/>
          </p:nvSpPr>
          <p:spPr bwMode="auto">
            <a:xfrm rot="-1140176">
              <a:off x="3076" y="1917"/>
              <a:ext cx="41" cy="41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endParaRPr lang="x-none" altLang="x-none" sz="1984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161" name="Rectangle 38"/>
            <p:cNvSpPr>
              <a:spLocks noChangeArrowheads="1"/>
            </p:cNvSpPr>
            <p:nvPr/>
          </p:nvSpPr>
          <p:spPr bwMode="auto">
            <a:xfrm rot="-1140176">
              <a:off x="3336" y="1914"/>
              <a:ext cx="41" cy="41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endParaRPr lang="x-none" altLang="x-none" sz="1984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162" name="Rectangle 39"/>
            <p:cNvSpPr>
              <a:spLocks noChangeArrowheads="1"/>
            </p:cNvSpPr>
            <p:nvPr/>
          </p:nvSpPr>
          <p:spPr bwMode="auto">
            <a:xfrm rot="-1140176">
              <a:off x="3309" y="1837"/>
              <a:ext cx="41" cy="41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endParaRPr lang="x-none" altLang="x-none" sz="1984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163" name="Rectangle 40"/>
            <p:cNvSpPr>
              <a:spLocks noChangeArrowheads="1"/>
            </p:cNvSpPr>
            <p:nvPr/>
          </p:nvSpPr>
          <p:spPr bwMode="auto">
            <a:xfrm rot="-1140176">
              <a:off x="3413" y="1888"/>
              <a:ext cx="41" cy="41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endParaRPr lang="x-none" altLang="x-none" sz="1984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164" name="Rectangle 41"/>
            <p:cNvSpPr>
              <a:spLocks noChangeArrowheads="1"/>
            </p:cNvSpPr>
            <p:nvPr/>
          </p:nvSpPr>
          <p:spPr bwMode="auto">
            <a:xfrm rot="-1140176">
              <a:off x="3257" y="1941"/>
              <a:ext cx="41" cy="41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chemeClr val="bg2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endParaRPr lang="x-none" altLang="x-none" sz="1984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165" name="Freeform 42"/>
            <p:cNvSpPr>
              <a:spLocks/>
            </p:cNvSpPr>
            <p:nvPr/>
          </p:nvSpPr>
          <p:spPr bwMode="auto">
            <a:xfrm rot="20459824" flipH="1">
              <a:off x="3001" y="1825"/>
              <a:ext cx="41" cy="287"/>
            </a:xfrm>
            <a:custGeom>
              <a:avLst/>
              <a:gdLst>
                <a:gd name="T0" fmla="*/ 0 w 96"/>
                <a:gd name="T1" fmla="*/ 336 h 336"/>
                <a:gd name="T2" fmla="*/ 96 w 96"/>
                <a:gd name="T3" fmla="*/ 48 h 336"/>
                <a:gd name="T4" fmla="*/ 0 w 96"/>
                <a:gd name="T5" fmla="*/ 0 h 336"/>
                <a:gd name="T6" fmla="*/ 0 w 96"/>
                <a:gd name="T7" fmla="*/ 336 h 33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6"/>
                <a:gd name="T13" fmla="*/ 0 h 336"/>
                <a:gd name="T14" fmla="*/ 96 w 96"/>
                <a:gd name="T15" fmla="*/ 336 h 3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6" h="336">
                  <a:moveTo>
                    <a:pt x="0" y="336"/>
                  </a:moveTo>
                  <a:lnTo>
                    <a:pt x="96" y="48"/>
                  </a:lnTo>
                  <a:lnTo>
                    <a:pt x="0" y="0"/>
                  </a:lnTo>
                  <a:lnTo>
                    <a:pt x="0" y="336"/>
                  </a:lnTo>
                  <a:close/>
                </a:path>
              </a:pathLst>
            </a:custGeom>
            <a:solidFill>
              <a:srgbClr val="FFFFCC"/>
            </a:solidFill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1984">
                <a:latin typeface="Calibri" charset="0"/>
                <a:ea typeface="Calibri" charset="0"/>
                <a:cs typeface="Calibri" charset="0"/>
              </a:endParaRPr>
            </a:p>
          </p:txBody>
        </p:sp>
      </p:grpSp>
      <p:sp>
        <p:nvSpPr>
          <p:cNvPr id="5144" name="Line 43"/>
          <p:cNvSpPr>
            <a:spLocks noChangeShapeType="1"/>
          </p:cNvSpPr>
          <p:nvPr/>
        </p:nvSpPr>
        <p:spPr bwMode="auto">
          <a:xfrm flipV="1">
            <a:off x="4284345" y="3359855"/>
            <a:ext cx="0" cy="117594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984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5145" name="Line 44"/>
          <p:cNvSpPr>
            <a:spLocks noChangeShapeType="1"/>
          </p:cNvSpPr>
          <p:nvPr/>
        </p:nvSpPr>
        <p:spPr bwMode="auto">
          <a:xfrm flipV="1">
            <a:off x="5712283" y="3443851"/>
            <a:ext cx="0" cy="10919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984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5146" name="Line 45"/>
          <p:cNvSpPr>
            <a:spLocks noChangeShapeType="1"/>
          </p:cNvSpPr>
          <p:nvPr/>
        </p:nvSpPr>
        <p:spPr bwMode="auto">
          <a:xfrm flipV="1">
            <a:off x="7308215" y="3527848"/>
            <a:ext cx="0" cy="100795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984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5147" name="Line 46"/>
          <p:cNvSpPr>
            <a:spLocks noChangeShapeType="1"/>
          </p:cNvSpPr>
          <p:nvPr/>
        </p:nvSpPr>
        <p:spPr bwMode="auto">
          <a:xfrm flipV="1">
            <a:off x="8736153" y="3527848"/>
            <a:ext cx="0" cy="100795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984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08271" name="Text Box 47"/>
          <p:cNvSpPr txBox="1">
            <a:spLocks noChangeArrowheads="1"/>
          </p:cNvSpPr>
          <p:nvPr/>
        </p:nvSpPr>
        <p:spPr bwMode="auto">
          <a:xfrm>
            <a:off x="3864363" y="1679927"/>
            <a:ext cx="937629" cy="363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>
              <a:spcBef>
                <a:spcPct val="0"/>
              </a:spcBef>
              <a:defRPr/>
            </a:pPr>
            <a:r>
              <a:rPr lang="en-US" sz="1764">
                <a:effectLst>
                  <a:outerShdw blurRad="38100" dist="38100" dir="2700000" algn="tl">
                    <a:srgbClr val="C0C0C0"/>
                  </a:outerShdw>
                </a:effectLst>
                <a:latin typeface="Calibri" charset="0"/>
                <a:ea typeface="Calibri" charset="0"/>
                <a:cs typeface="Calibri" charset="0"/>
              </a:rPr>
              <a:t>Monitor</a:t>
            </a:r>
          </a:p>
        </p:txBody>
      </p:sp>
      <p:sp>
        <p:nvSpPr>
          <p:cNvPr id="308272" name="Text Box 48"/>
          <p:cNvSpPr txBox="1">
            <a:spLocks noChangeArrowheads="1"/>
          </p:cNvSpPr>
          <p:nvPr/>
        </p:nvSpPr>
        <p:spPr bwMode="auto">
          <a:xfrm>
            <a:off x="5208306" y="1679927"/>
            <a:ext cx="1051506" cy="363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1" hangingPunct="1">
              <a:spcBef>
                <a:spcPct val="0"/>
              </a:spcBef>
              <a:defRPr/>
            </a:pPr>
            <a:r>
              <a:rPr lang="en-US" sz="1764">
                <a:effectLst>
                  <a:outerShdw blurRad="38100" dist="38100" dir="2700000" algn="tl">
                    <a:srgbClr val="C0C0C0"/>
                  </a:outerShdw>
                </a:effectLst>
                <a:latin typeface="Calibri" charset="0"/>
                <a:ea typeface="Calibri" charset="0"/>
                <a:cs typeface="Calibri" charset="0"/>
              </a:rPr>
              <a:t>Keyboard</a:t>
            </a:r>
          </a:p>
        </p:txBody>
      </p:sp>
      <p:sp>
        <p:nvSpPr>
          <p:cNvPr id="308273" name="Text Box 49"/>
          <p:cNvSpPr txBox="1">
            <a:spLocks noChangeArrowheads="1"/>
          </p:cNvSpPr>
          <p:nvPr/>
        </p:nvSpPr>
        <p:spPr bwMode="auto">
          <a:xfrm>
            <a:off x="6720240" y="1679927"/>
            <a:ext cx="797719" cy="635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spcBef>
                <a:spcPct val="0"/>
              </a:spcBef>
              <a:defRPr/>
            </a:pPr>
            <a:r>
              <a:rPr lang="en-US" sz="1764">
                <a:effectLst>
                  <a:outerShdw blurRad="38100" dist="38100" dir="2700000" algn="tl">
                    <a:srgbClr val="C0C0C0"/>
                  </a:outerShdw>
                </a:effectLst>
                <a:latin typeface="Calibri" charset="0"/>
                <a:ea typeface="Calibri" charset="0"/>
                <a:cs typeface="Calibri" charset="0"/>
              </a:rPr>
              <a:t>Floppy</a:t>
            </a:r>
            <a:br>
              <a:rPr lang="en-US" sz="1764">
                <a:effectLst>
                  <a:outerShdw blurRad="38100" dist="38100" dir="2700000" algn="tl">
                    <a:srgbClr val="C0C0C0"/>
                  </a:outerShdw>
                </a:effectLst>
                <a:latin typeface="Calibri" charset="0"/>
                <a:ea typeface="Calibri" charset="0"/>
                <a:cs typeface="Calibri" charset="0"/>
              </a:rPr>
            </a:br>
            <a:r>
              <a:rPr lang="en-US" sz="1764">
                <a:effectLst>
                  <a:outerShdw blurRad="38100" dist="38100" dir="2700000" algn="tl">
                    <a:srgbClr val="C0C0C0"/>
                  </a:outerShdw>
                </a:effectLst>
                <a:latin typeface="Calibri" charset="0"/>
                <a:ea typeface="Calibri" charset="0"/>
                <a:cs typeface="Calibri" charset="0"/>
              </a:rPr>
              <a:t> drive</a:t>
            </a:r>
          </a:p>
        </p:txBody>
      </p:sp>
      <p:sp>
        <p:nvSpPr>
          <p:cNvPr id="308274" name="Text Box 50"/>
          <p:cNvSpPr txBox="1">
            <a:spLocks noChangeArrowheads="1"/>
          </p:cNvSpPr>
          <p:nvPr/>
        </p:nvSpPr>
        <p:spPr bwMode="auto">
          <a:xfrm>
            <a:off x="8377419" y="1679927"/>
            <a:ext cx="697179" cy="6353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spcBef>
                <a:spcPct val="0"/>
              </a:spcBef>
              <a:defRPr/>
            </a:pPr>
            <a:r>
              <a:rPr lang="en-US" sz="1764">
                <a:effectLst>
                  <a:outerShdw blurRad="38100" dist="38100" dir="2700000" algn="tl">
                    <a:srgbClr val="C0C0C0"/>
                  </a:outerShdw>
                </a:effectLst>
                <a:latin typeface="Calibri" charset="0"/>
                <a:ea typeface="Calibri" charset="0"/>
                <a:cs typeface="Calibri" charset="0"/>
              </a:rPr>
              <a:t>Disk</a:t>
            </a:r>
            <a:br>
              <a:rPr lang="en-US" sz="1764">
                <a:effectLst>
                  <a:outerShdw blurRad="38100" dist="38100" dir="2700000" algn="tl">
                    <a:srgbClr val="C0C0C0"/>
                  </a:outerShdw>
                </a:effectLst>
                <a:latin typeface="Calibri" charset="0"/>
                <a:ea typeface="Calibri" charset="0"/>
                <a:cs typeface="Calibri" charset="0"/>
              </a:rPr>
            </a:br>
            <a:r>
              <a:rPr lang="en-US" sz="1764">
                <a:effectLst>
                  <a:outerShdw blurRad="38100" dist="38100" dir="2700000" algn="tl">
                    <a:srgbClr val="C0C0C0"/>
                  </a:outerShdw>
                </a:effectLst>
                <a:latin typeface="Calibri" charset="0"/>
                <a:ea typeface="Calibri" charset="0"/>
                <a:cs typeface="Calibri" charset="0"/>
              </a:rPr>
              <a:t> drive</a:t>
            </a:r>
          </a:p>
        </p:txBody>
      </p:sp>
      <p:sp>
        <p:nvSpPr>
          <p:cNvPr id="46" name="Text Box 49"/>
          <p:cNvSpPr txBox="1">
            <a:spLocks noChangeArrowheads="1"/>
          </p:cNvSpPr>
          <p:nvPr/>
        </p:nvSpPr>
        <p:spPr bwMode="auto">
          <a:xfrm>
            <a:off x="690529" y="6360906"/>
            <a:ext cx="443377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defRPr/>
            </a:pPr>
            <a:r>
              <a:rPr lang="en-US" dirty="0">
                <a:solidFill>
                  <a:srgbClr val="3B3E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charset="0"/>
                <a:ea typeface="Calibri" charset="0"/>
                <a:cs typeface="Calibri" charset="0"/>
              </a:rPr>
              <a:t>All addresses (memory and I/O) go here.</a:t>
            </a:r>
          </a:p>
          <a:p>
            <a:pPr algn="ctr" eaLnBrk="1" hangingPunct="1">
              <a:spcBef>
                <a:spcPct val="0"/>
              </a:spcBef>
              <a:defRPr/>
            </a:pPr>
            <a:r>
              <a:rPr lang="en-US" dirty="0">
                <a:solidFill>
                  <a:srgbClr val="3B3E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charset="0"/>
                <a:ea typeface="Calibri" charset="0"/>
                <a:cs typeface="Calibri" charset="0"/>
              </a:rPr>
              <a:t>Memory is just another I/O.</a:t>
            </a:r>
          </a:p>
        </p:txBody>
      </p:sp>
      <p:cxnSp>
        <p:nvCxnSpPr>
          <p:cNvPr id="47" name="Straight Arrow Connector 46"/>
          <p:cNvCxnSpPr/>
          <p:nvPr/>
        </p:nvCxnSpPr>
        <p:spPr bwMode="auto">
          <a:xfrm flipV="1">
            <a:off x="1848449" y="5879747"/>
            <a:ext cx="1" cy="499292"/>
          </a:xfrm>
          <a:prstGeom prst="straightConnector1">
            <a:avLst/>
          </a:prstGeom>
          <a:noFill/>
          <a:ln w="41275" cap="flat" cmpd="sng" algn="ctr">
            <a:solidFill>
              <a:srgbClr val="FF0000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42782247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I/O Hardware – Dual bus 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37528" y="2234554"/>
            <a:ext cx="8987614" cy="4871791"/>
            <a:chOff x="504507" y="1712667"/>
            <a:chExt cx="8987614" cy="4871791"/>
          </a:xfrm>
        </p:grpSpPr>
        <p:sp>
          <p:nvSpPr>
            <p:cNvPr id="6150" name="Line 19"/>
            <p:cNvSpPr>
              <a:spLocks noChangeShapeType="1"/>
            </p:cNvSpPr>
            <p:nvPr/>
          </p:nvSpPr>
          <p:spPr bwMode="auto">
            <a:xfrm flipV="1">
              <a:off x="8316171" y="2216645"/>
              <a:ext cx="0" cy="167992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151" name="Line 20"/>
            <p:cNvSpPr>
              <a:spLocks noChangeShapeType="1"/>
            </p:cNvSpPr>
            <p:nvPr/>
          </p:nvSpPr>
          <p:spPr bwMode="auto">
            <a:xfrm>
              <a:off x="5460294" y="5828490"/>
              <a:ext cx="0" cy="7559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152" name="Line 21"/>
            <p:cNvSpPr>
              <a:spLocks noChangeShapeType="1"/>
            </p:cNvSpPr>
            <p:nvPr/>
          </p:nvSpPr>
          <p:spPr bwMode="auto">
            <a:xfrm>
              <a:off x="5460294" y="6584457"/>
              <a:ext cx="394783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grpSp>
          <p:nvGrpSpPr>
            <p:cNvPr id="6153" name="Group 22"/>
            <p:cNvGrpSpPr>
              <a:grpSpLocks/>
            </p:cNvGrpSpPr>
            <p:nvPr/>
          </p:nvGrpSpPr>
          <p:grpSpPr bwMode="auto">
            <a:xfrm>
              <a:off x="3612373" y="2636627"/>
              <a:ext cx="2183906" cy="83996"/>
              <a:chOff x="2064" y="1440"/>
              <a:chExt cx="1248" cy="48"/>
            </a:xfrm>
          </p:grpSpPr>
          <p:sp>
            <p:nvSpPr>
              <p:cNvPr id="6179" name="Line 23"/>
              <p:cNvSpPr>
                <a:spLocks noChangeShapeType="1"/>
              </p:cNvSpPr>
              <p:nvPr/>
            </p:nvSpPr>
            <p:spPr bwMode="auto">
              <a:xfrm>
                <a:off x="2064" y="1488"/>
                <a:ext cx="1248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en-US"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6180" name="Line 24"/>
              <p:cNvSpPr>
                <a:spLocks noChangeShapeType="1"/>
              </p:cNvSpPr>
              <p:nvPr/>
            </p:nvSpPr>
            <p:spPr bwMode="auto">
              <a:xfrm>
                <a:off x="2064" y="1440"/>
                <a:ext cx="1248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en-US">
                  <a:latin typeface="Calibri" charset="0"/>
                  <a:ea typeface="Calibri" charset="0"/>
                  <a:cs typeface="Calibri" charset="0"/>
                </a:endParaRPr>
              </a:p>
            </p:txBody>
          </p:sp>
        </p:grpSp>
        <p:sp>
          <p:nvSpPr>
            <p:cNvPr id="6154" name="Rectangle 25"/>
            <p:cNvSpPr>
              <a:spLocks noChangeArrowheads="1"/>
            </p:cNvSpPr>
            <p:nvPr/>
          </p:nvSpPr>
          <p:spPr bwMode="auto">
            <a:xfrm>
              <a:off x="504507" y="3896573"/>
              <a:ext cx="1343942" cy="587975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>
                  <a:latin typeface="Calibri" charset="0"/>
                  <a:ea typeface="Calibri" charset="0"/>
                  <a:cs typeface="Calibri" charset="0"/>
                </a:rPr>
                <a:t>Video</a:t>
              </a:r>
              <a:br>
                <a:rPr lang="en-US" altLang="x-none">
                  <a:latin typeface="Calibri" charset="0"/>
                  <a:ea typeface="Calibri" charset="0"/>
                  <a:cs typeface="Calibri" charset="0"/>
                </a:rPr>
              </a:br>
              <a:r>
                <a:rPr lang="en-US" altLang="x-none">
                  <a:latin typeface="Calibri" charset="0"/>
                  <a:ea typeface="Calibri" charset="0"/>
                  <a:cs typeface="Calibri" charset="0"/>
                </a:rPr>
                <a:t>controller</a:t>
              </a:r>
            </a:p>
          </p:txBody>
        </p:sp>
        <p:sp>
          <p:nvSpPr>
            <p:cNvPr id="6155" name="Rectangle 26"/>
            <p:cNvSpPr>
              <a:spLocks noChangeArrowheads="1"/>
            </p:cNvSpPr>
            <p:nvPr/>
          </p:nvSpPr>
          <p:spPr bwMode="auto">
            <a:xfrm>
              <a:off x="2268431" y="3896573"/>
              <a:ext cx="1343942" cy="587975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>
                  <a:latin typeface="Calibri" charset="0"/>
                  <a:ea typeface="Calibri" charset="0"/>
                  <a:cs typeface="Calibri" charset="0"/>
                </a:rPr>
                <a:t>Network</a:t>
              </a:r>
              <a:br>
                <a:rPr lang="en-US" altLang="x-none">
                  <a:latin typeface="Calibri" charset="0"/>
                  <a:ea typeface="Calibri" charset="0"/>
                  <a:cs typeface="Calibri" charset="0"/>
                </a:rPr>
              </a:br>
              <a:r>
                <a:rPr lang="en-US" altLang="x-none">
                  <a:latin typeface="Calibri" charset="0"/>
                  <a:ea typeface="Calibri" charset="0"/>
                  <a:cs typeface="Calibri" charset="0"/>
                </a:rPr>
                <a:t>controller</a:t>
              </a:r>
            </a:p>
          </p:txBody>
        </p:sp>
        <p:sp>
          <p:nvSpPr>
            <p:cNvPr id="6156" name="Rectangle 27"/>
            <p:cNvSpPr>
              <a:spLocks noChangeArrowheads="1"/>
            </p:cNvSpPr>
            <p:nvPr/>
          </p:nvSpPr>
          <p:spPr bwMode="auto">
            <a:xfrm>
              <a:off x="1428467" y="5240515"/>
              <a:ext cx="1343942" cy="587975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>
                  <a:latin typeface="Calibri" charset="0"/>
                  <a:ea typeface="Calibri" charset="0"/>
                  <a:cs typeface="Calibri" charset="0"/>
                </a:rPr>
                <a:t>IDE disk</a:t>
              </a:r>
              <a:br>
                <a:rPr lang="en-US" altLang="x-none">
                  <a:latin typeface="Calibri" charset="0"/>
                  <a:ea typeface="Calibri" charset="0"/>
                  <a:cs typeface="Calibri" charset="0"/>
                </a:rPr>
              </a:br>
              <a:r>
                <a:rPr lang="en-US" altLang="x-none">
                  <a:latin typeface="Calibri" charset="0"/>
                  <a:ea typeface="Calibri" charset="0"/>
                  <a:cs typeface="Calibri" charset="0"/>
                </a:rPr>
                <a:t>controller</a:t>
              </a:r>
            </a:p>
          </p:txBody>
        </p:sp>
        <p:sp>
          <p:nvSpPr>
            <p:cNvPr id="6160" name="Rectangle 31"/>
            <p:cNvSpPr>
              <a:spLocks noChangeArrowheads="1"/>
            </p:cNvSpPr>
            <p:nvPr/>
          </p:nvSpPr>
          <p:spPr bwMode="auto">
            <a:xfrm>
              <a:off x="2268431" y="2300642"/>
              <a:ext cx="1343942" cy="503978"/>
            </a:xfrm>
            <a:prstGeom prst="rect">
              <a:avLst/>
            </a:prstGeom>
            <a:solidFill>
              <a:srgbClr val="399604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>
                  <a:latin typeface="Calibri" charset="0"/>
                  <a:ea typeface="Calibri" charset="0"/>
                  <a:cs typeface="Calibri" charset="0"/>
                </a:rPr>
                <a:t>CPU</a:t>
              </a:r>
            </a:p>
          </p:txBody>
        </p:sp>
        <p:sp>
          <p:nvSpPr>
            <p:cNvPr id="6161" name="Rectangle 32"/>
            <p:cNvSpPr>
              <a:spLocks noChangeArrowheads="1"/>
            </p:cNvSpPr>
            <p:nvPr/>
          </p:nvSpPr>
          <p:spPr bwMode="auto">
            <a:xfrm>
              <a:off x="4200348" y="2300642"/>
              <a:ext cx="1175949" cy="839964"/>
            </a:xfrm>
            <a:prstGeom prst="rect">
              <a:avLst/>
            </a:prstGeom>
            <a:solidFill>
              <a:srgbClr val="399604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 dirty="0">
                  <a:latin typeface="Calibri" charset="0"/>
                  <a:ea typeface="Calibri" charset="0"/>
                  <a:cs typeface="Calibri" charset="0"/>
                </a:rPr>
                <a:t>PCI bridge/</a:t>
              </a:r>
              <a:br>
                <a:rPr lang="en-US" altLang="x-none" dirty="0">
                  <a:latin typeface="Calibri" charset="0"/>
                  <a:ea typeface="Calibri" charset="0"/>
                  <a:cs typeface="Calibri" charset="0"/>
                </a:rPr>
              </a:br>
              <a:r>
                <a:rPr lang="en-US" altLang="x-none" dirty="0">
                  <a:latin typeface="Calibri" charset="0"/>
                  <a:ea typeface="Calibri" charset="0"/>
                  <a:cs typeface="Calibri" charset="0"/>
                </a:rPr>
                <a:t>memory </a:t>
              </a:r>
              <a:br>
                <a:rPr lang="en-US" altLang="x-none" dirty="0">
                  <a:latin typeface="Calibri" charset="0"/>
                  <a:ea typeface="Calibri" charset="0"/>
                  <a:cs typeface="Calibri" charset="0"/>
                </a:rPr>
              </a:br>
              <a:r>
                <a:rPr lang="en-US" altLang="x-none" dirty="0">
                  <a:latin typeface="Calibri" charset="0"/>
                  <a:ea typeface="Calibri" charset="0"/>
                  <a:cs typeface="Calibri" charset="0"/>
                </a:rPr>
                <a:t>controller</a:t>
              </a:r>
            </a:p>
          </p:txBody>
        </p:sp>
        <p:sp>
          <p:nvSpPr>
            <p:cNvPr id="6162" name="Rectangle 33"/>
            <p:cNvSpPr>
              <a:spLocks noChangeArrowheads="1"/>
            </p:cNvSpPr>
            <p:nvPr/>
          </p:nvSpPr>
          <p:spPr bwMode="auto">
            <a:xfrm>
              <a:off x="5796280" y="2300641"/>
              <a:ext cx="1343942" cy="587975"/>
            </a:xfrm>
            <a:prstGeom prst="rect">
              <a:avLst/>
            </a:prstGeom>
            <a:solidFill>
              <a:srgbClr val="399604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>
                  <a:latin typeface="Calibri" charset="0"/>
                  <a:ea typeface="Calibri" charset="0"/>
                  <a:cs typeface="Calibri" charset="0"/>
                </a:rPr>
                <a:t>Memory</a:t>
              </a:r>
            </a:p>
          </p:txBody>
        </p:sp>
        <p:sp>
          <p:nvSpPr>
            <p:cNvPr id="6163" name="Rectangle 34"/>
            <p:cNvSpPr>
              <a:spLocks noChangeArrowheads="1"/>
            </p:cNvSpPr>
            <p:nvPr/>
          </p:nvSpPr>
          <p:spPr bwMode="auto">
            <a:xfrm>
              <a:off x="2268431" y="2804620"/>
              <a:ext cx="1343942" cy="251989"/>
            </a:xfrm>
            <a:prstGeom prst="rect">
              <a:avLst/>
            </a:prstGeom>
            <a:solidFill>
              <a:srgbClr val="399604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>
                  <a:latin typeface="Calibri" charset="0"/>
                  <a:ea typeface="Calibri" charset="0"/>
                  <a:cs typeface="Calibri" charset="0"/>
                </a:rPr>
                <a:t>Cache</a:t>
              </a:r>
            </a:p>
          </p:txBody>
        </p:sp>
        <p:sp>
          <p:nvSpPr>
            <p:cNvPr id="6164" name="Line 35"/>
            <p:cNvSpPr>
              <a:spLocks noChangeShapeType="1"/>
            </p:cNvSpPr>
            <p:nvPr/>
          </p:nvSpPr>
          <p:spPr bwMode="auto">
            <a:xfrm>
              <a:off x="504507" y="4820533"/>
              <a:ext cx="8987614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165" name="Line 36"/>
            <p:cNvSpPr>
              <a:spLocks noChangeShapeType="1"/>
            </p:cNvSpPr>
            <p:nvPr/>
          </p:nvSpPr>
          <p:spPr bwMode="auto">
            <a:xfrm>
              <a:off x="1176478" y="4484548"/>
              <a:ext cx="0" cy="335986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166" name="Line 37"/>
            <p:cNvSpPr>
              <a:spLocks noChangeShapeType="1"/>
            </p:cNvSpPr>
            <p:nvPr/>
          </p:nvSpPr>
          <p:spPr bwMode="auto">
            <a:xfrm>
              <a:off x="2940402" y="4484548"/>
              <a:ext cx="0" cy="335986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167" name="Line 38"/>
            <p:cNvSpPr>
              <a:spLocks noChangeShapeType="1"/>
            </p:cNvSpPr>
            <p:nvPr/>
          </p:nvSpPr>
          <p:spPr bwMode="auto">
            <a:xfrm>
              <a:off x="2100438" y="4820533"/>
              <a:ext cx="0" cy="419982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169" name="Line 40"/>
            <p:cNvSpPr>
              <a:spLocks noChangeShapeType="1"/>
            </p:cNvSpPr>
            <p:nvPr/>
          </p:nvSpPr>
          <p:spPr bwMode="auto">
            <a:xfrm flipV="1">
              <a:off x="4788323" y="3140605"/>
              <a:ext cx="0" cy="16799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170" name="Rectangle 41"/>
            <p:cNvSpPr>
              <a:spLocks noChangeArrowheads="1"/>
            </p:cNvSpPr>
            <p:nvPr/>
          </p:nvSpPr>
          <p:spPr bwMode="auto">
            <a:xfrm>
              <a:off x="7644200" y="3896573"/>
              <a:ext cx="1343942" cy="587975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>
                  <a:latin typeface="Calibri" charset="0"/>
                  <a:ea typeface="Calibri" charset="0"/>
                  <a:cs typeface="Calibri" charset="0"/>
                </a:rPr>
                <a:t>SCSI</a:t>
              </a:r>
              <a:br>
                <a:rPr lang="en-US" altLang="x-none">
                  <a:latin typeface="Calibri" charset="0"/>
                  <a:ea typeface="Calibri" charset="0"/>
                  <a:cs typeface="Calibri" charset="0"/>
                </a:rPr>
              </a:br>
              <a:r>
                <a:rPr lang="en-US" altLang="x-none">
                  <a:latin typeface="Calibri" charset="0"/>
                  <a:ea typeface="Calibri" charset="0"/>
                  <a:cs typeface="Calibri" charset="0"/>
                </a:rPr>
                <a:t>controller</a:t>
              </a:r>
            </a:p>
          </p:txBody>
        </p:sp>
        <p:sp>
          <p:nvSpPr>
            <p:cNvPr id="6171" name="Line 42"/>
            <p:cNvSpPr>
              <a:spLocks noChangeShapeType="1"/>
            </p:cNvSpPr>
            <p:nvPr/>
          </p:nvSpPr>
          <p:spPr bwMode="auto">
            <a:xfrm>
              <a:off x="8316171" y="4484548"/>
              <a:ext cx="0" cy="335986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172" name="AutoShape 43"/>
            <p:cNvSpPr>
              <a:spLocks noChangeArrowheads="1"/>
            </p:cNvSpPr>
            <p:nvPr/>
          </p:nvSpPr>
          <p:spPr bwMode="auto">
            <a:xfrm>
              <a:off x="7812193" y="2888617"/>
              <a:ext cx="1007957" cy="503978"/>
            </a:xfrm>
            <a:prstGeom prst="flowChartMagneticDisk">
              <a:avLst/>
            </a:prstGeom>
            <a:solidFill>
              <a:srgbClr val="5D636A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>
                  <a:latin typeface="Calibri" charset="0"/>
                  <a:ea typeface="Calibri" charset="0"/>
                  <a:cs typeface="Calibri" charset="0"/>
                </a:rPr>
                <a:t>SCSI disk</a:t>
              </a:r>
            </a:p>
          </p:txBody>
        </p:sp>
        <p:sp>
          <p:nvSpPr>
            <p:cNvPr id="6173" name="AutoShape 44"/>
            <p:cNvSpPr>
              <a:spLocks noChangeArrowheads="1"/>
            </p:cNvSpPr>
            <p:nvPr/>
          </p:nvSpPr>
          <p:spPr bwMode="auto">
            <a:xfrm>
              <a:off x="7812193" y="2300642"/>
              <a:ext cx="1007957" cy="503978"/>
            </a:xfrm>
            <a:prstGeom prst="flowChartMagneticDisk">
              <a:avLst/>
            </a:prstGeom>
            <a:solidFill>
              <a:srgbClr val="5D636A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>
                  <a:latin typeface="Calibri" charset="0"/>
                  <a:ea typeface="Calibri" charset="0"/>
                  <a:cs typeface="Calibri" charset="0"/>
                </a:rPr>
                <a:t>SCSI disk</a:t>
              </a:r>
            </a:p>
          </p:txBody>
        </p:sp>
        <p:sp>
          <p:nvSpPr>
            <p:cNvPr id="6174" name="AutoShape 45"/>
            <p:cNvSpPr>
              <a:spLocks noChangeArrowheads="1"/>
            </p:cNvSpPr>
            <p:nvPr/>
          </p:nvSpPr>
          <p:spPr bwMode="auto">
            <a:xfrm>
              <a:off x="7812193" y="1712667"/>
              <a:ext cx="1007957" cy="503978"/>
            </a:xfrm>
            <a:prstGeom prst="flowChartMagneticDisk">
              <a:avLst/>
            </a:prstGeom>
            <a:solidFill>
              <a:srgbClr val="5D636A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>
                  <a:latin typeface="Calibri" charset="0"/>
                  <a:ea typeface="Calibri" charset="0"/>
                  <a:cs typeface="Calibri" charset="0"/>
                </a:rPr>
                <a:t>SCSI disk</a:t>
              </a:r>
            </a:p>
          </p:txBody>
        </p:sp>
        <p:sp>
          <p:nvSpPr>
            <p:cNvPr id="309294" name="Text Box 46"/>
            <p:cNvSpPr txBox="1">
              <a:spLocks noChangeArrowheads="1"/>
            </p:cNvSpPr>
            <p:nvPr/>
          </p:nvSpPr>
          <p:spPr bwMode="auto">
            <a:xfrm>
              <a:off x="8400168" y="4904530"/>
              <a:ext cx="870751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>
                <a:spcBef>
                  <a:spcPct val="0"/>
                </a:spcBef>
                <a:defRPr/>
              </a:pPr>
              <a:r>
                <a:rPr lang="en-US">
                  <a:effectLst>
                    <a:outerShdw blurRad="38100" dist="38100" dir="2700000" algn="tl">
                      <a:srgbClr val="C0C0C0"/>
                    </a:outerShdw>
                  </a:effectLst>
                  <a:latin typeface="Calibri" charset="0"/>
                  <a:ea typeface="Calibri" charset="0"/>
                  <a:cs typeface="Calibri" charset="0"/>
                </a:rPr>
                <a:t>PCI bus</a:t>
              </a:r>
            </a:p>
          </p:txBody>
        </p:sp>
        <p:sp>
          <p:nvSpPr>
            <p:cNvPr id="309296" name="Text Box 48"/>
            <p:cNvSpPr txBox="1">
              <a:spLocks noChangeArrowheads="1"/>
            </p:cNvSpPr>
            <p:nvPr/>
          </p:nvSpPr>
          <p:spPr bwMode="auto">
            <a:xfrm>
              <a:off x="7275536" y="3443242"/>
              <a:ext cx="96372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>
                <a:spcBef>
                  <a:spcPct val="0"/>
                </a:spcBef>
                <a:defRPr/>
              </a:pPr>
              <a:r>
                <a:rPr lang="en-US">
                  <a:effectLst>
                    <a:outerShdw blurRad="38100" dist="38100" dir="2700000" algn="tl">
                      <a:srgbClr val="C0C0C0"/>
                    </a:outerShdw>
                  </a:effectLst>
                  <a:latin typeface="Calibri" charset="0"/>
                  <a:ea typeface="Calibri" charset="0"/>
                  <a:cs typeface="Calibri" charset="0"/>
                </a:rPr>
                <a:t>SCSI bus</a:t>
              </a:r>
            </a:p>
          </p:txBody>
        </p:sp>
        <p:sp>
          <p:nvSpPr>
            <p:cNvPr id="309297" name="Text Box 49"/>
            <p:cNvSpPr txBox="1">
              <a:spLocks noChangeArrowheads="1"/>
            </p:cNvSpPr>
            <p:nvPr/>
          </p:nvSpPr>
          <p:spPr bwMode="auto">
            <a:xfrm>
              <a:off x="3383328" y="1900750"/>
              <a:ext cx="1089126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eaLnBrk="1" hangingPunct="1">
                <a:spcBef>
                  <a:spcPct val="0"/>
                </a:spcBef>
                <a:defRPr/>
              </a:pPr>
              <a:r>
                <a:rPr lang="en-US">
                  <a:effectLst>
                    <a:outerShdw blurRad="38100" dist="38100" dir="2700000" algn="tl">
                      <a:srgbClr val="C0C0C0"/>
                    </a:outerShdw>
                  </a:effectLst>
                  <a:latin typeface="Calibri" charset="0"/>
                  <a:ea typeface="Calibri" charset="0"/>
                  <a:cs typeface="Calibri" charset="0"/>
                </a:rPr>
                <a:t>Memory bus</a:t>
              </a:r>
            </a:p>
          </p:txBody>
        </p:sp>
      </p:grpSp>
      <p:sp>
        <p:nvSpPr>
          <p:cNvPr id="37" name="Line 21"/>
          <p:cNvSpPr>
            <a:spLocks noChangeShapeType="1"/>
          </p:cNvSpPr>
          <p:nvPr/>
        </p:nvSpPr>
        <p:spPr bwMode="auto">
          <a:xfrm flipV="1">
            <a:off x="6972300" y="6803553"/>
            <a:ext cx="0" cy="32262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ctr"/>
            <a:endParaRPr lang="en-US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8" name="Line 21"/>
          <p:cNvSpPr>
            <a:spLocks noChangeShapeType="1"/>
          </p:cNvSpPr>
          <p:nvPr/>
        </p:nvSpPr>
        <p:spPr bwMode="auto">
          <a:xfrm flipV="1">
            <a:off x="8407400" y="6778153"/>
            <a:ext cx="0" cy="32262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ctr"/>
            <a:endParaRPr lang="en-US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9" name="Text Box 47"/>
          <p:cNvSpPr txBox="1">
            <a:spLocks noChangeArrowheads="1"/>
          </p:cNvSpPr>
          <p:nvPr/>
        </p:nvSpPr>
        <p:spPr bwMode="auto">
          <a:xfrm>
            <a:off x="7150017" y="6740308"/>
            <a:ext cx="110639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spcBef>
                <a:spcPct val="0"/>
              </a:spcBef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charset="0"/>
                <a:ea typeface="Calibri" charset="0"/>
                <a:cs typeface="Calibri" charset="0"/>
              </a:rPr>
              <a:t>USB ports</a:t>
            </a:r>
          </a:p>
        </p:txBody>
      </p:sp>
      <p:sp>
        <p:nvSpPr>
          <p:cNvPr id="41" name="Rectangle 28"/>
          <p:cNvSpPr>
            <a:spLocks noChangeArrowheads="1"/>
          </p:cNvSpPr>
          <p:nvPr/>
        </p:nvSpPr>
        <p:spPr bwMode="auto">
          <a:xfrm>
            <a:off x="4805340" y="5876702"/>
            <a:ext cx="1343942" cy="923961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x-none" dirty="0">
                <a:latin typeface="Calibri" charset="0"/>
                <a:ea typeface="Calibri" charset="0"/>
                <a:cs typeface="Calibri" charset="0"/>
              </a:rPr>
              <a:t>USB </a:t>
            </a:r>
            <a:br>
              <a:rPr lang="en-US" altLang="x-none" dirty="0">
                <a:latin typeface="Calibri" charset="0"/>
                <a:ea typeface="Calibri" charset="0"/>
                <a:cs typeface="Calibri" charset="0"/>
              </a:rPr>
            </a:br>
            <a:r>
              <a:rPr lang="en-US" altLang="x-none" dirty="0">
                <a:latin typeface="Calibri" charset="0"/>
                <a:ea typeface="Calibri" charset="0"/>
                <a:cs typeface="Calibri" charset="0"/>
              </a:rPr>
              <a:t>interface/</a:t>
            </a:r>
          </a:p>
          <a:p>
            <a:pPr algn="ctr" eaLnBrk="1" hangingPunct="1">
              <a:spcBef>
                <a:spcPct val="0"/>
              </a:spcBef>
            </a:pPr>
            <a:r>
              <a:rPr lang="en-US" altLang="x-none" dirty="0">
                <a:latin typeface="Calibri" charset="0"/>
                <a:ea typeface="Calibri" charset="0"/>
                <a:cs typeface="Calibri" charset="0"/>
              </a:rPr>
              <a:t>controller</a:t>
            </a:r>
          </a:p>
        </p:txBody>
      </p:sp>
      <p:sp>
        <p:nvSpPr>
          <p:cNvPr id="42" name="Rectangle 29"/>
          <p:cNvSpPr>
            <a:spLocks noChangeArrowheads="1"/>
          </p:cNvSpPr>
          <p:nvPr/>
        </p:nvSpPr>
        <p:spPr bwMode="auto">
          <a:xfrm>
            <a:off x="6245947" y="5890888"/>
            <a:ext cx="1415271" cy="921465"/>
          </a:xfrm>
          <a:prstGeom prst="rect">
            <a:avLst/>
          </a:prstGeom>
          <a:solidFill>
            <a:srgbClr val="9C000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x-none" dirty="0">
                <a:latin typeface="Calibri" charset="0"/>
                <a:ea typeface="Calibri" charset="0"/>
                <a:cs typeface="Calibri" charset="0"/>
              </a:rPr>
              <a:t>Keyboard</a:t>
            </a:r>
          </a:p>
          <a:p>
            <a:pPr algn="ctr" eaLnBrk="1" hangingPunct="1">
              <a:spcBef>
                <a:spcPct val="0"/>
              </a:spcBef>
            </a:pPr>
            <a:r>
              <a:rPr lang="en-US" altLang="x-none" dirty="0">
                <a:latin typeface="Calibri" charset="0"/>
                <a:ea typeface="Calibri" charset="0"/>
                <a:cs typeface="Calibri" charset="0"/>
              </a:rPr>
              <a:t>+</a:t>
            </a:r>
          </a:p>
          <a:p>
            <a:pPr algn="ctr" eaLnBrk="1" hangingPunct="1">
              <a:spcBef>
                <a:spcPct val="0"/>
              </a:spcBef>
            </a:pPr>
            <a:r>
              <a:rPr lang="en-US" altLang="x-none" dirty="0">
                <a:latin typeface="Calibri" charset="0"/>
                <a:ea typeface="Calibri" charset="0"/>
                <a:cs typeface="Calibri" charset="0"/>
              </a:rPr>
              <a:t>USB controller</a:t>
            </a:r>
          </a:p>
        </p:txBody>
      </p:sp>
      <p:sp>
        <p:nvSpPr>
          <p:cNvPr id="43" name="Rectangle 30"/>
          <p:cNvSpPr>
            <a:spLocks noChangeArrowheads="1"/>
          </p:cNvSpPr>
          <p:nvPr/>
        </p:nvSpPr>
        <p:spPr bwMode="auto">
          <a:xfrm>
            <a:off x="7745212" y="5890889"/>
            <a:ext cx="1494703" cy="888928"/>
          </a:xfrm>
          <a:prstGeom prst="rect">
            <a:avLst/>
          </a:prstGeom>
          <a:solidFill>
            <a:srgbClr val="9C000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x-none" dirty="0">
                <a:latin typeface="Calibri" charset="0"/>
                <a:ea typeface="Calibri" charset="0"/>
                <a:cs typeface="Calibri" charset="0"/>
              </a:rPr>
              <a:t>Mouse</a:t>
            </a:r>
          </a:p>
          <a:p>
            <a:pPr algn="ctr" eaLnBrk="1" hangingPunct="1">
              <a:spcBef>
                <a:spcPct val="0"/>
              </a:spcBef>
            </a:pPr>
            <a:r>
              <a:rPr lang="en-US" altLang="x-none" dirty="0">
                <a:latin typeface="Calibri" charset="0"/>
                <a:ea typeface="Calibri" charset="0"/>
                <a:cs typeface="Calibri" charset="0"/>
              </a:rPr>
              <a:t>+</a:t>
            </a:r>
          </a:p>
          <a:p>
            <a:pPr algn="ctr" eaLnBrk="1" hangingPunct="1">
              <a:spcBef>
                <a:spcPct val="0"/>
              </a:spcBef>
            </a:pPr>
            <a:r>
              <a:rPr lang="en-US" altLang="x-none" dirty="0">
                <a:latin typeface="Calibri" charset="0"/>
                <a:ea typeface="Calibri" charset="0"/>
                <a:cs typeface="Calibri" charset="0"/>
              </a:rPr>
              <a:t>USB controller</a:t>
            </a:r>
          </a:p>
        </p:txBody>
      </p:sp>
      <p:sp>
        <p:nvSpPr>
          <p:cNvPr id="44" name="Line 39"/>
          <p:cNvSpPr>
            <a:spLocks noChangeShapeType="1"/>
          </p:cNvSpPr>
          <p:nvPr/>
        </p:nvSpPr>
        <p:spPr bwMode="auto">
          <a:xfrm>
            <a:off x="5393315" y="5342420"/>
            <a:ext cx="0" cy="53428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ctr"/>
            <a:endParaRPr lang="en-US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5" name="Text Box 47"/>
          <p:cNvSpPr txBox="1">
            <a:spLocks noChangeArrowheads="1"/>
          </p:cNvSpPr>
          <p:nvPr/>
        </p:nvSpPr>
        <p:spPr bwMode="auto">
          <a:xfrm>
            <a:off x="4330690" y="6762563"/>
            <a:ext cx="94929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spcBef>
                <a:spcPct val="0"/>
              </a:spcBef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Calibri" charset="0"/>
                <a:ea typeface="Calibri" charset="0"/>
                <a:cs typeface="Calibri" charset="0"/>
              </a:rPr>
              <a:t>USB bus</a:t>
            </a:r>
          </a:p>
        </p:txBody>
      </p:sp>
      <p:sp>
        <p:nvSpPr>
          <p:cNvPr id="40" name="Text Box 49"/>
          <p:cNvSpPr txBox="1">
            <a:spLocks noChangeArrowheads="1"/>
          </p:cNvSpPr>
          <p:nvPr/>
        </p:nvSpPr>
        <p:spPr bwMode="auto">
          <a:xfrm>
            <a:off x="1781470" y="1524317"/>
            <a:ext cx="443377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defRPr/>
            </a:pPr>
            <a:r>
              <a:rPr lang="en-US" dirty="0">
                <a:solidFill>
                  <a:srgbClr val="3B3E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charset="0"/>
                <a:ea typeface="Calibri" charset="0"/>
                <a:cs typeface="Calibri" charset="0"/>
              </a:rPr>
              <a:t>CPU reads and writes to the memory takes place through this high-speed bus.</a:t>
            </a:r>
          </a:p>
        </p:txBody>
      </p:sp>
      <p:cxnSp>
        <p:nvCxnSpPr>
          <p:cNvPr id="4" name="Straight Arrow Connector 3"/>
          <p:cNvCxnSpPr/>
          <p:nvPr/>
        </p:nvCxnSpPr>
        <p:spPr bwMode="auto">
          <a:xfrm>
            <a:off x="3860912" y="2170648"/>
            <a:ext cx="0" cy="957563"/>
          </a:xfrm>
          <a:prstGeom prst="straightConnector1">
            <a:avLst/>
          </a:prstGeom>
          <a:noFill/>
          <a:ln w="41275" cap="flat" cmpd="sng" algn="ctr">
            <a:solidFill>
              <a:srgbClr val="FF0000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sp>
        <p:nvSpPr>
          <p:cNvPr id="46" name="Text Box 49"/>
          <p:cNvSpPr txBox="1">
            <a:spLocks noChangeArrowheads="1"/>
          </p:cNvSpPr>
          <p:nvPr/>
        </p:nvSpPr>
        <p:spPr bwMode="auto">
          <a:xfrm>
            <a:off x="5041590" y="3763792"/>
            <a:ext cx="2283642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defRPr/>
            </a:pPr>
            <a:r>
              <a:rPr lang="en-US" dirty="0">
                <a:solidFill>
                  <a:srgbClr val="3B3E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charset="0"/>
                <a:ea typeface="Calibri" charset="0"/>
                <a:cs typeface="Calibri" charset="0"/>
              </a:rPr>
              <a:t>This </a:t>
            </a:r>
            <a:r>
              <a:rPr lang="en-US">
                <a:solidFill>
                  <a:srgbClr val="3B3E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charset="0"/>
                <a:ea typeface="Calibri" charset="0"/>
                <a:cs typeface="Calibri" charset="0"/>
              </a:rPr>
              <a:t>bridge/controller allows </a:t>
            </a:r>
            <a:r>
              <a:rPr lang="en-US" dirty="0">
                <a:solidFill>
                  <a:srgbClr val="3B3E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charset="0"/>
                <a:ea typeface="Calibri" charset="0"/>
                <a:cs typeface="Calibri" charset="0"/>
              </a:rPr>
              <a:t>I/O devices to access memory directly w/o going through CPU</a:t>
            </a:r>
          </a:p>
        </p:txBody>
      </p:sp>
      <p:cxnSp>
        <p:nvCxnSpPr>
          <p:cNvPr id="47" name="Straight Arrow Connector 46"/>
          <p:cNvCxnSpPr/>
          <p:nvPr/>
        </p:nvCxnSpPr>
        <p:spPr bwMode="auto">
          <a:xfrm flipH="1" flipV="1">
            <a:off x="4931335" y="3662492"/>
            <a:ext cx="1314612" cy="212240"/>
          </a:xfrm>
          <a:prstGeom prst="straightConnector1">
            <a:avLst/>
          </a:prstGeom>
          <a:noFill/>
          <a:ln w="41275" cap="flat" cmpd="sng" algn="ctr">
            <a:solidFill>
              <a:srgbClr val="FF0000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24338912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I/O Hardware interfaces -  </a:t>
            </a:r>
            <a:r>
              <a:rPr lang="en-US" altLang="x-none" dirty="0">
                <a:solidFill>
                  <a:srgbClr val="FF0000"/>
                </a:solidFill>
              </a:rPr>
              <a:t>Port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idx="1"/>
          </p:nvPr>
        </p:nvSpPr>
        <p:spPr>
          <a:xfrm>
            <a:off x="534876" y="1442765"/>
            <a:ext cx="8705040" cy="825138"/>
          </a:xfrm>
        </p:spPr>
        <p:txBody>
          <a:bodyPr/>
          <a:lstStyle/>
          <a:p>
            <a:pPr defTabSz="914400"/>
            <a:r>
              <a:rPr lang="en-US" altLang="x-none" sz="2000" dirty="0">
                <a:solidFill>
                  <a:srgbClr val="FF0000"/>
                </a:solidFill>
              </a:rPr>
              <a:t>Port</a:t>
            </a:r>
            <a:r>
              <a:rPr lang="en-US" altLang="x-none" sz="2000" dirty="0"/>
              <a:t>: An interface for plugging in only one I/O device</a:t>
            </a:r>
            <a:endParaRPr lang="en-US" dirty="0"/>
          </a:p>
          <a:p>
            <a:pPr algn="ctr">
              <a:buFontTx/>
              <a:buNone/>
            </a:pPr>
            <a:r>
              <a:rPr lang="en-US" altLang="x-none" sz="1800" dirty="0">
                <a:latin typeface="Calibri" charset="0"/>
                <a:ea typeface="Calibri" charset="0"/>
                <a:cs typeface="Calibri" charset="0"/>
              </a:rPr>
              <a:t>  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37528" y="2234554"/>
            <a:ext cx="8987614" cy="4871791"/>
            <a:chOff x="504507" y="1712667"/>
            <a:chExt cx="8987614" cy="4871791"/>
          </a:xfrm>
        </p:grpSpPr>
        <p:sp>
          <p:nvSpPr>
            <p:cNvPr id="6150" name="Line 19"/>
            <p:cNvSpPr>
              <a:spLocks noChangeShapeType="1"/>
            </p:cNvSpPr>
            <p:nvPr/>
          </p:nvSpPr>
          <p:spPr bwMode="auto">
            <a:xfrm flipV="1">
              <a:off x="8316171" y="2216645"/>
              <a:ext cx="0" cy="167992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151" name="Line 20"/>
            <p:cNvSpPr>
              <a:spLocks noChangeShapeType="1"/>
            </p:cNvSpPr>
            <p:nvPr/>
          </p:nvSpPr>
          <p:spPr bwMode="auto">
            <a:xfrm>
              <a:off x="5460294" y="5828490"/>
              <a:ext cx="0" cy="7559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152" name="Line 21"/>
            <p:cNvSpPr>
              <a:spLocks noChangeShapeType="1"/>
            </p:cNvSpPr>
            <p:nvPr/>
          </p:nvSpPr>
          <p:spPr bwMode="auto">
            <a:xfrm>
              <a:off x="5460294" y="6584457"/>
              <a:ext cx="394783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grpSp>
          <p:nvGrpSpPr>
            <p:cNvPr id="6153" name="Group 22"/>
            <p:cNvGrpSpPr>
              <a:grpSpLocks/>
            </p:cNvGrpSpPr>
            <p:nvPr/>
          </p:nvGrpSpPr>
          <p:grpSpPr bwMode="auto">
            <a:xfrm>
              <a:off x="3612373" y="2636627"/>
              <a:ext cx="2183906" cy="83996"/>
              <a:chOff x="2064" y="1440"/>
              <a:chExt cx="1248" cy="48"/>
            </a:xfrm>
          </p:grpSpPr>
          <p:sp>
            <p:nvSpPr>
              <p:cNvPr id="6179" name="Line 23"/>
              <p:cNvSpPr>
                <a:spLocks noChangeShapeType="1"/>
              </p:cNvSpPr>
              <p:nvPr/>
            </p:nvSpPr>
            <p:spPr bwMode="auto">
              <a:xfrm>
                <a:off x="2064" y="1488"/>
                <a:ext cx="1248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en-US"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6180" name="Line 24"/>
              <p:cNvSpPr>
                <a:spLocks noChangeShapeType="1"/>
              </p:cNvSpPr>
              <p:nvPr/>
            </p:nvSpPr>
            <p:spPr bwMode="auto">
              <a:xfrm>
                <a:off x="2064" y="1440"/>
                <a:ext cx="1248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en-US">
                  <a:latin typeface="Calibri" charset="0"/>
                  <a:ea typeface="Calibri" charset="0"/>
                  <a:cs typeface="Calibri" charset="0"/>
                </a:endParaRPr>
              </a:p>
            </p:txBody>
          </p:sp>
        </p:grpSp>
        <p:sp>
          <p:nvSpPr>
            <p:cNvPr id="6154" name="Rectangle 25"/>
            <p:cNvSpPr>
              <a:spLocks noChangeArrowheads="1"/>
            </p:cNvSpPr>
            <p:nvPr/>
          </p:nvSpPr>
          <p:spPr bwMode="auto">
            <a:xfrm>
              <a:off x="504507" y="3896573"/>
              <a:ext cx="1343942" cy="587975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>
                  <a:latin typeface="Calibri" charset="0"/>
                  <a:ea typeface="Calibri" charset="0"/>
                  <a:cs typeface="Calibri" charset="0"/>
                </a:rPr>
                <a:t>Video</a:t>
              </a:r>
              <a:br>
                <a:rPr lang="en-US" altLang="x-none">
                  <a:latin typeface="Calibri" charset="0"/>
                  <a:ea typeface="Calibri" charset="0"/>
                  <a:cs typeface="Calibri" charset="0"/>
                </a:rPr>
              </a:br>
              <a:r>
                <a:rPr lang="en-US" altLang="x-none">
                  <a:latin typeface="Calibri" charset="0"/>
                  <a:ea typeface="Calibri" charset="0"/>
                  <a:cs typeface="Calibri" charset="0"/>
                </a:rPr>
                <a:t>controller</a:t>
              </a:r>
            </a:p>
          </p:txBody>
        </p:sp>
        <p:sp>
          <p:nvSpPr>
            <p:cNvPr id="6155" name="Rectangle 26"/>
            <p:cNvSpPr>
              <a:spLocks noChangeArrowheads="1"/>
            </p:cNvSpPr>
            <p:nvPr/>
          </p:nvSpPr>
          <p:spPr bwMode="auto">
            <a:xfrm>
              <a:off x="2268431" y="3896573"/>
              <a:ext cx="1343942" cy="587975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>
                  <a:latin typeface="Calibri" charset="0"/>
                  <a:ea typeface="Calibri" charset="0"/>
                  <a:cs typeface="Calibri" charset="0"/>
                </a:rPr>
                <a:t>Network</a:t>
              </a:r>
              <a:br>
                <a:rPr lang="en-US" altLang="x-none">
                  <a:latin typeface="Calibri" charset="0"/>
                  <a:ea typeface="Calibri" charset="0"/>
                  <a:cs typeface="Calibri" charset="0"/>
                </a:rPr>
              </a:br>
              <a:r>
                <a:rPr lang="en-US" altLang="x-none">
                  <a:latin typeface="Calibri" charset="0"/>
                  <a:ea typeface="Calibri" charset="0"/>
                  <a:cs typeface="Calibri" charset="0"/>
                </a:rPr>
                <a:t>controller</a:t>
              </a:r>
            </a:p>
          </p:txBody>
        </p:sp>
        <p:sp>
          <p:nvSpPr>
            <p:cNvPr id="6156" name="Rectangle 27"/>
            <p:cNvSpPr>
              <a:spLocks noChangeArrowheads="1"/>
            </p:cNvSpPr>
            <p:nvPr/>
          </p:nvSpPr>
          <p:spPr bwMode="auto">
            <a:xfrm>
              <a:off x="1428467" y="5240515"/>
              <a:ext cx="1343942" cy="587975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>
                  <a:latin typeface="Calibri" charset="0"/>
                  <a:ea typeface="Calibri" charset="0"/>
                  <a:cs typeface="Calibri" charset="0"/>
                </a:rPr>
                <a:t>IDE disk</a:t>
              </a:r>
              <a:br>
                <a:rPr lang="en-US" altLang="x-none">
                  <a:latin typeface="Calibri" charset="0"/>
                  <a:ea typeface="Calibri" charset="0"/>
                  <a:cs typeface="Calibri" charset="0"/>
                </a:rPr>
              </a:br>
              <a:r>
                <a:rPr lang="en-US" altLang="x-none">
                  <a:latin typeface="Calibri" charset="0"/>
                  <a:ea typeface="Calibri" charset="0"/>
                  <a:cs typeface="Calibri" charset="0"/>
                </a:rPr>
                <a:t>controller</a:t>
              </a:r>
            </a:p>
          </p:txBody>
        </p:sp>
        <p:sp>
          <p:nvSpPr>
            <p:cNvPr id="6160" name="Rectangle 31"/>
            <p:cNvSpPr>
              <a:spLocks noChangeArrowheads="1"/>
            </p:cNvSpPr>
            <p:nvPr/>
          </p:nvSpPr>
          <p:spPr bwMode="auto">
            <a:xfrm>
              <a:off x="2268431" y="2300642"/>
              <a:ext cx="1343942" cy="503978"/>
            </a:xfrm>
            <a:prstGeom prst="rect">
              <a:avLst/>
            </a:prstGeom>
            <a:solidFill>
              <a:srgbClr val="399604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>
                  <a:latin typeface="Calibri" charset="0"/>
                  <a:ea typeface="Calibri" charset="0"/>
                  <a:cs typeface="Calibri" charset="0"/>
                </a:rPr>
                <a:t>CPU</a:t>
              </a:r>
            </a:p>
          </p:txBody>
        </p:sp>
        <p:sp>
          <p:nvSpPr>
            <p:cNvPr id="6161" name="Rectangle 32"/>
            <p:cNvSpPr>
              <a:spLocks noChangeArrowheads="1"/>
            </p:cNvSpPr>
            <p:nvPr/>
          </p:nvSpPr>
          <p:spPr bwMode="auto">
            <a:xfrm>
              <a:off x="4200348" y="2300642"/>
              <a:ext cx="1175949" cy="839964"/>
            </a:xfrm>
            <a:prstGeom prst="rect">
              <a:avLst/>
            </a:prstGeom>
            <a:solidFill>
              <a:srgbClr val="399604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 dirty="0">
                  <a:latin typeface="Calibri" charset="0"/>
                  <a:ea typeface="Calibri" charset="0"/>
                  <a:cs typeface="Calibri" charset="0"/>
                </a:rPr>
                <a:t>PCI bridge/</a:t>
              </a:r>
              <a:br>
                <a:rPr lang="en-US" altLang="x-none" dirty="0">
                  <a:latin typeface="Calibri" charset="0"/>
                  <a:ea typeface="Calibri" charset="0"/>
                  <a:cs typeface="Calibri" charset="0"/>
                </a:rPr>
              </a:br>
              <a:r>
                <a:rPr lang="en-US" altLang="x-none" dirty="0">
                  <a:latin typeface="Calibri" charset="0"/>
                  <a:ea typeface="Calibri" charset="0"/>
                  <a:cs typeface="Calibri" charset="0"/>
                </a:rPr>
                <a:t>memory </a:t>
              </a:r>
              <a:br>
                <a:rPr lang="en-US" altLang="x-none" dirty="0">
                  <a:latin typeface="Calibri" charset="0"/>
                  <a:ea typeface="Calibri" charset="0"/>
                  <a:cs typeface="Calibri" charset="0"/>
                </a:rPr>
              </a:br>
              <a:r>
                <a:rPr lang="en-US" altLang="x-none" dirty="0">
                  <a:latin typeface="Calibri" charset="0"/>
                  <a:ea typeface="Calibri" charset="0"/>
                  <a:cs typeface="Calibri" charset="0"/>
                </a:rPr>
                <a:t>controller</a:t>
              </a:r>
            </a:p>
          </p:txBody>
        </p:sp>
        <p:sp>
          <p:nvSpPr>
            <p:cNvPr id="6162" name="Rectangle 33"/>
            <p:cNvSpPr>
              <a:spLocks noChangeArrowheads="1"/>
            </p:cNvSpPr>
            <p:nvPr/>
          </p:nvSpPr>
          <p:spPr bwMode="auto">
            <a:xfrm>
              <a:off x="5796280" y="2300641"/>
              <a:ext cx="1343942" cy="587975"/>
            </a:xfrm>
            <a:prstGeom prst="rect">
              <a:avLst/>
            </a:prstGeom>
            <a:solidFill>
              <a:srgbClr val="399604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>
                  <a:latin typeface="Calibri" charset="0"/>
                  <a:ea typeface="Calibri" charset="0"/>
                  <a:cs typeface="Calibri" charset="0"/>
                </a:rPr>
                <a:t>Memory</a:t>
              </a:r>
            </a:p>
          </p:txBody>
        </p:sp>
        <p:sp>
          <p:nvSpPr>
            <p:cNvPr id="6163" name="Rectangle 34"/>
            <p:cNvSpPr>
              <a:spLocks noChangeArrowheads="1"/>
            </p:cNvSpPr>
            <p:nvPr/>
          </p:nvSpPr>
          <p:spPr bwMode="auto">
            <a:xfrm>
              <a:off x="2268431" y="2804620"/>
              <a:ext cx="1343942" cy="251989"/>
            </a:xfrm>
            <a:prstGeom prst="rect">
              <a:avLst/>
            </a:prstGeom>
            <a:solidFill>
              <a:srgbClr val="399604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>
                  <a:latin typeface="Calibri" charset="0"/>
                  <a:ea typeface="Calibri" charset="0"/>
                  <a:cs typeface="Calibri" charset="0"/>
                </a:rPr>
                <a:t>Cache</a:t>
              </a:r>
            </a:p>
          </p:txBody>
        </p:sp>
        <p:sp>
          <p:nvSpPr>
            <p:cNvPr id="6164" name="Line 35"/>
            <p:cNvSpPr>
              <a:spLocks noChangeShapeType="1"/>
            </p:cNvSpPr>
            <p:nvPr/>
          </p:nvSpPr>
          <p:spPr bwMode="auto">
            <a:xfrm>
              <a:off x="504507" y="4820533"/>
              <a:ext cx="8987614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165" name="Line 36"/>
            <p:cNvSpPr>
              <a:spLocks noChangeShapeType="1"/>
            </p:cNvSpPr>
            <p:nvPr/>
          </p:nvSpPr>
          <p:spPr bwMode="auto">
            <a:xfrm>
              <a:off x="1176478" y="4484548"/>
              <a:ext cx="0" cy="335986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166" name="Line 37"/>
            <p:cNvSpPr>
              <a:spLocks noChangeShapeType="1"/>
            </p:cNvSpPr>
            <p:nvPr/>
          </p:nvSpPr>
          <p:spPr bwMode="auto">
            <a:xfrm>
              <a:off x="2940402" y="4484548"/>
              <a:ext cx="0" cy="335986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167" name="Line 38"/>
            <p:cNvSpPr>
              <a:spLocks noChangeShapeType="1"/>
            </p:cNvSpPr>
            <p:nvPr/>
          </p:nvSpPr>
          <p:spPr bwMode="auto">
            <a:xfrm>
              <a:off x="2100438" y="4820533"/>
              <a:ext cx="0" cy="419982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168" name="Line 39"/>
            <p:cNvSpPr>
              <a:spLocks noChangeShapeType="1"/>
            </p:cNvSpPr>
            <p:nvPr/>
          </p:nvSpPr>
          <p:spPr bwMode="auto">
            <a:xfrm>
              <a:off x="5460294" y="4820533"/>
              <a:ext cx="0" cy="419982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169" name="Line 40"/>
            <p:cNvSpPr>
              <a:spLocks noChangeShapeType="1"/>
            </p:cNvSpPr>
            <p:nvPr/>
          </p:nvSpPr>
          <p:spPr bwMode="auto">
            <a:xfrm flipV="1">
              <a:off x="4788323" y="3140605"/>
              <a:ext cx="0" cy="16799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170" name="Rectangle 41"/>
            <p:cNvSpPr>
              <a:spLocks noChangeArrowheads="1"/>
            </p:cNvSpPr>
            <p:nvPr/>
          </p:nvSpPr>
          <p:spPr bwMode="auto">
            <a:xfrm>
              <a:off x="7644200" y="3896573"/>
              <a:ext cx="1343942" cy="587975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>
                  <a:latin typeface="Calibri" charset="0"/>
                  <a:ea typeface="Calibri" charset="0"/>
                  <a:cs typeface="Calibri" charset="0"/>
                </a:rPr>
                <a:t>SCSI</a:t>
              </a:r>
              <a:br>
                <a:rPr lang="en-US" altLang="x-none">
                  <a:latin typeface="Calibri" charset="0"/>
                  <a:ea typeface="Calibri" charset="0"/>
                  <a:cs typeface="Calibri" charset="0"/>
                </a:rPr>
              </a:br>
              <a:r>
                <a:rPr lang="en-US" altLang="x-none">
                  <a:latin typeface="Calibri" charset="0"/>
                  <a:ea typeface="Calibri" charset="0"/>
                  <a:cs typeface="Calibri" charset="0"/>
                </a:rPr>
                <a:t>controller</a:t>
              </a:r>
            </a:p>
          </p:txBody>
        </p:sp>
        <p:sp>
          <p:nvSpPr>
            <p:cNvPr id="6171" name="Line 42"/>
            <p:cNvSpPr>
              <a:spLocks noChangeShapeType="1"/>
            </p:cNvSpPr>
            <p:nvPr/>
          </p:nvSpPr>
          <p:spPr bwMode="auto">
            <a:xfrm>
              <a:off x="8316171" y="4484548"/>
              <a:ext cx="0" cy="335986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172" name="AutoShape 43"/>
            <p:cNvSpPr>
              <a:spLocks noChangeArrowheads="1"/>
            </p:cNvSpPr>
            <p:nvPr/>
          </p:nvSpPr>
          <p:spPr bwMode="auto">
            <a:xfrm>
              <a:off x="7812193" y="2888617"/>
              <a:ext cx="1007957" cy="503978"/>
            </a:xfrm>
            <a:prstGeom prst="flowChartMagneticDisk">
              <a:avLst/>
            </a:prstGeom>
            <a:solidFill>
              <a:srgbClr val="5D636A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>
                  <a:latin typeface="Calibri" charset="0"/>
                  <a:ea typeface="Calibri" charset="0"/>
                  <a:cs typeface="Calibri" charset="0"/>
                </a:rPr>
                <a:t>SCSI disk</a:t>
              </a:r>
            </a:p>
          </p:txBody>
        </p:sp>
        <p:sp>
          <p:nvSpPr>
            <p:cNvPr id="6173" name="AutoShape 44"/>
            <p:cNvSpPr>
              <a:spLocks noChangeArrowheads="1"/>
            </p:cNvSpPr>
            <p:nvPr/>
          </p:nvSpPr>
          <p:spPr bwMode="auto">
            <a:xfrm>
              <a:off x="7812193" y="2300642"/>
              <a:ext cx="1007957" cy="503978"/>
            </a:xfrm>
            <a:prstGeom prst="flowChartMagneticDisk">
              <a:avLst/>
            </a:prstGeom>
            <a:solidFill>
              <a:srgbClr val="5D636A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>
                  <a:latin typeface="Calibri" charset="0"/>
                  <a:ea typeface="Calibri" charset="0"/>
                  <a:cs typeface="Calibri" charset="0"/>
                </a:rPr>
                <a:t>SCSI disk</a:t>
              </a:r>
            </a:p>
          </p:txBody>
        </p:sp>
        <p:sp>
          <p:nvSpPr>
            <p:cNvPr id="6174" name="AutoShape 45"/>
            <p:cNvSpPr>
              <a:spLocks noChangeArrowheads="1"/>
            </p:cNvSpPr>
            <p:nvPr/>
          </p:nvSpPr>
          <p:spPr bwMode="auto">
            <a:xfrm>
              <a:off x="7812193" y="1712667"/>
              <a:ext cx="1007957" cy="503978"/>
            </a:xfrm>
            <a:prstGeom prst="flowChartMagneticDisk">
              <a:avLst/>
            </a:prstGeom>
            <a:solidFill>
              <a:srgbClr val="5D636A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>
                  <a:latin typeface="Calibri" charset="0"/>
                  <a:ea typeface="Calibri" charset="0"/>
                  <a:cs typeface="Calibri" charset="0"/>
                </a:rPr>
                <a:t>SCSI disk</a:t>
              </a:r>
            </a:p>
          </p:txBody>
        </p:sp>
        <p:sp>
          <p:nvSpPr>
            <p:cNvPr id="309294" name="Text Box 46"/>
            <p:cNvSpPr txBox="1">
              <a:spLocks noChangeArrowheads="1"/>
            </p:cNvSpPr>
            <p:nvPr/>
          </p:nvSpPr>
          <p:spPr bwMode="auto">
            <a:xfrm>
              <a:off x="8400168" y="4904530"/>
              <a:ext cx="870751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>
                <a:spcBef>
                  <a:spcPct val="0"/>
                </a:spcBef>
                <a:defRPr/>
              </a:pPr>
              <a:r>
                <a:rPr lang="en-US">
                  <a:effectLst>
                    <a:outerShdw blurRad="38100" dist="38100" dir="2700000" algn="tl">
                      <a:srgbClr val="C0C0C0"/>
                    </a:outerShdw>
                  </a:effectLst>
                  <a:latin typeface="Calibri" charset="0"/>
                  <a:ea typeface="Calibri" charset="0"/>
                  <a:cs typeface="Calibri" charset="0"/>
                </a:rPr>
                <a:t>PCI bus</a:t>
              </a:r>
            </a:p>
          </p:txBody>
        </p:sp>
        <p:sp>
          <p:nvSpPr>
            <p:cNvPr id="309296" name="Text Box 48"/>
            <p:cNvSpPr txBox="1">
              <a:spLocks noChangeArrowheads="1"/>
            </p:cNvSpPr>
            <p:nvPr/>
          </p:nvSpPr>
          <p:spPr bwMode="auto">
            <a:xfrm>
              <a:off x="7275536" y="3443242"/>
              <a:ext cx="96372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>
                <a:spcBef>
                  <a:spcPct val="0"/>
                </a:spcBef>
                <a:defRPr/>
              </a:pPr>
              <a:r>
                <a:rPr lang="en-US">
                  <a:effectLst>
                    <a:outerShdw blurRad="38100" dist="38100" dir="2700000" algn="tl">
                      <a:srgbClr val="C0C0C0"/>
                    </a:outerShdw>
                  </a:effectLst>
                  <a:latin typeface="Calibri" charset="0"/>
                  <a:ea typeface="Calibri" charset="0"/>
                  <a:cs typeface="Calibri" charset="0"/>
                </a:rPr>
                <a:t>SCSI bus</a:t>
              </a:r>
            </a:p>
          </p:txBody>
        </p:sp>
        <p:sp>
          <p:nvSpPr>
            <p:cNvPr id="309297" name="Text Box 49"/>
            <p:cNvSpPr txBox="1">
              <a:spLocks noChangeArrowheads="1"/>
            </p:cNvSpPr>
            <p:nvPr/>
          </p:nvSpPr>
          <p:spPr bwMode="auto">
            <a:xfrm>
              <a:off x="3383328" y="1900750"/>
              <a:ext cx="1089126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eaLnBrk="1" hangingPunct="1">
                <a:spcBef>
                  <a:spcPct val="0"/>
                </a:spcBef>
                <a:defRPr/>
              </a:pPr>
              <a:r>
                <a:rPr lang="en-US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Calibri" charset="0"/>
                  <a:ea typeface="Calibri" charset="0"/>
                  <a:cs typeface="Calibri" charset="0"/>
                </a:rPr>
                <a:t>Memory bus</a:t>
              </a:r>
            </a:p>
          </p:txBody>
        </p:sp>
      </p:grpSp>
      <p:sp>
        <p:nvSpPr>
          <p:cNvPr id="37" name="Line 21"/>
          <p:cNvSpPr>
            <a:spLocks noChangeShapeType="1"/>
          </p:cNvSpPr>
          <p:nvPr/>
        </p:nvSpPr>
        <p:spPr bwMode="auto">
          <a:xfrm flipV="1">
            <a:off x="6972300" y="6803553"/>
            <a:ext cx="0" cy="32262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ctr"/>
            <a:endParaRPr lang="en-US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8" name="Line 21"/>
          <p:cNvSpPr>
            <a:spLocks noChangeShapeType="1"/>
          </p:cNvSpPr>
          <p:nvPr/>
        </p:nvSpPr>
        <p:spPr bwMode="auto">
          <a:xfrm flipV="1">
            <a:off x="8407400" y="6778153"/>
            <a:ext cx="0" cy="32262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ctr"/>
            <a:endParaRPr lang="en-US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9" name="Text Box 47"/>
          <p:cNvSpPr txBox="1">
            <a:spLocks noChangeArrowheads="1"/>
          </p:cNvSpPr>
          <p:nvPr/>
        </p:nvSpPr>
        <p:spPr bwMode="auto">
          <a:xfrm>
            <a:off x="7139597" y="6740308"/>
            <a:ext cx="112723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spcBef>
                <a:spcPct val="0"/>
              </a:spcBef>
              <a:defRPr/>
            </a:pP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charset="0"/>
                <a:ea typeface="Calibri" charset="0"/>
                <a:cs typeface="Calibri" charset="0"/>
              </a:rPr>
              <a:t>USB ports</a:t>
            </a:r>
          </a:p>
        </p:txBody>
      </p:sp>
      <p:sp>
        <p:nvSpPr>
          <p:cNvPr id="40" name="Rectangle 28"/>
          <p:cNvSpPr>
            <a:spLocks noChangeArrowheads="1"/>
          </p:cNvSpPr>
          <p:nvPr/>
        </p:nvSpPr>
        <p:spPr bwMode="auto">
          <a:xfrm>
            <a:off x="4805340" y="5876702"/>
            <a:ext cx="1343942" cy="923961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x-none" dirty="0">
                <a:latin typeface="Calibri" charset="0"/>
                <a:ea typeface="Calibri" charset="0"/>
                <a:cs typeface="Calibri" charset="0"/>
              </a:rPr>
              <a:t>USB </a:t>
            </a:r>
            <a:br>
              <a:rPr lang="en-US" altLang="x-none" dirty="0">
                <a:latin typeface="Calibri" charset="0"/>
                <a:ea typeface="Calibri" charset="0"/>
                <a:cs typeface="Calibri" charset="0"/>
              </a:rPr>
            </a:br>
            <a:r>
              <a:rPr lang="en-US" altLang="x-none" dirty="0">
                <a:latin typeface="Calibri" charset="0"/>
                <a:ea typeface="Calibri" charset="0"/>
                <a:cs typeface="Calibri" charset="0"/>
              </a:rPr>
              <a:t>interface/</a:t>
            </a:r>
          </a:p>
          <a:p>
            <a:pPr algn="ctr" eaLnBrk="1" hangingPunct="1">
              <a:spcBef>
                <a:spcPct val="0"/>
              </a:spcBef>
            </a:pPr>
            <a:r>
              <a:rPr lang="en-US" altLang="x-none" dirty="0">
                <a:latin typeface="Calibri" charset="0"/>
                <a:ea typeface="Calibri" charset="0"/>
                <a:cs typeface="Calibri" charset="0"/>
              </a:rPr>
              <a:t>controller</a:t>
            </a:r>
          </a:p>
        </p:txBody>
      </p:sp>
      <p:sp>
        <p:nvSpPr>
          <p:cNvPr id="41" name="Rectangle 29"/>
          <p:cNvSpPr>
            <a:spLocks noChangeArrowheads="1"/>
          </p:cNvSpPr>
          <p:nvPr/>
        </p:nvSpPr>
        <p:spPr bwMode="auto">
          <a:xfrm>
            <a:off x="6245947" y="5890888"/>
            <a:ext cx="1415271" cy="921465"/>
          </a:xfrm>
          <a:prstGeom prst="rect">
            <a:avLst/>
          </a:prstGeom>
          <a:solidFill>
            <a:srgbClr val="9C000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x-none" dirty="0">
                <a:latin typeface="Calibri" charset="0"/>
                <a:ea typeface="Calibri" charset="0"/>
                <a:cs typeface="Calibri" charset="0"/>
              </a:rPr>
              <a:t>Keyboard</a:t>
            </a:r>
          </a:p>
          <a:p>
            <a:pPr algn="ctr" eaLnBrk="1" hangingPunct="1">
              <a:spcBef>
                <a:spcPct val="0"/>
              </a:spcBef>
            </a:pPr>
            <a:r>
              <a:rPr lang="en-US" altLang="x-none" dirty="0">
                <a:latin typeface="Calibri" charset="0"/>
                <a:ea typeface="Calibri" charset="0"/>
                <a:cs typeface="Calibri" charset="0"/>
              </a:rPr>
              <a:t>+</a:t>
            </a:r>
          </a:p>
          <a:p>
            <a:pPr algn="ctr" eaLnBrk="1" hangingPunct="1">
              <a:spcBef>
                <a:spcPct val="0"/>
              </a:spcBef>
            </a:pPr>
            <a:r>
              <a:rPr lang="en-US" altLang="x-none" dirty="0">
                <a:latin typeface="Calibri" charset="0"/>
                <a:ea typeface="Calibri" charset="0"/>
                <a:cs typeface="Calibri" charset="0"/>
              </a:rPr>
              <a:t>USB controller</a:t>
            </a:r>
          </a:p>
        </p:txBody>
      </p:sp>
      <p:sp>
        <p:nvSpPr>
          <p:cNvPr id="42" name="Rectangle 30"/>
          <p:cNvSpPr>
            <a:spLocks noChangeArrowheads="1"/>
          </p:cNvSpPr>
          <p:nvPr/>
        </p:nvSpPr>
        <p:spPr bwMode="auto">
          <a:xfrm>
            <a:off x="7745212" y="5890889"/>
            <a:ext cx="1494703" cy="888928"/>
          </a:xfrm>
          <a:prstGeom prst="rect">
            <a:avLst/>
          </a:prstGeom>
          <a:solidFill>
            <a:srgbClr val="9C000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x-none" dirty="0">
                <a:latin typeface="Calibri" charset="0"/>
                <a:ea typeface="Calibri" charset="0"/>
                <a:cs typeface="Calibri" charset="0"/>
              </a:rPr>
              <a:t>Mouse</a:t>
            </a:r>
          </a:p>
          <a:p>
            <a:pPr algn="ctr" eaLnBrk="1" hangingPunct="1">
              <a:spcBef>
                <a:spcPct val="0"/>
              </a:spcBef>
            </a:pPr>
            <a:r>
              <a:rPr lang="en-US" altLang="x-none" dirty="0">
                <a:latin typeface="Calibri" charset="0"/>
                <a:ea typeface="Calibri" charset="0"/>
                <a:cs typeface="Calibri" charset="0"/>
              </a:rPr>
              <a:t>+</a:t>
            </a:r>
          </a:p>
          <a:p>
            <a:pPr algn="ctr" eaLnBrk="1" hangingPunct="1">
              <a:spcBef>
                <a:spcPct val="0"/>
              </a:spcBef>
            </a:pPr>
            <a:r>
              <a:rPr lang="en-US" altLang="x-none" dirty="0">
                <a:latin typeface="Calibri" charset="0"/>
                <a:ea typeface="Calibri" charset="0"/>
                <a:cs typeface="Calibri" charset="0"/>
              </a:rPr>
              <a:t>USB controller</a:t>
            </a:r>
          </a:p>
        </p:txBody>
      </p:sp>
      <p:sp>
        <p:nvSpPr>
          <p:cNvPr id="43" name="Line 39"/>
          <p:cNvSpPr>
            <a:spLocks noChangeShapeType="1"/>
          </p:cNvSpPr>
          <p:nvPr/>
        </p:nvSpPr>
        <p:spPr bwMode="auto">
          <a:xfrm>
            <a:off x="5393315" y="5342420"/>
            <a:ext cx="0" cy="534282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ctr"/>
            <a:endParaRPr lang="en-US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44" name="Text Box 47"/>
          <p:cNvSpPr txBox="1">
            <a:spLocks noChangeArrowheads="1"/>
          </p:cNvSpPr>
          <p:nvPr/>
        </p:nvSpPr>
        <p:spPr bwMode="auto">
          <a:xfrm>
            <a:off x="4330690" y="6762563"/>
            <a:ext cx="94929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spcBef>
                <a:spcPct val="0"/>
              </a:spcBef>
              <a:defRPr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Calibri" charset="0"/>
                <a:ea typeface="Calibri" charset="0"/>
                <a:cs typeface="Calibri" charset="0"/>
              </a:rPr>
              <a:t>USB bus</a:t>
            </a:r>
          </a:p>
        </p:txBody>
      </p:sp>
    </p:spTree>
    <p:extLst>
      <p:ext uri="{BB962C8B-B14F-4D97-AF65-F5344CB8AC3E}">
        <p14:creationId xmlns:p14="http://schemas.microsoft.com/office/powerpoint/2010/main" val="3620515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393589" y="480254"/>
            <a:ext cx="9031553" cy="839964"/>
          </a:xfrm>
        </p:spPr>
        <p:txBody>
          <a:bodyPr>
            <a:normAutofit fontScale="90000"/>
          </a:bodyPr>
          <a:lstStyle/>
          <a:p>
            <a:r>
              <a:rPr lang="en-US" altLang="x-none" dirty="0"/>
              <a:t>I/O Hardware interfaces -  </a:t>
            </a:r>
            <a:r>
              <a:rPr lang="en-US" altLang="x-none" dirty="0">
                <a:solidFill>
                  <a:srgbClr val="FF0000"/>
                </a:solidFill>
              </a:rPr>
              <a:t>Device Controller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idx="1"/>
          </p:nvPr>
        </p:nvSpPr>
        <p:spPr>
          <a:xfrm>
            <a:off x="534876" y="1442765"/>
            <a:ext cx="8705040" cy="825138"/>
          </a:xfrm>
        </p:spPr>
        <p:txBody>
          <a:bodyPr/>
          <a:lstStyle/>
          <a:p>
            <a:pPr defTabSz="914400"/>
            <a:r>
              <a:rPr lang="en-US" altLang="x-none" sz="2000" dirty="0">
                <a:solidFill>
                  <a:srgbClr val="FF0000"/>
                </a:solidFill>
              </a:rPr>
              <a:t>Device controller</a:t>
            </a:r>
            <a:r>
              <a:rPr lang="en-US" altLang="x-none" sz="2000" dirty="0"/>
              <a:t>: Connects physical device to system bus/port.</a:t>
            </a:r>
            <a:r>
              <a:rPr lang="en-US" altLang="x-none" sz="1800" dirty="0">
                <a:latin typeface="Calibri" charset="0"/>
                <a:ea typeface="Calibri" charset="0"/>
                <a:cs typeface="Calibri" charset="0"/>
              </a:rPr>
              <a:t>  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37528" y="2234554"/>
            <a:ext cx="8987614" cy="4897341"/>
            <a:chOff x="504507" y="1712667"/>
            <a:chExt cx="8987614" cy="4897341"/>
          </a:xfrm>
        </p:grpSpPr>
        <p:sp>
          <p:nvSpPr>
            <p:cNvPr id="6150" name="Line 19"/>
            <p:cNvSpPr>
              <a:spLocks noChangeShapeType="1"/>
            </p:cNvSpPr>
            <p:nvPr/>
          </p:nvSpPr>
          <p:spPr bwMode="auto">
            <a:xfrm flipV="1">
              <a:off x="8316171" y="2216645"/>
              <a:ext cx="0" cy="167992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151" name="Line 20"/>
            <p:cNvSpPr>
              <a:spLocks noChangeShapeType="1"/>
            </p:cNvSpPr>
            <p:nvPr/>
          </p:nvSpPr>
          <p:spPr bwMode="auto">
            <a:xfrm>
              <a:off x="5460294" y="5828490"/>
              <a:ext cx="0" cy="7559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152" name="Line 21"/>
            <p:cNvSpPr>
              <a:spLocks noChangeShapeType="1"/>
            </p:cNvSpPr>
            <p:nvPr/>
          </p:nvSpPr>
          <p:spPr bwMode="auto">
            <a:xfrm>
              <a:off x="5460294" y="6584457"/>
              <a:ext cx="394783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grpSp>
          <p:nvGrpSpPr>
            <p:cNvPr id="6153" name="Group 22"/>
            <p:cNvGrpSpPr>
              <a:grpSpLocks/>
            </p:cNvGrpSpPr>
            <p:nvPr/>
          </p:nvGrpSpPr>
          <p:grpSpPr bwMode="auto">
            <a:xfrm>
              <a:off x="3612373" y="2636627"/>
              <a:ext cx="2183906" cy="83996"/>
              <a:chOff x="2064" y="1440"/>
              <a:chExt cx="1248" cy="48"/>
            </a:xfrm>
          </p:grpSpPr>
          <p:sp>
            <p:nvSpPr>
              <p:cNvPr id="6179" name="Line 23"/>
              <p:cNvSpPr>
                <a:spLocks noChangeShapeType="1"/>
              </p:cNvSpPr>
              <p:nvPr/>
            </p:nvSpPr>
            <p:spPr bwMode="auto">
              <a:xfrm>
                <a:off x="2064" y="1488"/>
                <a:ext cx="1248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en-US"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6180" name="Line 24"/>
              <p:cNvSpPr>
                <a:spLocks noChangeShapeType="1"/>
              </p:cNvSpPr>
              <p:nvPr/>
            </p:nvSpPr>
            <p:spPr bwMode="auto">
              <a:xfrm>
                <a:off x="2064" y="1440"/>
                <a:ext cx="1248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en-US">
                  <a:latin typeface="Calibri" charset="0"/>
                  <a:ea typeface="Calibri" charset="0"/>
                  <a:cs typeface="Calibri" charset="0"/>
                </a:endParaRPr>
              </a:p>
            </p:txBody>
          </p:sp>
        </p:grpSp>
        <p:sp>
          <p:nvSpPr>
            <p:cNvPr id="6154" name="Rectangle 25"/>
            <p:cNvSpPr>
              <a:spLocks noChangeArrowheads="1"/>
            </p:cNvSpPr>
            <p:nvPr/>
          </p:nvSpPr>
          <p:spPr bwMode="auto">
            <a:xfrm>
              <a:off x="504507" y="3896573"/>
              <a:ext cx="1343942" cy="587975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 b="1" dirty="0">
                  <a:solidFill>
                    <a:srgbClr val="FFFF00"/>
                  </a:solidFill>
                  <a:latin typeface="Calibri" charset="0"/>
                  <a:ea typeface="Calibri" charset="0"/>
                  <a:cs typeface="Calibri" charset="0"/>
                </a:rPr>
                <a:t>Video</a:t>
              </a:r>
              <a:br>
                <a:rPr lang="en-US" altLang="x-none" b="1" dirty="0">
                  <a:solidFill>
                    <a:srgbClr val="FFFF00"/>
                  </a:solidFill>
                  <a:latin typeface="Calibri" charset="0"/>
                  <a:ea typeface="Calibri" charset="0"/>
                  <a:cs typeface="Calibri" charset="0"/>
                </a:rPr>
              </a:br>
              <a:r>
                <a:rPr lang="en-US" altLang="x-none" b="1" dirty="0">
                  <a:solidFill>
                    <a:srgbClr val="FFFF00"/>
                  </a:solidFill>
                  <a:latin typeface="Calibri" charset="0"/>
                  <a:ea typeface="Calibri" charset="0"/>
                  <a:cs typeface="Calibri" charset="0"/>
                </a:rPr>
                <a:t>controller</a:t>
              </a:r>
            </a:p>
          </p:txBody>
        </p:sp>
        <p:sp>
          <p:nvSpPr>
            <p:cNvPr id="6155" name="Rectangle 26"/>
            <p:cNvSpPr>
              <a:spLocks noChangeArrowheads="1"/>
            </p:cNvSpPr>
            <p:nvPr/>
          </p:nvSpPr>
          <p:spPr bwMode="auto">
            <a:xfrm>
              <a:off x="2268431" y="3896573"/>
              <a:ext cx="1343942" cy="587975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 b="1" dirty="0">
                  <a:solidFill>
                    <a:srgbClr val="FFFF00"/>
                  </a:solidFill>
                  <a:latin typeface="Calibri" charset="0"/>
                  <a:ea typeface="Calibri" charset="0"/>
                  <a:cs typeface="Calibri" charset="0"/>
                </a:rPr>
                <a:t>Network</a:t>
              </a:r>
              <a:br>
                <a:rPr lang="en-US" altLang="x-none" b="1" dirty="0">
                  <a:solidFill>
                    <a:srgbClr val="FFFF00"/>
                  </a:solidFill>
                  <a:latin typeface="Calibri" charset="0"/>
                  <a:ea typeface="Calibri" charset="0"/>
                  <a:cs typeface="Calibri" charset="0"/>
                </a:rPr>
              </a:br>
              <a:r>
                <a:rPr lang="en-US" altLang="x-none" b="1" dirty="0">
                  <a:solidFill>
                    <a:srgbClr val="FFFF00"/>
                  </a:solidFill>
                  <a:latin typeface="Calibri" charset="0"/>
                  <a:ea typeface="Calibri" charset="0"/>
                  <a:cs typeface="Calibri" charset="0"/>
                </a:rPr>
                <a:t>controller</a:t>
              </a:r>
            </a:p>
          </p:txBody>
        </p:sp>
        <p:sp>
          <p:nvSpPr>
            <p:cNvPr id="6156" name="Rectangle 27"/>
            <p:cNvSpPr>
              <a:spLocks noChangeArrowheads="1"/>
            </p:cNvSpPr>
            <p:nvPr/>
          </p:nvSpPr>
          <p:spPr bwMode="auto">
            <a:xfrm>
              <a:off x="1428467" y="5240515"/>
              <a:ext cx="1343942" cy="587975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 b="1" dirty="0">
                  <a:solidFill>
                    <a:srgbClr val="FFFF00"/>
                  </a:solidFill>
                  <a:latin typeface="Calibri" charset="0"/>
                  <a:ea typeface="Calibri" charset="0"/>
                  <a:cs typeface="Calibri" charset="0"/>
                </a:rPr>
                <a:t>IDE disk</a:t>
              </a:r>
              <a:br>
                <a:rPr lang="en-US" altLang="x-none" b="1" dirty="0">
                  <a:solidFill>
                    <a:srgbClr val="FFFF00"/>
                  </a:solidFill>
                  <a:latin typeface="Calibri" charset="0"/>
                  <a:ea typeface="Calibri" charset="0"/>
                  <a:cs typeface="Calibri" charset="0"/>
                </a:rPr>
              </a:br>
              <a:r>
                <a:rPr lang="en-US" altLang="x-none" b="1" dirty="0">
                  <a:solidFill>
                    <a:srgbClr val="FFFF00"/>
                  </a:solidFill>
                  <a:latin typeface="Calibri" charset="0"/>
                  <a:ea typeface="Calibri" charset="0"/>
                  <a:cs typeface="Calibri" charset="0"/>
                </a:rPr>
                <a:t>controller</a:t>
              </a:r>
            </a:p>
          </p:txBody>
        </p:sp>
        <p:sp>
          <p:nvSpPr>
            <p:cNvPr id="6157" name="Rectangle 28"/>
            <p:cNvSpPr>
              <a:spLocks noChangeArrowheads="1"/>
            </p:cNvSpPr>
            <p:nvPr/>
          </p:nvSpPr>
          <p:spPr bwMode="auto">
            <a:xfrm>
              <a:off x="4872319" y="5354815"/>
              <a:ext cx="1343942" cy="923961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 b="1" dirty="0">
                  <a:solidFill>
                    <a:srgbClr val="FFFF00"/>
                  </a:solidFill>
                  <a:latin typeface="Calibri" charset="0"/>
                  <a:ea typeface="Calibri" charset="0"/>
                  <a:cs typeface="Calibri" charset="0"/>
                </a:rPr>
                <a:t>USB </a:t>
              </a:r>
              <a:br>
                <a:rPr lang="en-US" altLang="x-none" b="1" dirty="0">
                  <a:solidFill>
                    <a:srgbClr val="FFFF00"/>
                  </a:solidFill>
                  <a:latin typeface="Calibri" charset="0"/>
                  <a:ea typeface="Calibri" charset="0"/>
                  <a:cs typeface="Calibri" charset="0"/>
                </a:rPr>
              </a:br>
              <a:r>
                <a:rPr lang="en-US" altLang="x-none" b="1" dirty="0">
                  <a:solidFill>
                    <a:srgbClr val="FFFF00"/>
                  </a:solidFill>
                  <a:latin typeface="Calibri" charset="0"/>
                  <a:ea typeface="Calibri" charset="0"/>
                  <a:cs typeface="Calibri" charset="0"/>
                </a:rPr>
                <a:t>interface/</a:t>
              </a:r>
            </a:p>
            <a:p>
              <a:pPr algn="ctr" eaLnBrk="1" hangingPunct="1">
                <a:spcBef>
                  <a:spcPct val="0"/>
                </a:spcBef>
              </a:pPr>
              <a:r>
                <a:rPr lang="en-US" altLang="x-none" b="1" dirty="0">
                  <a:solidFill>
                    <a:srgbClr val="FFFF00"/>
                  </a:solidFill>
                  <a:latin typeface="Calibri" charset="0"/>
                  <a:ea typeface="Calibri" charset="0"/>
                  <a:cs typeface="Calibri" charset="0"/>
                </a:rPr>
                <a:t>controller</a:t>
              </a:r>
            </a:p>
          </p:txBody>
        </p:sp>
        <p:sp>
          <p:nvSpPr>
            <p:cNvPr id="6158" name="Rectangle 29"/>
            <p:cNvSpPr>
              <a:spLocks noChangeArrowheads="1"/>
            </p:cNvSpPr>
            <p:nvPr/>
          </p:nvSpPr>
          <p:spPr bwMode="auto">
            <a:xfrm>
              <a:off x="6312926" y="5369001"/>
              <a:ext cx="1415271" cy="921465"/>
            </a:xfrm>
            <a:prstGeom prst="rect">
              <a:avLst/>
            </a:prstGeom>
            <a:solidFill>
              <a:srgbClr val="9C000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 dirty="0">
                  <a:latin typeface="Calibri" charset="0"/>
                  <a:ea typeface="Calibri" charset="0"/>
                  <a:cs typeface="Calibri" charset="0"/>
                </a:rPr>
                <a:t>Keyboard</a:t>
              </a:r>
            </a:p>
            <a:p>
              <a:pPr algn="ctr" eaLnBrk="1" hangingPunct="1">
                <a:spcBef>
                  <a:spcPct val="0"/>
                </a:spcBef>
              </a:pPr>
              <a:r>
                <a:rPr lang="en-US" altLang="x-none" dirty="0">
                  <a:latin typeface="Calibri" charset="0"/>
                  <a:ea typeface="Calibri" charset="0"/>
                  <a:cs typeface="Calibri" charset="0"/>
                </a:rPr>
                <a:t>+</a:t>
              </a:r>
            </a:p>
            <a:p>
              <a:pPr algn="ctr" eaLnBrk="1" hangingPunct="1">
                <a:spcBef>
                  <a:spcPct val="0"/>
                </a:spcBef>
              </a:pPr>
              <a:r>
                <a:rPr lang="en-US" altLang="x-none" b="1" dirty="0">
                  <a:solidFill>
                    <a:srgbClr val="FFFF00"/>
                  </a:solidFill>
                  <a:latin typeface="Calibri" charset="0"/>
                  <a:ea typeface="Calibri" charset="0"/>
                  <a:cs typeface="Calibri" charset="0"/>
                </a:rPr>
                <a:t>USB controller</a:t>
              </a:r>
            </a:p>
          </p:txBody>
        </p:sp>
        <p:sp>
          <p:nvSpPr>
            <p:cNvPr id="6159" name="Rectangle 30"/>
            <p:cNvSpPr>
              <a:spLocks noChangeArrowheads="1"/>
            </p:cNvSpPr>
            <p:nvPr/>
          </p:nvSpPr>
          <p:spPr bwMode="auto">
            <a:xfrm>
              <a:off x="7812191" y="5369002"/>
              <a:ext cx="1494703" cy="888928"/>
            </a:xfrm>
            <a:prstGeom prst="rect">
              <a:avLst/>
            </a:prstGeom>
            <a:solidFill>
              <a:srgbClr val="9C000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 dirty="0">
                  <a:latin typeface="Calibri" charset="0"/>
                  <a:ea typeface="Calibri" charset="0"/>
                  <a:cs typeface="Calibri" charset="0"/>
                </a:rPr>
                <a:t>Mouse</a:t>
              </a:r>
            </a:p>
            <a:p>
              <a:pPr algn="ctr" eaLnBrk="1" hangingPunct="1">
                <a:spcBef>
                  <a:spcPct val="0"/>
                </a:spcBef>
              </a:pPr>
              <a:r>
                <a:rPr lang="en-US" altLang="x-none" dirty="0">
                  <a:latin typeface="Calibri" charset="0"/>
                  <a:ea typeface="Calibri" charset="0"/>
                  <a:cs typeface="Calibri" charset="0"/>
                </a:rPr>
                <a:t>+</a:t>
              </a:r>
            </a:p>
            <a:p>
              <a:pPr algn="ctr" eaLnBrk="1" hangingPunct="1">
                <a:spcBef>
                  <a:spcPct val="0"/>
                </a:spcBef>
              </a:pPr>
              <a:r>
                <a:rPr lang="en-US" altLang="x-none" b="1" dirty="0">
                  <a:solidFill>
                    <a:srgbClr val="FFFF00"/>
                  </a:solidFill>
                  <a:latin typeface="Calibri" charset="0"/>
                  <a:ea typeface="Calibri" charset="0"/>
                  <a:cs typeface="Calibri" charset="0"/>
                </a:rPr>
                <a:t>USB controller</a:t>
              </a:r>
            </a:p>
          </p:txBody>
        </p:sp>
        <p:sp>
          <p:nvSpPr>
            <p:cNvPr id="6160" name="Rectangle 31"/>
            <p:cNvSpPr>
              <a:spLocks noChangeArrowheads="1"/>
            </p:cNvSpPr>
            <p:nvPr/>
          </p:nvSpPr>
          <p:spPr bwMode="auto">
            <a:xfrm>
              <a:off x="2268431" y="2300642"/>
              <a:ext cx="1343942" cy="503978"/>
            </a:xfrm>
            <a:prstGeom prst="rect">
              <a:avLst/>
            </a:prstGeom>
            <a:solidFill>
              <a:srgbClr val="399604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>
                  <a:latin typeface="Calibri" charset="0"/>
                  <a:ea typeface="Calibri" charset="0"/>
                  <a:cs typeface="Calibri" charset="0"/>
                </a:rPr>
                <a:t>CPU</a:t>
              </a:r>
            </a:p>
          </p:txBody>
        </p:sp>
        <p:sp>
          <p:nvSpPr>
            <p:cNvPr id="6161" name="Rectangle 32"/>
            <p:cNvSpPr>
              <a:spLocks noChangeArrowheads="1"/>
            </p:cNvSpPr>
            <p:nvPr/>
          </p:nvSpPr>
          <p:spPr bwMode="auto">
            <a:xfrm>
              <a:off x="4200348" y="2300642"/>
              <a:ext cx="1175949" cy="839964"/>
            </a:xfrm>
            <a:prstGeom prst="rect">
              <a:avLst/>
            </a:prstGeom>
            <a:solidFill>
              <a:srgbClr val="399604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 b="1" dirty="0">
                  <a:solidFill>
                    <a:srgbClr val="FFFF00"/>
                  </a:solidFill>
                  <a:latin typeface="Calibri" charset="0"/>
                  <a:ea typeface="Calibri" charset="0"/>
                  <a:cs typeface="Calibri" charset="0"/>
                </a:rPr>
                <a:t>PCI bridge/</a:t>
              </a:r>
              <a:br>
                <a:rPr lang="en-US" altLang="x-none" b="1" dirty="0">
                  <a:solidFill>
                    <a:srgbClr val="FFFF00"/>
                  </a:solidFill>
                  <a:latin typeface="Calibri" charset="0"/>
                  <a:ea typeface="Calibri" charset="0"/>
                  <a:cs typeface="Calibri" charset="0"/>
                </a:rPr>
              </a:br>
              <a:r>
                <a:rPr lang="en-US" altLang="x-none" b="1" dirty="0">
                  <a:solidFill>
                    <a:srgbClr val="FFFF00"/>
                  </a:solidFill>
                  <a:latin typeface="Calibri" charset="0"/>
                  <a:ea typeface="Calibri" charset="0"/>
                  <a:cs typeface="Calibri" charset="0"/>
                </a:rPr>
                <a:t>memory </a:t>
              </a:r>
              <a:br>
                <a:rPr lang="en-US" altLang="x-none" b="1" dirty="0">
                  <a:solidFill>
                    <a:srgbClr val="FFFF00"/>
                  </a:solidFill>
                  <a:latin typeface="Calibri" charset="0"/>
                  <a:ea typeface="Calibri" charset="0"/>
                  <a:cs typeface="Calibri" charset="0"/>
                </a:rPr>
              </a:br>
              <a:r>
                <a:rPr lang="en-US" altLang="x-none" b="1" dirty="0">
                  <a:solidFill>
                    <a:srgbClr val="FFFF00"/>
                  </a:solidFill>
                  <a:latin typeface="Calibri" charset="0"/>
                  <a:ea typeface="Calibri" charset="0"/>
                  <a:cs typeface="Calibri" charset="0"/>
                </a:rPr>
                <a:t>controller</a:t>
              </a:r>
            </a:p>
          </p:txBody>
        </p:sp>
        <p:sp>
          <p:nvSpPr>
            <p:cNvPr id="6162" name="Rectangle 33"/>
            <p:cNvSpPr>
              <a:spLocks noChangeArrowheads="1"/>
            </p:cNvSpPr>
            <p:nvPr/>
          </p:nvSpPr>
          <p:spPr bwMode="auto">
            <a:xfrm>
              <a:off x="5796280" y="2300641"/>
              <a:ext cx="1343942" cy="587975"/>
            </a:xfrm>
            <a:prstGeom prst="rect">
              <a:avLst/>
            </a:prstGeom>
            <a:solidFill>
              <a:srgbClr val="399604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>
                  <a:latin typeface="Calibri" charset="0"/>
                  <a:ea typeface="Calibri" charset="0"/>
                  <a:cs typeface="Calibri" charset="0"/>
                </a:rPr>
                <a:t>Memory</a:t>
              </a:r>
            </a:p>
          </p:txBody>
        </p:sp>
        <p:sp>
          <p:nvSpPr>
            <p:cNvPr id="6163" name="Rectangle 34"/>
            <p:cNvSpPr>
              <a:spLocks noChangeArrowheads="1"/>
            </p:cNvSpPr>
            <p:nvPr/>
          </p:nvSpPr>
          <p:spPr bwMode="auto">
            <a:xfrm>
              <a:off x="2268431" y="2804620"/>
              <a:ext cx="1343942" cy="251989"/>
            </a:xfrm>
            <a:prstGeom prst="rect">
              <a:avLst/>
            </a:prstGeom>
            <a:solidFill>
              <a:srgbClr val="399604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>
                  <a:latin typeface="Calibri" charset="0"/>
                  <a:ea typeface="Calibri" charset="0"/>
                  <a:cs typeface="Calibri" charset="0"/>
                </a:rPr>
                <a:t>Cache</a:t>
              </a:r>
            </a:p>
          </p:txBody>
        </p:sp>
        <p:sp>
          <p:nvSpPr>
            <p:cNvPr id="6164" name="Line 35"/>
            <p:cNvSpPr>
              <a:spLocks noChangeShapeType="1"/>
            </p:cNvSpPr>
            <p:nvPr/>
          </p:nvSpPr>
          <p:spPr bwMode="auto">
            <a:xfrm>
              <a:off x="504507" y="4820533"/>
              <a:ext cx="8987614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165" name="Line 36"/>
            <p:cNvSpPr>
              <a:spLocks noChangeShapeType="1"/>
            </p:cNvSpPr>
            <p:nvPr/>
          </p:nvSpPr>
          <p:spPr bwMode="auto">
            <a:xfrm>
              <a:off x="1176478" y="4484548"/>
              <a:ext cx="0" cy="335986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166" name="Line 37"/>
            <p:cNvSpPr>
              <a:spLocks noChangeShapeType="1"/>
            </p:cNvSpPr>
            <p:nvPr/>
          </p:nvSpPr>
          <p:spPr bwMode="auto">
            <a:xfrm>
              <a:off x="2940402" y="4484548"/>
              <a:ext cx="0" cy="335986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167" name="Line 38"/>
            <p:cNvSpPr>
              <a:spLocks noChangeShapeType="1"/>
            </p:cNvSpPr>
            <p:nvPr/>
          </p:nvSpPr>
          <p:spPr bwMode="auto">
            <a:xfrm>
              <a:off x="2100438" y="4820533"/>
              <a:ext cx="0" cy="419982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168" name="Line 39"/>
            <p:cNvSpPr>
              <a:spLocks noChangeShapeType="1"/>
            </p:cNvSpPr>
            <p:nvPr/>
          </p:nvSpPr>
          <p:spPr bwMode="auto">
            <a:xfrm>
              <a:off x="5460294" y="4820533"/>
              <a:ext cx="0" cy="534282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169" name="Line 40"/>
            <p:cNvSpPr>
              <a:spLocks noChangeShapeType="1"/>
            </p:cNvSpPr>
            <p:nvPr/>
          </p:nvSpPr>
          <p:spPr bwMode="auto">
            <a:xfrm flipV="1">
              <a:off x="4788323" y="3140605"/>
              <a:ext cx="0" cy="16799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170" name="Rectangle 41"/>
            <p:cNvSpPr>
              <a:spLocks noChangeArrowheads="1"/>
            </p:cNvSpPr>
            <p:nvPr/>
          </p:nvSpPr>
          <p:spPr bwMode="auto">
            <a:xfrm>
              <a:off x="7644200" y="3896573"/>
              <a:ext cx="1343942" cy="587975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 b="1" dirty="0">
                  <a:solidFill>
                    <a:srgbClr val="FFFF00"/>
                  </a:solidFill>
                  <a:latin typeface="Calibri" charset="0"/>
                  <a:ea typeface="Calibri" charset="0"/>
                  <a:cs typeface="Calibri" charset="0"/>
                </a:rPr>
                <a:t>SCSI</a:t>
              </a:r>
              <a:br>
                <a:rPr lang="en-US" altLang="x-none" b="1" dirty="0">
                  <a:solidFill>
                    <a:srgbClr val="FFFF00"/>
                  </a:solidFill>
                  <a:latin typeface="Calibri" charset="0"/>
                  <a:ea typeface="Calibri" charset="0"/>
                  <a:cs typeface="Calibri" charset="0"/>
                </a:rPr>
              </a:br>
              <a:r>
                <a:rPr lang="en-US" altLang="x-none" b="1" dirty="0">
                  <a:solidFill>
                    <a:srgbClr val="FFFF00"/>
                  </a:solidFill>
                  <a:latin typeface="Calibri" charset="0"/>
                  <a:ea typeface="Calibri" charset="0"/>
                  <a:cs typeface="Calibri" charset="0"/>
                </a:rPr>
                <a:t>controller</a:t>
              </a:r>
            </a:p>
          </p:txBody>
        </p:sp>
        <p:sp>
          <p:nvSpPr>
            <p:cNvPr id="6171" name="Line 42"/>
            <p:cNvSpPr>
              <a:spLocks noChangeShapeType="1"/>
            </p:cNvSpPr>
            <p:nvPr/>
          </p:nvSpPr>
          <p:spPr bwMode="auto">
            <a:xfrm>
              <a:off x="8316171" y="4484548"/>
              <a:ext cx="0" cy="335986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172" name="AutoShape 43"/>
            <p:cNvSpPr>
              <a:spLocks noChangeArrowheads="1"/>
            </p:cNvSpPr>
            <p:nvPr/>
          </p:nvSpPr>
          <p:spPr bwMode="auto">
            <a:xfrm>
              <a:off x="7812193" y="2888617"/>
              <a:ext cx="1007957" cy="503978"/>
            </a:xfrm>
            <a:prstGeom prst="flowChartMagneticDisk">
              <a:avLst/>
            </a:prstGeom>
            <a:solidFill>
              <a:srgbClr val="5D636A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>
                  <a:latin typeface="Calibri" charset="0"/>
                  <a:ea typeface="Calibri" charset="0"/>
                  <a:cs typeface="Calibri" charset="0"/>
                </a:rPr>
                <a:t>SCSI disk</a:t>
              </a:r>
            </a:p>
          </p:txBody>
        </p:sp>
        <p:sp>
          <p:nvSpPr>
            <p:cNvPr id="6173" name="AutoShape 44"/>
            <p:cNvSpPr>
              <a:spLocks noChangeArrowheads="1"/>
            </p:cNvSpPr>
            <p:nvPr/>
          </p:nvSpPr>
          <p:spPr bwMode="auto">
            <a:xfrm>
              <a:off x="7812193" y="2300642"/>
              <a:ext cx="1007957" cy="503978"/>
            </a:xfrm>
            <a:prstGeom prst="flowChartMagneticDisk">
              <a:avLst/>
            </a:prstGeom>
            <a:solidFill>
              <a:srgbClr val="5D636A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>
                  <a:latin typeface="Calibri" charset="0"/>
                  <a:ea typeface="Calibri" charset="0"/>
                  <a:cs typeface="Calibri" charset="0"/>
                </a:rPr>
                <a:t>SCSI disk</a:t>
              </a:r>
            </a:p>
          </p:txBody>
        </p:sp>
        <p:sp>
          <p:nvSpPr>
            <p:cNvPr id="6174" name="AutoShape 45"/>
            <p:cNvSpPr>
              <a:spLocks noChangeArrowheads="1"/>
            </p:cNvSpPr>
            <p:nvPr/>
          </p:nvSpPr>
          <p:spPr bwMode="auto">
            <a:xfrm>
              <a:off x="7812193" y="1712667"/>
              <a:ext cx="1007957" cy="503978"/>
            </a:xfrm>
            <a:prstGeom prst="flowChartMagneticDisk">
              <a:avLst/>
            </a:prstGeom>
            <a:solidFill>
              <a:srgbClr val="5D636A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>
                  <a:latin typeface="Calibri" charset="0"/>
                  <a:ea typeface="Calibri" charset="0"/>
                  <a:cs typeface="Calibri" charset="0"/>
                </a:rPr>
                <a:t>SCSI disk</a:t>
              </a:r>
            </a:p>
          </p:txBody>
        </p:sp>
        <p:sp>
          <p:nvSpPr>
            <p:cNvPr id="309294" name="Text Box 46"/>
            <p:cNvSpPr txBox="1">
              <a:spLocks noChangeArrowheads="1"/>
            </p:cNvSpPr>
            <p:nvPr/>
          </p:nvSpPr>
          <p:spPr bwMode="auto">
            <a:xfrm>
              <a:off x="8400168" y="4904530"/>
              <a:ext cx="870751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>
                <a:spcBef>
                  <a:spcPct val="0"/>
                </a:spcBef>
                <a:defRPr/>
              </a:pPr>
              <a:r>
                <a:rPr lang="en-US">
                  <a:effectLst>
                    <a:outerShdw blurRad="38100" dist="38100" dir="2700000" algn="tl">
                      <a:srgbClr val="C0C0C0"/>
                    </a:outerShdw>
                  </a:effectLst>
                  <a:latin typeface="Calibri" charset="0"/>
                  <a:ea typeface="Calibri" charset="0"/>
                  <a:cs typeface="Calibri" charset="0"/>
                </a:rPr>
                <a:t>PCI bus</a:t>
              </a:r>
            </a:p>
          </p:txBody>
        </p:sp>
        <p:sp>
          <p:nvSpPr>
            <p:cNvPr id="309295" name="Text Box 47"/>
            <p:cNvSpPr txBox="1">
              <a:spLocks noChangeArrowheads="1"/>
            </p:cNvSpPr>
            <p:nvPr/>
          </p:nvSpPr>
          <p:spPr bwMode="auto">
            <a:xfrm>
              <a:off x="4397669" y="6240676"/>
              <a:ext cx="949299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>
                <a:spcBef>
                  <a:spcPct val="0"/>
                </a:spcBef>
                <a:defRPr/>
              </a:pPr>
              <a:r>
                <a:rPr lang="en-US">
                  <a:effectLst>
                    <a:outerShdw blurRad="38100" dist="38100" dir="2700000" algn="tl">
                      <a:srgbClr val="C0C0C0"/>
                    </a:outerShdw>
                  </a:effectLst>
                  <a:latin typeface="Calibri" charset="0"/>
                  <a:ea typeface="Calibri" charset="0"/>
                  <a:cs typeface="Calibri" charset="0"/>
                </a:rPr>
                <a:t>USB bus</a:t>
              </a:r>
            </a:p>
          </p:txBody>
        </p:sp>
        <p:sp>
          <p:nvSpPr>
            <p:cNvPr id="309296" name="Text Box 48"/>
            <p:cNvSpPr txBox="1">
              <a:spLocks noChangeArrowheads="1"/>
            </p:cNvSpPr>
            <p:nvPr/>
          </p:nvSpPr>
          <p:spPr bwMode="auto">
            <a:xfrm>
              <a:off x="7275536" y="3443242"/>
              <a:ext cx="96372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>
                <a:spcBef>
                  <a:spcPct val="0"/>
                </a:spcBef>
                <a:defRPr/>
              </a:pPr>
              <a:r>
                <a:rPr lang="en-US">
                  <a:effectLst>
                    <a:outerShdw blurRad="38100" dist="38100" dir="2700000" algn="tl">
                      <a:srgbClr val="C0C0C0"/>
                    </a:outerShdw>
                  </a:effectLst>
                  <a:latin typeface="Calibri" charset="0"/>
                  <a:ea typeface="Calibri" charset="0"/>
                  <a:cs typeface="Calibri" charset="0"/>
                </a:rPr>
                <a:t>SCSI bus</a:t>
              </a:r>
            </a:p>
          </p:txBody>
        </p:sp>
        <p:sp>
          <p:nvSpPr>
            <p:cNvPr id="309297" name="Text Box 49"/>
            <p:cNvSpPr txBox="1">
              <a:spLocks noChangeArrowheads="1"/>
            </p:cNvSpPr>
            <p:nvPr/>
          </p:nvSpPr>
          <p:spPr bwMode="auto">
            <a:xfrm>
              <a:off x="3383328" y="1900750"/>
              <a:ext cx="1089126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eaLnBrk="1" hangingPunct="1">
                <a:spcBef>
                  <a:spcPct val="0"/>
                </a:spcBef>
                <a:defRPr/>
              </a:pPr>
              <a:r>
                <a:rPr lang="en-US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Calibri" charset="0"/>
                  <a:ea typeface="Calibri" charset="0"/>
                  <a:cs typeface="Calibri" charset="0"/>
                </a:rPr>
                <a:t>Memory bus</a:t>
              </a:r>
            </a:p>
          </p:txBody>
        </p:sp>
      </p:grpSp>
      <p:sp>
        <p:nvSpPr>
          <p:cNvPr id="37" name="Line 21"/>
          <p:cNvSpPr>
            <a:spLocks noChangeShapeType="1"/>
          </p:cNvSpPr>
          <p:nvPr/>
        </p:nvSpPr>
        <p:spPr bwMode="auto">
          <a:xfrm flipV="1">
            <a:off x="6972300" y="6803553"/>
            <a:ext cx="0" cy="32262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ctr"/>
            <a:endParaRPr lang="en-US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8" name="Line 21"/>
          <p:cNvSpPr>
            <a:spLocks noChangeShapeType="1"/>
          </p:cNvSpPr>
          <p:nvPr/>
        </p:nvSpPr>
        <p:spPr bwMode="auto">
          <a:xfrm flipV="1">
            <a:off x="8407400" y="6778153"/>
            <a:ext cx="0" cy="32262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ctr"/>
            <a:endParaRPr lang="en-US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9" name="Text Box 47"/>
          <p:cNvSpPr txBox="1">
            <a:spLocks noChangeArrowheads="1"/>
          </p:cNvSpPr>
          <p:nvPr/>
        </p:nvSpPr>
        <p:spPr bwMode="auto">
          <a:xfrm>
            <a:off x="7139597" y="6740308"/>
            <a:ext cx="112723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spcBef>
                <a:spcPct val="0"/>
              </a:spcBef>
              <a:defRPr/>
            </a:pPr>
            <a:r>
              <a:rPr lang="en-US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charset="0"/>
                <a:ea typeface="Calibri" charset="0"/>
                <a:cs typeface="Calibri" charset="0"/>
              </a:rPr>
              <a:t>USB ports</a:t>
            </a:r>
          </a:p>
        </p:txBody>
      </p:sp>
    </p:spTree>
    <p:extLst>
      <p:ext uri="{BB962C8B-B14F-4D97-AF65-F5344CB8AC3E}">
        <p14:creationId xmlns:p14="http://schemas.microsoft.com/office/powerpoint/2010/main" val="15390057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Issues related to I/O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3999" y="1501435"/>
            <a:ext cx="8077035" cy="5480764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/>
              <a:t>How to access I/O devices in HW?</a:t>
            </a:r>
          </a:p>
          <a:p>
            <a:pPr lvl="1">
              <a:lnSpc>
                <a:spcPct val="120000"/>
              </a:lnSpc>
            </a:pPr>
            <a:r>
              <a:rPr lang="en-US" b="1" dirty="0"/>
              <a:t>Device controllers and device drivers</a:t>
            </a:r>
          </a:p>
          <a:p>
            <a:pPr>
              <a:lnSpc>
                <a:spcPct val="120000"/>
              </a:lnSpc>
            </a:pPr>
            <a:r>
              <a:rPr lang="en-US" dirty="0"/>
              <a:t>How to interact with I/O devices?</a:t>
            </a:r>
            <a:endParaRPr lang="en-US" b="1" dirty="0"/>
          </a:p>
          <a:p>
            <a:pPr lvl="1">
              <a:lnSpc>
                <a:spcPct val="120000"/>
              </a:lnSpc>
            </a:pPr>
            <a:r>
              <a:rPr lang="en-US" b="1" dirty="0"/>
              <a:t>Poll based vs. Interrupt based I/O</a:t>
            </a:r>
          </a:p>
          <a:p>
            <a:pPr lvl="2">
              <a:lnSpc>
                <a:spcPct val="120000"/>
              </a:lnSpc>
            </a:pPr>
            <a:r>
              <a:rPr lang="en-US" b="1" dirty="0"/>
              <a:t>CPU checks if I/O is complete</a:t>
            </a:r>
          </a:p>
          <a:p>
            <a:pPr lvl="2">
              <a:lnSpc>
                <a:spcPct val="120000"/>
              </a:lnSpc>
            </a:pPr>
            <a:r>
              <a:rPr lang="en-US" b="1" dirty="0"/>
              <a:t>An interrupt is generated when I/O is complete</a:t>
            </a:r>
          </a:p>
          <a:p>
            <a:pPr lvl="1">
              <a:lnSpc>
                <a:spcPct val="120000"/>
              </a:lnSpc>
            </a:pPr>
            <a:r>
              <a:rPr lang="en-US" b="1" dirty="0"/>
              <a:t>Programmed vs. DMA based I/O</a:t>
            </a:r>
          </a:p>
          <a:p>
            <a:pPr lvl="2">
              <a:lnSpc>
                <a:spcPct val="120000"/>
              </a:lnSpc>
            </a:pPr>
            <a:r>
              <a:rPr lang="en-US" b="1" dirty="0"/>
              <a:t>Data is transferred to/from CPU</a:t>
            </a:r>
          </a:p>
          <a:p>
            <a:pPr lvl="2">
              <a:lnSpc>
                <a:spcPct val="120000"/>
              </a:lnSpc>
            </a:pPr>
            <a:r>
              <a:rPr lang="en-US" b="1" dirty="0"/>
              <a:t>DMA controller transfers data from device buffer to main memory without CPU intervention</a:t>
            </a:r>
          </a:p>
          <a:p>
            <a:pPr>
              <a:lnSpc>
                <a:spcPct val="120000"/>
              </a:lnSpc>
            </a:pPr>
            <a:r>
              <a:rPr lang="en-US" dirty="0"/>
              <a:t>How are I/O devices categorized?</a:t>
            </a:r>
            <a:endParaRPr lang="en-US" b="1" dirty="0"/>
          </a:p>
          <a:p>
            <a:pPr lvl="1">
              <a:lnSpc>
                <a:spcPct val="120000"/>
              </a:lnSpc>
            </a:pPr>
            <a:r>
              <a:rPr lang="en-US" b="1" dirty="0"/>
              <a:t>Character vs. Block</a:t>
            </a:r>
          </a:p>
          <a:p>
            <a:pPr lvl="2">
              <a:lnSpc>
                <a:spcPct val="120000"/>
              </a:lnSpc>
            </a:pPr>
            <a:r>
              <a:rPr lang="en-US" b="1" dirty="0"/>
              <a:t>Streams of chars (e.g. printer, modem)</a:t>
            </a:r>
          </a:p>
          <a:p>
            <a:pPr lvl="2">
              <a:lnSpc>
                <a:spcPct val="120000"/>
              </a:lnSpc>
            </a:pPr>
            <a:r>
              <a:rPr lang="en-US" b="1" dirty="0"/>
              <a:t>Units of blocks (e.g. disks)</a:t>
            </a:r>
          </a:p>
        </p:txBody>
      </p:sp>
    </p:spTree>
    <p:extLst>
      <p:ext uri="{BB962C8B-B14F-4D97-AF65-F5344CB8AC3E}">
        <p14:creationId xmlns:p14="http://schemas.microsoft.com/office/powerpoint/2010/main" val="27407506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Device controllers and device drivers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529" y="1501436"/>
            <a:ext cx="7119266" cy="5480764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b="0" dirty="0"/>
              <a:t>There is always a </a:t>
            </a:r>
            <a:r>
              <a:rPr lang="en-US" dirty="0"/>
              <a:t>device controller </a:t>
            </a:r>
            <a:r>
              <a:rPr lang="en-US" b="0" dirty="0"/>
              <a:t>and a </a:t>
            </a:r>
            <a:r>
              <a:rPr lang="en-US" dirty="0"/>
              <a:t>device driver </a:t>
            </a:r>
            <a:r>
              <a:rPr lang="en-US" b="0" dirty="0"/>
              <a:t>for each device to communicate with the OS. </a:t>
            </a:r>
            <a:endParaRPr lang="en-US" dirty="0"/>
          </a:p>
          <a:p>
            <a:pPr>
              <a:lnSpc>
                <a:spcPct val="110000"/>
              </a:lnSpc>
            </a:pPr>
            <a:r>
              <a:rPr lang="en-US" dirty="0"/>
              <a:t>Device drivers </a:t>
            </a:r>
            <a:r>
              <a:rPr lang="en-US" b="0" dirty="0"/>
              <a:t>are software modules that can be plugged into an OS to handle a particular device. </a:t>
            </a:r>
          </a:p>
          <a:p>
            <a:pPr>
              <a:lnSpc>
                <a:spcPct val="110000"/>
              </a:lnSpc>
            </a:pPr>
            <a:r>
              <a:rPr lang="en-US" dirty="0"/>
              <a:t>Device controllers </a:t>
            </a:r>
            <a:r>
              <a:rPr lang="en-US" b="0" dirty="0"/>
              <a:t>works as an interface between a device and a device driver. </a:t>
            </a:r>
          </a:p>
          <a:p>
            <a:pPr lvl="1">
              <a:lnSpc>
                <a:spcPct val="110000"/>
              </a:lnSpc>
            </a:pPr>
            <a:r>
              <a:rPr lang="en-US" b="0" dirty="0"/>
              <a:t>A device controller may be able to handle multiple devices.</a:t>
            </a:r>
          </a:p>
          <a:p>
            <a:pPr lvl="1">
              <a:lnSpc>
                <a:spcPct val="110000"/>
              </a:lnSpc>
            </a:pPr>
            <a:r>
              <a:rPr lang="en-US" b="0" dirty="0"/>
              <a:t>As an interface its main task is to convert serial bit stream to block of bytes, perform error correction as necessary.</a:t>
            </a:r>
          </a:p>
          <a:p>
            <a:pPr>
              <a:lnSpc>
                <a:spcPct val="110000"/>
              </a:lnSpc>
            </a:pPr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7751696" y="1542171"/>
            <a:ext cx="1879305" cy="5017379"/>
            <a:chOff x="7751696" y="1542171"/>
            <a:chExt cx="1879305" cy="5017379"/>
          </a:xfrm>
        </p:grpSpPr>
        <p:sp>
          <p:nvSpPr>
            <p:cNvPr id="6" name="Rectangle 26"/>
            <p:cNvSpPr>
              <a:spLocks noChangeArrowheads="1"/>
            </p:cNvSpPr>
            <p:nvPr/>
          </p:nvSpPr>
          <p:spPr bwMode="auto">
            <a:xfrm>
              <a:off x="7751696" y="1542171"/>
              <a:ext cx="1853905" cy="2299460"/>
            </a:xfrm>
            <a:prstGeom prst="rect">
              <a:avLst/>
            </a:prstGeom>
            <a:solidFill>
              <a:srgbClr val="B6C7FF">
                <a:alpha val="32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t" anchorCtr="1">
              <a:no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 b="1" dirty="0">
                  <a:latin typeface="Calibri" charset="0"/>
                  <a:ea typeface="Calibri" charset="0"/>
                  <a:cs typeface="Calibri" charset="0"/>
                </a:rPr>
                <a:t>Operating system</a:t>
              </a:r>
            </a:p>
          </p:txBody>
        </p:sp>
        <p:sp>
          <p:nvSpPr>
            <p:cNvPr id="4" name="Rectangle 26"/>
            <p:cNvSpPr>
              <a:spLocks noChangeArrowheads="1"/>
            </p:cNvSpPr>
            <p:nvPr/>
          </p:nvSpPr>
          <p:spPr bwMode="auto">
            <a:xfrm>
              <a:off x="7937500" y="3110360"/>
              <a:ext cx="1498600" cy="587975"/>
            </a:xfrm>
            <a:prstGeom prst="rect">
              <a:avLst/>
            </a:prstGeom>
            <a:solidFill>
              <a:srgbClr val="B6C7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 b="1" dirty="0">
                  <a:latin typeface="Calibri" charset="0"/>
                  <a:ea typeface="Calibri" charset="0"/>
                  <a:cs typeface="Calibri" charset="0"/>
                </a:rPr>
                <a:t>device</a:t>
              </a:r>
              <a:br>
                <a:rPr lang="en-US" altLang="x-none" b="1" dirty="0">
                  <a:latin typeface="Calibri" charset="0"/>
                  <a:ea typeface="Calibri" charset="0"/>
                  <a:cs typeface="Calibri" charset="0"/>
                </a:rPr>
              </a:br>
              <a:r>
                <a:rPr lang="en-US" altLang="x-none" b="1" dirty="0">
                  <a:latin typeface="Calibri" charset="0"/>
                  <a:ea typeface="Calibri" charset="0"/>
                  <a:cs typeface="Calibri" charset="0"/>
                </a:rPr>
                <a:t>driver</a:t>
              </a:r>
            </a:p>
          </p:txBody>
        </p:sp>
        <p:sp>
          <p:nvSpPr>
            <p:cNvPr id="5" name="Rectangle 26"/>
            <p:cNvSpPr>
              <a:spLocks noChangeArrowheads="1"/>
            </p:cNvSpPr>
            <p:nvPr/>
          </p:nvSpPr>
          <p:spPr bwMode="auto">
            <a:xfrm>
              <a:off x="7937500" y="4457718"/>
              <a:ext cx="1498600" cy="587975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 b="1">
                  <a:latin typeface="Calibri" charset="0"/>
                  <a:ea typeface="Calibri" charset="0"/>
                  <a:cs typeface="Calibri" charset="0"/>
                </a:rPr>
                <a:t>device</a:t>
              </a:r>
              <a:br>
                <a:rPr lang="en-US" altLang="x-none" b="1" dirty="0">
                  <a:latin typeface="Calibri" charset="0"/>
                  <a:ea typeface="Calibri" charset="0"/>
                  <a:cs typeface="Calibri" charset="0"/>
                </a:rPr>
              </a:br>
              <a:r>
                <a:rPr lang="en-US" altLang="x-none" b="1" dirty="0">
                  <a:latin typeface="Calibri" charset="0"/>
                  <a:ea typeface="Calibri" charset="0"/>
                  <a:cs typeface="Calibri" charset="0"/>
                </a:rPr>
                <a:t>controller</a:t>
              </a:r>
            </a:p>
          </p:txBody>
        </p:sp>
        <p:sp>
          <p:nvSpPr>
            <p:cNvPr id="7" name="Rectangle 26"/>
            <p:cNvSpPr>
              <a:spLocks noChangeArrowheads="1"/>
            </p:cNvSpPr>
            <p:nvPr/>
          </p:nvSpPr>
          <p:spPr bwMode="auto">
            <a:xfrm>
              <a:off x="7777096" y="4260090"/>
              <a:ext cx="1853905" cy="2299460"/>
            </a:xfrm>
            <a:prstGeom prst="rect">
              <a:avLst/>
            </a:prstGeom>
            <a:solidFill>
              <a:srgbClr val="FF0000">
                <a:alpha val="21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b" anchorCtr="1">
              <a:no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 b="1" dirty="0">
                  <a:latin typeface="Calibri" charset="0"/>
                  <a:ea typeface="Calibri" charset="0"/>
                  <a:cs typeface="Calibri" charset="0"/>
                </a:rPr>
                <a:t>Device</a:t>
              </a:r>
            </a:p>
          </p:txBody>
        </p:sp>
        <p:sp>
          <p:nvSpPr>
            <p:cNvPr id="8" name="Up-Down Arrow 7"/>
            <p:cNvSpPr/>
            <p:nvPr/>
          </p:nvSpPr>
          <p:spPr bwMode="auto">
            <a:xfrm>
              <a:off x="8623300" y="3698335"/>
              <a:ext cx="216244" cy="759383"/>
            </a:xfrm>
            <a:prstGeom prst="upDownArrow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922651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>
              <a:lnSpc>
                <a:spcPct val="89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charset="-128"/>
              </a:rPr>
              <a:t>I/O systems</a:t>
            </a:r>
          </a:p>
        </p:txBody>
      </p:sp>
      <p:sp>
        <p:nvSpPr>
          <p:cNvPr id="21507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>
              <a:lnSpc>
                <a:spcPct val="110000"/>
              </a:lnSpc>
              <a:buFont typeface="Wingdings" charset="2"/>
              <a:buChar char=""/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>
                <a:ea typeface="ＭＳ Ｐゴシック" charset="-128"/>
              </a:rPr>
              <a:t>The two main jobs of a computer are I/O and processing.</a:t>
            </a:r>
          </a:p>
          <a:p>
            <a:pPr lvl="1">
              <a:lnSpc>
                <a:spcPct val="110000"/>
              </a:lnSpc>
              <a:buFont typeface="Wingdings" charset="2"/>
              <a:buChar char=""/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>
                <a:ea typeface="ＭＳ Ｐゴシック" charset="-128"/>
              </a:rPr>
              <a:t>In many cases, the main job is I/O and the processing is merely incidental, e.g.</a:t>
            </a:r>
          </a:p>
          <a:p>
            <a:pPr lvl="2">
              <a:lnSpc>
                <a:spcPct val="110000"/>
              </a:lnSpc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/>
              <a:t>browse a web page or</a:t>
            </a:r>
          </a:p>
          <a:p>
            <a:pPr lvl="2">
              <a:lnSpc>
                <a:spcPct val="110000"/>
              </a:lnSpc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/>
              <a:t> edit a file</a:t>
            </a:r>
          </a:p>
          <a:p>
            <a:pPr>
              <a:lnSpc>
                <a:spcPct val="110000"/>
              </a:lnSpc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/>
              <a:t>I/O system provides the means for the computer to interact with the rest of the world. </a:t>
            </a:r>
          </a:p>
          <a:p>
            <a:pPr>
              <a:lnSpc>
                <a:spcPct val="110000"/>
              </a:lnSpc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93955272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665027" y="4748113"/>
            <a:ext cx="7116402" cy="2357438"/>
            <a:chOff x="1189398" y="6443661"/>
            <a:chExt cx="7116402" cy="2357438"/>
          </a:xfrm>
        </p:grpSpPr>
        <p:sp>
          <p:nvSpPr>
            <p:cNvPr id="24" name="Rectangle 26"/>
            <p:cNvSpPr>
              <a:spLocks noChangeArrowheads="1"/>
            </p:cNvSpPr>
            <p:nvPr/>
          </p:nvSpPr>
          <p:spPr bwMode="auto">
            <a:xfrm rot="16200000" flipH="1">
              <a:off x="5003957" y="5499253"/>
              <a:ext cx="2326370" cy="4277317"/>
            </a:xfrm>
            <a:prstGeom prst="rect">
              <a:avLst/>
            </a:prstGeom>
            <a:solidFill>
              <a:srgbClr val="FF0000">
                <a:alpha val="21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b" anchorCtr="1">
              <a:no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 b="1" dirty="0">
                  <a:latin typeface="Calibri" charset="0"/>
                  <a:ea typeface="Calibri" charset="0"/>
                  <a:cs typeface="Calibri" charset="0"/>
                </a:rPr>
                <a:t>Device</a:t>
              </a:r>
            </a:p>
          </p:txBody>
        </p:sp>
        <p:sp>
          <p:nvSpPr>
            <p:cNvPr id="21" name="Rectangle 26"/>
            <p:cNvSpPr>
              <a:spLocks noChangeArrowheads="1"/>
            </p:cNvSpPr>
            <p:nvPr/>
          </p:nvSpPr>
          <p:spPr bwMode="auto">
            <a:xfrm rot="16200000" flipH="1">
              <a:off x="1317274" y="7109376"/>
              <a:ext cx="1832916" cy="955994"/>
            </a:xfrm>
            <a:prstGeom prst="rect">
              <a:avLst/>
            </a:prstGeom>
            <a:solidFill>
              <a:srgbClr val="B6C7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 b="1" dirty="0">
                  <a:latin typeface="Calibri" charset="0"/>
                  <a:ea typeface="Calibri" charset="0"/>
                  <a:cs typeface="Calibri" charset="0"/>
                </a:rPr>
                <a:t>device</a:t>
              </a:r>
              <a:br>
                <a:rPr lang="en-US" altLang="x-none" b="1" dirty="0">
                  <a:latin typeface="Calibri" charset="0"/>
                  <a:ea typeface="Calibri" charset="0"/>
                  <a:cs typeface="Calibri" charset="0"/>
                </a:rPr>
              </a:br>
              <a:r>
                <a:rPr lang="en-US" altLang="x-none" b="1" dirty="0">
                  <a:latin typeface="Calibri" charset="0"/>
                  <a:ea typeface="Calibri" charset="0"/>
                  <a:cs typeface="Calibri" charset="0"/>
                </a:rPr>
                <a:t>driver</a:t>
              </a:r>
            </a:p>
          </p:txBody>
        </p:sp>
        <p:sp>
          <p:nvSpPr>
            <p:cNvPr id="22" name="Rectangle 26"/>
            <p:cNvSpPr>
              <a:spLocks noChangeArrowheads="1"/>
            </p:cNvSpPr>
            <p:nvPr/>
          </p:nvSpPr>
          <p:spPr bwMode="auto">
            <a:xfrm rot="16200000" flipH="1">
              <a:off x="4871314" y="5848159"/>
              <a:ext cx="2121583" cy="3604390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b" anchorCtr="1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 b="1">
                  <a:latin typeface="Calibri" charset="0"/>
                  <a:ea typeface="Calibri" charset="0"/>
                  <a:cs typeface="Calibri" charset="0"/>
                </a:rPr>
                <a:t>device</a:t>
              </a:r>
              <a:br>
                <a:rPr lang="en-US" altLang="x-none" b="1" dirty="0">
                  <a:latin typeface="Calibri" charset="0"/>
                  <a:ea typeface="Calibri" charset="0"/>
                  <a:cs typeface="Calibri" charset="0"/>
                </a:rPr>
              </a:br>
              <a:r>
                <a:rPr lang="en-US" altLang="x-none" b="1" dirty="0">
                  <a:latin typeface="Calibri" charset="0"/>
                  <a:ea typeface="Calibri" charset="0"/>
                  <a:cs typeface="Calibri" charset="0"/>
                </a:rPr>
                <a:t>controller</a:t>
              </a:r>
            </a:p>
          </p:txBody>
        </p:sp>
        <p:sp>
          <p:nvSpPr>
            <p:cNvPr id="23" name="Rectangle 26"/>
            <p:cNvSpPr>
              <a:spLocks noChangeArrowheads="1"/>
            </p:cNvSpPr>
            <p:nvPr/>
          </p:nvSpPr>
          <p:spPr bwMode="auto">
            <a:xfrm rot="16200000" flipH="1">
              <a:off x="838381" y="6794678"/>
              <a:ext cx="2357438" cy="1655403"/>
            </a:xfrm>
            <a:prstGeom prst="rect">
              <a:avLst/>
            </a:prstGeom>
            <a:solidFill>
              <a:srgbClr val="FFC000">
                <a:alpha val="32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t" anchorCtr="1">
              <a:no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 b="1" dirty="0">
                  <a:latin typeface="Calibri" charset="0"/>
                  <a:ea typeface="Calibri" charset="0"/>
                  <a:cs typeface="Calibri" charset="0"/>
                </a:rPr>
                <a:t>Operating system</a:t>
              </a:r>
            </a:p>
          </p:txBody>
        </p:sp>
      </p:grpSp>
      <p:sp>
        <p:nvSpPr>
          <p:cNvPr id="37890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>
              <a:lnSpc>
                <a:spcPct val="89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 dirty="0">
                <a:ea typeface="ＭＳ Ｐゴシック" charset="-128"/>
              </a:rPr>
              <a:t>I/O port registers</a:t>
            </a:r>
          </a:p>
        </p:txBody>
      </p:sp>
      <p:sp>
        <p:nvSpPr>
          <p:cNvPr id="37891" name="Rectangle 2"/>
          <p:cNvSpPr>
            <a:spLocks noGrp="1" noChangeArrowheads="1"/>
          </p:cNvSpPr>
          <p:nvPr>
            <p:ph sz="half" idx="1"/>
          </p:nvPr>
        </p:nvSpPr>
        <p:spPr>
          <a:xfrm>
            <a:off x="703545" y="1501436"/>
            <a:ext cx="9377080" cy="2994364"/>
          </a:xfrm>
        </p:spPr>
        <p:txBody>
          <a:bodyPr>
            <a:normAutofit fontScale="85000" lnSpcReduction="20000"/>
          </a:bodyPr>
          <a:lstStyle/>
          <a:p>
            <a:pPr>
              <a:tabLst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GB" altLang="en-US" b="1" i="0" dirty="0">
                <a:solidFill>
                  <a:srgbClr val="3B3EFF"/>
                </a:solidFill>
              </a:rPr>
              <a:t>status</a:t>
            </a:r>
            <a:r>
              <a:rPr lang="en-GB" altLang="en-US" b="1" dirty="0">
                <a:solidFill>
                  <a:srgbClr val="3B3EFF"/>
                </a:solidFill>
              </a:rPr>
              <a:t> register </a:t>
            </a:r>
          </a:p>
          <a:p>
            <a:pPr lvl="1">
              <a:tabLst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GB" altLang="en-US" dirty="0"/>
              <a:t>Read by the host. </a:t>
            </a:r>
          </a:p>
          <a:p>
            <a:pPr>
              <a:tabLst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GB" altLang="en-US" b="1" i="0" dirty="0">
                <a:solidFill>
                  <a:srgbClr val="3B3EFF"/>
                </a:solidFill>
              </a:rPr>
              <a:t>command </a:t>
            </a:r>
            <a:r>
              <a:rPr lang="en-GB" altLang="en-US" b="1" dirty="0">
                <a:solidFill>
                  <a:srgbClr val="3B3EFF"/>
                </a:solidFill>
              </a:rPr>
              <a:t>register </a:t>
            </a:r>
          </a:p>
          <a:p>
            <a:pPr lvl="1">
              <a:tabLst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GB" altLang="en-US" dirty="0"/>
              <a:t>Written by the host </a:t>
            </a:r>
          </a:p>
          <a:p>
            <a:pPr>
              <a:tabLst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GB" altLang="en-US" b="1" i="0" dirty="0">
                <a:solidFill>
                  <a:srgbClr val="3B3EFF"/>
                </a:solidFill>
              </a:rPr>
              <a:t>data-in</a:t>
            </a:r>
            <a:r>
              <a:rPr lang="en-GB" altLang="en-US" b="1" dirty="0">
                <a:solidFill>
                  <a:srgbClr val="3B3EFF"/>
                </a:solidFill>
              </a:rPr>
              <a:t> register </a:t>
            </a:r>
            <a:endParaRPr lang="en-GB" altLang="en-US" dirty="0"/>
          </a:p>
          <a:p>
            <a:pPr lvl="1">
              <a:tabLst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GB" altLang="en-US" dirty="0"/>
              <a:t>Read by the host to get input.</a:t>
            </a:r>
          </a:p>
          <a:p>
            <a:pPr>
              <a:tabLst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GB" altLang="en-US" b="1" i="0" dirty="0">
                <a:solidFill>
                  <a:srgbClr val="3B3EFF"/>
                </a:solidFill>
              </a:rPr>
              <a:t>data-out</a:t>
            </a:r>
            <a:r>
              <a:rPr lang="en-GB" altLang="en-US" b="1" dirty="0">
                <a:solidFill>
                  <a:srgbClr val="3B3EFF"/>
                </a:solidFill>
              </a:rPr>
              <a:t> register </a:t>
            </a:r>
            <a:endParaRPr lang="en-GB" altLang="en-US" dirty="0"/>
          </a:p>
          <a:p>
            <a:pPr lvl="1">
              <a:tabLst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GB" altLang="en-US" dirty="0"/>
              <a:t>Written by the host to send output.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0995604"/>
              </p:ext>
            </p:extLst>
          </p:nvPr>
        </p:nvGraphicFramePr>
        <p:xfrm>
          <a:off x="4669015" y="4975028"/>
          <a:ext cx="2133600" cy="457200"/>
        </p:xfrm>
        <a:graphic>
          <a:graphicData uri="http://schemas.openxmlformats.org/drawingml/2006/table">
            <a:tbl>
              <a:tblPr/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57200"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7969" name="TextBox 13"/>
          <p:cNvSpPr txBox="1">
            <a:spLocks noChangeArrowheads="1"/>
          </p:cNvSpPr>
          <p:nvPr/>
        </p:nvSpPr>
        <p:spPr bwMode="auto">
          <a:xfrm>
            <a:off x="3513789" y="4846992"/>
            <a:ext cx="743152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status</a:t>
            </a:r>
          </a:p>
        </p:txBody>
      </p:sp>
      <p:sp>
        <p:nvSpPr>
          <p:cNvPr id="37970" name="TextBox 14"/>
          <p:cNvSpPr txBox="1">
            <a:spLocks noChangeArrowheads="1"/>
          </p:cNvSpPr>
          <p:nvPr/>
        </p:nvSpPr>
        <p:spPr bwMode="auto">
          <a:xfrm>
            <a:off x="3487134" y="5791640"/>
            <a:ext cx="845103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8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data-in</a:t>
            </a:r>
          </a:p>
        </p:txBody>
      </p:sp>
      <p:sp>
        <p:nvSpPr>
          <p:cNvPr id="37971" name="TextBox 15"/>
          <p:cNvSpPr txBox="1">
            <a:spLocks noChangeArrowheads="1"/>
          </p:cNvSpPr>
          <p:nvPr/>
        </p:nvSpPr>
        <p:spPr bwMode="auto">
          <a:xfrm>
            <a:off x="3347000" y="5308899"/>
            <a:ext cx="1125373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command</a:t>
            </a:r>
          </a:p>
        </p:txBody>
      </p:sp>
      <p:sp>
        <p:nvSpPr>
          <p:cNvPr id="37972" name="TextBox 16"/>
          <p:cNvSpPr txBox="1">
            <a:spLocks noChangeArrowheads="1"/>
          </p:cNvSpPr>
          <p:nvPr/>
        </p:nvSpPr>
        <p:spPr bwMode="auto">
          <a:xfrm>
            <a:off x="3449658" y="6297351"/>
            <a:ext cx="990977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data-out</a:t>
            </a:r>
          </a:p>
        </p:txBody>
      </p:sp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5661230"/>
              </p:ext>
            </p:extLst>
          </p:nvPr>
        </p:nvGraphicFramePr>
        <p:xfrm>
          <a:off x="4669015" y="5468742"/>
          <a:ext cx="2133600" cy="457200"/>
        </p:xfrm>
        <a:graphic>
          <a:graphicData uri="http://schemas.openxmlformats.org/drawingml/2006/table">
            <a:tbl>
              <a:tblPr/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57200"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0434010"/>
              </p:ext>
            </p:extLst>
          </p:nvPr>
        </p:nvGraphicFramePr>
        <p:xfrm>
          <a:off x="4669015" y="5962456"/>
          <a:ext cx="2133600" cy="457200"/>
        </p:xfrm>
        <a:graphic>
          <a:graphicData uri="http://schemas.openxmlformats.org/drawingml/2006/table">
            <a:tbl>
              <a:tblPr/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57200"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6873729"/>
              </p:ext>
            </p:extLst>
          </p:nvPr>
        </p:nvGraphicFramePr>
        <p:xfrm>
          <a:off x="4669015" y="6459254"/>
          <a:ext cx="2133600" cy="457200"/>
        </p:xfrm>
        <a:graphic>
          <a:graphicData uri="http://schemas.openxmlformats.org/drawingml/2006/table">
            <a:tbl>
              <a:tblPr/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57200"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Left Arrow 2"/>
          <p:cNvSpPr/>
          <p:nvPr/>
        </p:nvSpPr>
        <p:spPr bwMode="auto">
          <a:xfrm>
            <a:off x="3333129" y="5162452"/>
            <a:ext cx="1079500" cy="124200"/>
          </a:xfrm>
          <a:prstGeom prst="leftArrow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Left Arrow 28"/>
          <p:cNvSpPr/>
          <p:nvPr/>
        </p:nvSpPr>
        <p:spPr bwMode="auto">
          <a:xfrm>
            <a:off x="3383906" y="6104559"/>
            <a:ext cx="1079500" cy="124200"/>
          </a:xfrm>
          <a:prstGeom prst="leftArrow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Left Arrow 29"/>
          <p:cNvSpPr/>
          <p:nvPr/>
        </p:nvSpPr>
        <p:spPr bwMode="auto">
          <a:xfrm flipH="1">
            <a:off x="3383906" y="6625754"/>
            <a:ext cx="1079500" cy="124200"/>
          </a:xfrm>
          <a:prstGeom prst="leftArrow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Left Arrow 30"/>
          <p:cNvSpPr/>
          <p:nvPr/>
        </p:nvSpPr>
        <p:spPr bwMode="auto">
          <a:xfrm flipH="1">
            <a:off x="3361135" y="5645464"/>
            <a:ext cx="1079500" cy="124200"/>
          </a:xfrm>
          <a:prstGeom prst="leftArrow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47638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665027" y="4748113"/>
            <a:ext cx="7116402" cy="2357438"/>
            <a:chOff x="1189398" y="6443661"/>
            <a:chExt cx="7116402" cy="2357438"/>
          </a:xfrm>
        </p:grpSpPr>
        <p:sp>
          <p:nvSpPr>
            <p:cNvPr id="24" name="Rectangle 26"/>
            <p:cNvSpPr>
              <a:spLocks noChangeArrowheads="1"/>
            </p:cNvSpPr>
            <p:nvPr/>
          </p:nvSpPr>
          <p:spPr bwMode="auto">
            <a:xfrm rot="16200000" flipH="1">
              <a:off x="5003957" y="5499253"/>
              <a:ext cx="2326370" cy="4277317"/>
            </a:xfrm>
            <a:prstGeom prst="rect">
              <a:avLst/>
            </a:prstGeom>
            <a:solidFill>
              <a:srgbClr val="FF0000">
                <a:alpha val="21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b" anchorCtr="1">
              <a:no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 b="1" dirty="0">
                  <a:latin typeface="Calibri" charset="0"/>
                  <a:ea typeface="Calibri" charset="0"/>
                  <a:cs typeface="Calibri" charset="0"/>
                </a:rPr>
                <a:t>Device</a:t>
              </a:r>
            </a:p>
          </p:txBody>
        </p:sp>
        <p:sp>
          <p:nvSpPr>
            <p:cNvPr id="21" name="Rectangle 26"/>
            <p:cNvSpPr>
              <a:spLocks noChangeArrowheads="1"/>
            </p:cNvSpPr>
            <p:nvPr/>
          </p:nvSpPr>
          <p:spPr bwMode="auto">
            <a:xfrm rot="16200000" flipH="1">
              <a:off x="1317274" y="7109376"/>
              <a:ext cx="1832916" cy="955994"/>
            </a:xfrm>
            <a:prstGeom prst="rect">
              <a:avLst/>
            </a:prstGeom>
            <a:solidFill>
              <a:srgbClr val="B6C7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 b="1" dirty="0">
                  <a:latin typeface="Calibri" charset="0"/>
                  <a:ea typeface="Calibri" charset="0"/>
                  <a:cs typeface="Calibri" charset="0"/>
                </a:rPr>
                <a:t>device</a:t>
              </a:r>
              <a:br>
                <a:rPr lang="en-US" altLang="x-none" b="1" dirty="0">
                  <a:latin typeface="Calibri" charset="0"/>
                  <a:ea typeface="Calibri" charset="0"/>
                  <a:cs typeface="Calibri" charset="0"/>
                </a:rPr>
              </a:br>
              <a:r>
                <a:rPr lang="en-US" altLang="x-none" b="1" dirty="0">
                  <a:latin typeface="Calibri" charset="0"/>
                  <a:ea typeface="Calibri" charset="0"/>
                  <a:cs typeface="Calibri" charset="0"/>
                </a:rPr>
                <a:t>driver</a:t>
              </a:r>
            </a:p>
          </p:txBody>
        </p:sp>
        <p:sp>
          <p:nvSpPr>
            <p:cNvPr id="22" name="Rectangle 26"/>
            <p:cNvSpPr>
              <a:spLocks noChangeArrowheads="1"/>
            </p:cNvSpPr>
            <p:nvPr/>
          </p:nvSpPr>
          <p:spPr bwMode="auto">
            <a:xfrm rot="16200000" flipH="1">
              <a:off x="4871314" y="5848159"/>
              <a:ext cx="2121583" cy="3604390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b" anchorCtr="1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 b="1">
                  <a:latin typeface="Calibri" charset="0"/>
                  <a:ea typeface="Calibri" charset="0"/>
                  <a:cs typeface="Calibri" charset="0"/>
                </a:rPr>
                <a:t>device</a:t>
              </a:r>
              <a:br>
                <a:rPr lang="en-US" altLang="x-none" b="1" dirty="0">
                  <a:latin typeface="Calibri" charset="0"/>
                  <a:ea typeface="Calibri" charset="0"/>
                  <a:cs typeface="Calibri" charset="0"/>
                </a:rPr>
              </a:br>
              <a:r>
                <a:rPr lang="en-US" altLang="x-none" b="1" dirty="0">
                  <a:latin typeface="Calibri" charset="0"/>
                  <a:ea typeface="Calibri" charset="0"/>
                  <a:cs typeface="Calibri" charset="0"/>
                </a:rPr>
                <a:t>controller</a:t>
              </a:r>
            </a:p>
          </p:txBody>
        </p:sp>
        <p:sp>
          <p:nvSpPr>
            <p:cNvPr id="23" name="Rectangle 26"/>
            <p:cNvSpPr>
              <a:spLocks noChangeArrowheads="1"/>
            </p:cNvSpPr>
            <p:nvPr/>
          </p:nvSpPr>
          <p:spPr bwMode="auto">
            <a:xfrm rot="16200000" flipH="1">
              <a:off x="838381" y="6794678"/>
              <a:ext cx="2357438" cy="1655403"/>
            </a:xfrm>
            <a:prstGeom prst="rect">
              <a:avLst/>
            </a:prstGeom>
            <a:solidFill>
              <a:srgbClr val="FFC000">
                <a:alpha val="32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t" anchorCtr="1">
              <a:no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 b="1" dirty="0">
                  <a:latin typeface="Calibri" charset="0"/>
                  <a:ea typeface="Calibri" charset="0"/>
                  <a:cs typeface="Calibri" charset="0"/>
                </a:rPr>
                <a:t>Operating system</a:t>
              </a:r>
            </a:p>
          </p:txBody>
        </p:sp>
      </p:grpSp>
      <p:sp>
        <p:nvSpPr>
          <p:cNvPr id="37890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>
              <a:lnSpc>
                <a:spcPct val="89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 dirty="0">
                <a:ea typeface="ＭＳ Ｐゴシック" charset="-128"/>
              </a:rPr>
              <a:t>I/O port registers -  status register</a:t>
            </a:r>
          </a:p>
        </p:txBody>
      </p:sp>
      <p:sp>
        <p:nvSpPr>
          <p:cNvPr id="37891" name="Rectangle 2"/>
          <p:cNvSpPr>
            <a:spLocks noGrp="1" noChangeArrowheads="1"/>
          </p:cNvSpPr>
          <p:nvPr>
            <p:ph sz="half" idx="1"/>
          </p:nvPr>
        </p:nvSpPr>
        <p:spPr>
          <a:xfrm>
            <a:off x="703545" y="1501436"/>
            <a:ext cx="9377080" cy="2994364"/>
          </a:xfrm>
        </p:spPr>
        <p:txBody>
          <a:bodyPr>
            <a:normAutofit/>
          </a:bodyPr>
          <a:lstStyle/>
          <a:p>
            <a:pPr>
              <a:tabLst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GB" altLang="en-US" b="1" dirty="0">
                <a:solidFill>
                  <a:srgbClr val="3B3EFF"/>
                </a:solidFill>
              </a:rPr>
              <a:t>status register </a:t>
            </a:r>
          </a:p>
          <a:p>
            <a:pPr lvl="1">
              <a:tabLst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GB" altLang="en-US" dirty="0"/>
              <a:t>Read by the host. </a:t>
            </a:r>
          </a:p>
          <a:p>
            <a:pPr lvl="1">
              <a:tabLst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GB" altLang="en-US" dirty="0"/>
              <a:t>Bits indicate states such as </a:t>
            </a:r>
          </a:p>
          <a:p>
            <a:pPr lvl="2">
              <a:tabLst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GB" altLang="en-US" dirty="0"/>
              <a:t>whether the current command has completed, </a:t>
            </a:r>
          </a:p>
          <a:p>
            <a:pPr lvl="2">
              <a:tabLst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GB" altLang="en-US" dirty="0"/>
              <a:t>whether a byte is available to be read from the data-in register, </a:t>
            </a:r>
          </a:p>
          <a:p>
            <a:pPr lvl="2">
              <a:tabLst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GB" altLang="en-US" dirty="0"/>
              <a:t>whether there has been a device error.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0995604"/>
              </p:ext>
            </p:extLst>
          </p:nvPr>
        </p:nvGraphicFramePr>
        <p:xfrm>
          <a:off x="4669015" y="4975028"/>
          <a:ext cx="2133600" cy="457200"/>
        </p:xfrm>
        <a:graphic>
          <a:graphicData uri="http://schemas.openxmlformats.org/drawingml/2006/table">
            <a:tbl>
              <a:tblPr/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57200"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7969" name="TextBox 13"/>
          <p:cNvSpPr txBox="1">
            <a:spLocks noChangeArrowheads="1"/>
          </p:cNvSpPr>
          <p:nvPr/>
        </p:nvSpPr>
        <p:spPr bwMode="auto">
          <a:xfrm>
            <a:off x="3513789" y="4846992"/>
            <a:ext cx="758285" cy="341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800" b="1" dirty="0">
                <a:solidFill>
                  <a:srgbClr val="3B3EFF"/>
                </a:solidFill>
                <a:latin typeface="Calibri" charset="0"/>
                <a:ea typeface="Calibri" charset="0"/>
                <a:cs typeface="Calibri" charset="0"/>
              </a:rPr>
              <a:t>status</a:t>
            </a:r>
          </a:p>
        </p:txBody>
      </p:sp>
      <p:sp>
        <p:nvSpPr>
          <p:cNvPr id="37970" name="TextBox 14"/>
          <p:cNvSpPr txBox="1">
            <a:spLocks noChangeArrowheads="1"/>
          </p:cNvSpPr>
          <p:nvPr/>
        </p:nvSpPr>
        <p:spPr bwMode="auto">
          <a:xfrm>
            <a:off x="3487134" y="5791640"/>
            <a:ext cx="845103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8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data-in</a:t>
            </a:r>
          </a:p>
        </p:txBody>
      </p:sp>
      <p:sp>
        <p:nvSpPr>
          <p:cNvPr id="37971" name="TextBox 15"/>
          <p:cNvSpPr txBox="1">
            <a:spLocks noChangeArrowheads="1"/>
          </p:cNvSpPr>
          <p:nvPr/>
        </p:nvSpPr>
        <p:spPr bwMode="auto">
          <a:xfrm>
            <a:off x="3347000" y="5308899"/>
            <a:ext cx="1125373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command</a:t>
            </a:r>
          </a:p>
        </p:txBody>
      </p:sp>
      <p:sp>
        <p:nvSpPr>
          <p:cNvPr id="37972" name="TextBox 16"/>
          <p:cNvSpPr txBox="1">
            <a:spLocks noChangeArrowheads="1"/>
          </p:cNvSpPr>
          <p:nvPr/>
        </p:nvSpPr>
        <p:spPr bwMode="auto">
          <a:xfrm>
            <a:off x="3449658" y="6297351"/>
            <a:ext cx="990977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data-out</a:t>
            </a:r>
          </a:p>
        </p:txBody>
      </p:sp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5661230"/>
              </p:ext>
            </p:extLst>
          </p:nvPr>
        </p:nvGraphicFramePr>
        <p:xfrm>
          <a:off x="4669015" y="5468742"/>
          <a:ext cx="2133600" cy="457200"/>
        </p:xfrm>
        <a:graphic>
          <a:graphicData uri="http://schemas.openxmlformats.org/drawingml/2006/table">
            <a:tbl>
              <a:tblPr/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57200"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0434010"/>
              </p:ext>
            </p:extLst>
          </p:nvPr>
        </p:nvGraphicFramePr>
        <p:xfrm>
          <a:off x="4669015" y="5962456"/>
          <a:ext cx="2133600" cy="457200"/>
        </p:xfrm>
        <a:graphic>
          <a:graphicData uri="http://schemas.openxmlformats.org/drawingml/2006/table">
            <a:tbl>
              <a:tblPr/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57200"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6873729"/>
              </p:ext>
            </p:extLst>
          </p:nvPr>
        </p:nvGraphicFramePr>
        <p:xfrm>
          <a:off x="4669015" y="6459254"/>
          <a:ext cx="2133600" cy="457200"/>
        </p:xfrm>
        <a:graphic>
          <a:graphicData uri="http://schemas.openxmlformats.org/drawingml/2006/table">
            <a:tbl>
              <a:tblPr/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57200"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Left Arrow 2"/>
          <p:cNvSpPr/>
          <p:nvPr/>
        </p:nvSpPr>
        <p:spPr bwMode="auto">
          <a:xfrm>
            <a:off x="3333129" y="5162452"/>
            <a:ext cx="1079500" cy="124200"/>
          </a:xfrm>
          <a:prstGeom prst="leftArrow">
            <a:avLst/>
          </a:prstGeom>
          <a:solidFill>
            <a:srgbClr val="3B3EFF"/>
          </a:solidFill>
          <a:ln w="25400" cap="flat" cmpd="sng" algn="ctr">
            <a:solidFill>
              <a:srgbClr val="3B3EFF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>
              <a:solidFill>
                <a:srgbClr val="3B3EFF"/>
              </a:solidFill>
            </a:endParaRPr>
          </a:p>
        </p:txBody>
      </p:sp>
      <p:sp>
        <p:nvSpPr>
          <p:cNvPr id="29" name="Left Arrow 28"/>
          <p:cNvSpPr/>
          <p:nvPr/>
        </p:nvSpPr>
        <p:spPr bwMode="auto">
          <a:xfrm>
            <a:off x="3383906" y="6104559"/>
            <a:ext cx="1079500" cy="124200"/>
          </a:xfrm>
          <a:prstGeom prst="leftArrow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Left Arrow 29"/>
          <p:cNvSpPr/>
          <p:nvPr/>
        </p:nvSpPr>
        <p:spPr bwMode="auto">
          <a:xfrm flipH="1">
            <a:off x="3383906" y="6625754"/>
            <a:ext cx="1079500" cy="124200"/>
          </a:xfrm>
          <a:prstGeom prst="leftArrow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Left Arrow 30"/>
          <p:cNvSpPr/>
          <p:nvPr/>
        </p:nvSpPr>
        <p:spPr bwMode="auto">
          <a:xfrm flipH="1">
            <a:off x="3361135" y="5645464"/>
            <a:ext cx="1079500" cy="124200"/>
          </a:xfrm>
          <a:prstGeom prst="leftArrow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00978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665027" y="4748113"/>
            <a:ext cx="7116402" cy="2357438"/>
            <a:chOff x="1189398" y="6443661"/>
            <a:chExt cx="7116402" cy="2357438"/>
          </a:xfrm>
        </p:grpSpPr>
        <p:sp>
          <p:nvSpPr>
            <p:cNvPr id="24" name="Rectangle 26"/>
            <p:cNvSpPr>
              <a:spLocks noChangeArrowheads="1"/>
            </p:cNvSpPr>
            <p:nvPr/>
          </p:nvSpPr>
          <p:spPr bwMode="auto">
            <a:xfrm rot="16200000" flipH="1">
              <a:off x="5003957" y="5499253"/>
              <a:ext cx="2326370" cy="4277317"/>
            </a:xfrm>
            <a:prstGeom prst="rect">
              <a:avLst/>
            </a:prstGeom>
            <a:solidFill>
              <a:srgbClr val="FF0000">
                <a:alpha val="21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b" anchorCtr="1">
              <a:no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 b="1" dirty="0">
                  <a:latin typeface="Calibri" charset="0"/>
                  <a:ea typeface="Calibri" charset="0"/>
                  <a:cs typeface="Calibri" charset="0"/>
                </a:rPr>
                <a:t>Device</a:t>
              </a:r>
            </a:p>
          </p:txBody>
        </p:sp>
        <p:sp>
          <p:nvSpPr>
            <p:cNvPr id="21" name="Rectangle 26"/>
            <p:cNvSpPr>
              <a:spLocks noChangeArrowheads="1"/>
            </p:cNvSpPr>
            <p:nvPr/>
          </p:nvSpPr>
          <p:spPr bwMode="auto">
            <a:xfrm rot="16200000" flipH="1">
              <a:off x="1317274" y="7109376"/>
              <a:ext cx="1832916" cy="955994"/>
            </a:xfrm>
            <a:prstGeom prst="rect">
              <a:avLst/>
            </a:prstGeom>
            <a:solidFill>
              <a:srgbClr val="B6C7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 b="1" dirty="0">
                  <a:latin typeface="Calibri" charset="0"/>
                  <a:ea typeface="Calibri" charset="0"/>
                  <a:cs typeface="Calibri" charset="0"/>
                </a:rPr>
                <a:t>device</a:t>
              </a:r>
              <a:br>
                <a:rPr lang="en-US" altLang="x-none" b="1" dirty="0">
                  <a:latin typeface="Calibri" charset="0"/>
                  <a:ea typeface="Calibri" charset="0"/>
                  <a:cs typeface="Calibri" charset="0"/>
                </a:rPr>
              </a:br>
              <a:r>
                <a:rPr lang="en-US" altLang="x-none" b="1" dirty="0">
                  <a:latin typeface="Calibri" charset="0"/>
                  <a:ea typeface="Calibri" charset="0"/>
                  <a:cs typeface="Calibri" charset="0"/>
                </a:rPr>
                <a:t>driver</a:t>
              </a:r>
            </a:p>
          </p:txBody>
        </p:sp>
        <p:sp>
          <p:nvSpPr>
            <p:cNvPr id="22" name="Rectangle 26"/>
            <p:cNvSpPr>
              <a:spLocks noChangeArrowheads="1"/>
            </p:cNvSpPr>
            <p:nvPr/>
          </p:nvSpPr>
          <p:spPr bwMode="auto">
            <a:xfrm rot="16200000" flipH="1">
              <a:off x="4871314" y="5848159"/>
              <a:ext cx="2121583" cy="3604390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b" anchorCtr="1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 b="1">
                  <a:latin typeface="Calibri" charset="0"/>
                  <a:ea typeface="Calibri" charset="0"/>
                  <a:cs typeface="Calibri" charset="0"/>
                </a:rPr>
                <a:t>device</a:t>
              </a:r>
              <a:br>
                <a:rPr lang="en-US" altLang="x-none" b="1" dirty="0">
                  <a:latin typeface="Calibri" charset="0"/>
                  <a:ea typeface="Calibri" charset="0"/>
                  <a:cs typeface="Calibri" charset="0"/>
                </a:rPr>
              </a:br>
              <a:r>
                <a:rPr lang="en-US" altLang="x-none" b="1" dirty="0">
                  <a:latin typeface="Calibri" charset="0"/>
                  <a:ea typeface="Calibri" charset="0"/>
                  <a:cs typeface="Calibri" charset="0"/>
                </a:rPr>
                <a:t>controller</a:t>
              </a:r>
            </a:p>
          </p:txBody>
        </p:sp>
        <p:sp>
          <p:nvSpPr>
            <p:cNvPr id="23" name="Rectangle 26"/>
            <p:cNvSpPr>
              <a:spLocks noChangeArrowheads="1"/>
            </p:cNvSpPr>
            <p:nvPr/>
          </p:nvSpPr>
          <p:spPr bwMode="auto">
            <a:xfrm rot="16200000" flipH="1">
              <a:off x="838381" y="6794678"/>
              <a:ext cx="2357438" cy="1655403"/>
            </a:xfrm>
            <a:prstGeom prst="rect">
              <a:avLst/>
            </a:prstGeom>
            <a:solidFill>
              <a:srgbClr val="FFC000">
                <a:alpha val="32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t" anchorCtr="1">
              <a:no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 b="1" dirty="0">
                  <a:latin typeface="Calibri" charset="0"/>
                  <a:ea typeface="Calibri" charset="0"/>
                  <a:cs typeface="Calibri" charset="0"/>
                </a:rPr>
                <a:t>Operating system</a:t>
              </a:r>
            </a:p>
          </p:txBody>
        </p:sp>
      </p:grpSp>
      <p:sp>
        <p:nvSpPr>
          <p:cNvPr id="37890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>
              <a:lnSpc>
                <a:spcPct val="89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 dirty="0">
                <a:ea typeface="ＭＳ Ｐゴシック" charset="-128"/>
              </a:rPr>
              <a:t>I/O port registers -  command register</a:t>
            </a:r>
          </a:p>
        </p:txBody>
      </p:sp>
      <p:sp>
        <p:nvSpPr>
          <p:cNvPr id="37891" name="Rectangle 2"/>
          <p:cNvSpPr>
            <a:spLocks noGrp="1" noChangeArrowheads="1"/>
          </p:cNvSpPr>
          <p:nvPr>
            <p:ph sz="half" idx="1"/>
          </p:nvPr>
        </p:nvSpPr>
        <p:spPr>
          <a:xfrm>
            <a:off x="703545" y="1501436"/>
            <a:ext cx="9377080" cy="2994364"/>
          </a:xfrm>
        </p:spPr>
        <p:txBody>
          <a:bodyPr>
            <a:normAutofit/>
          </a:bodyPr>
          <a:lstStyle/>
          <a:p>
            <a:pPr>
              <a:tabLst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GB" altLang="en-US" dirty="0">
                <a:solidFill>
                  <a:srgbClr val="3B3EFF"/>
                </a:solidFill>
              </a:rPr>
              <a:t>command register </a:t>
            </a:r>
          </a:p>
          <a:p>
            <a:pPr lvl="1">
              <a:tabLst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GB" altLang="en-US" dirty="0"/>
              <a:t>Written by the host </a:t>
            </a:r>
          </a:p>
          <a:p>
            <a:pPr lvl="2">
              <a:tabLst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GB" altLang="en-US" dirty="0"/>
              <a:t>The command requested from the device</a:t>
            </a:r>
          </a:p>
          <a:p>
            <a:pPr lvl="2">
              <a:tabLst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GB" altLang="en-US" dirty="0"/>
              <a:t>E.g. read or write for a disk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0995604"/>
              </p:ext>
            </p:extLst>
          </p:nvPr>
        </p:nvGraphicFramePr>
        <p:xfrm>
          <a:off x="4669015" y="4975028"/>
          <a:ext cx="2133600" cy="457200"/>
        </p:xfrm>
        <a:graphic>
          <a:graphicData uri="http://schemas.openxmlformats.org/drawingml/2006/table">
            <a:tbl>
              <a:tblPr/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57200"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7969" name="TextBox 13"/>
          <p:cNvSpPr txBox="1">
            <a:spLocks noChangeArrowheads="1"/>
          </p:cNvSpPr>
          <p:nvPr/>
        </p:nvSpPr>
        <p:spPr bwMode="auto">
          <a:xfrm>
            <a:off x="3513789" y="4846992"/>
            <a:ext cx="743152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status</a:t>
            </a:r>
          </a:p>
        </p:txBody>
      </p:sp>
      <p:sp>
        <p:nvSpPr>
          <p:cNvPr id="37970" name="TextBox 14"/>
          <p:cNvSpPr txBox="1">
            <a:spLocks noChangeArrowheads="1"/>
          </p:cNvSpPr>
          <p:nvPr/>
        </p:nvSpPr>
        <p:spPr bwMode="auto">
          <a:xfrm>
            <a:off x="3487134" y="5791640"/>
            <a:ext cx="845103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8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data-in</a:t>
            </a:r>
          </a:p>
        </p:txBody>
      </p:sp>
      <p:sp>
        <p:nvSpPr>
          <p:cNvPr id="37971" name="TextBox 15"/>
          <p:cNvSpPr txBox="1">
            <a:spLocks noChangeArrowheads="1"/>
          </p:cNvSpPr>
          <p:nvPr/>
        </p:nvSpPr>
        <p:spPr bwMode="auto">
          <a:xfrm>
            <a:off x="3347000" y="5308899"/>
            <a:ext cx="1139158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800" b="1" dirty="0">
                <a:solidFill>
                  <a:srgbClr val="3B3EFF"/>
                </a:solidFill>
                <a:latin typeface="Calibri" charset="0"/>
                <a:ea typeface="Calibri" charset="0"/>
                <a:cs typeface="Calibri" charset="0"/>
              </a:rPr>
              <a:t>command</a:t>
            </a:r>
          </a:p>
        </p:txBody>
      </p:sp>
      <p:sp>
        <p:nvSpPr>
          <p:cNvPr id="37972" name="TextBox 16"/>
          <p:cNvSpPr txBox="1">
            <a:spLocks noChangeArrowheads="1"/>
          </p:cNvSpPr>
          <p:nvPr/>
        </p:nvSpPr>
        <p:spPr bwMode="auto">
          <a:xfrm>
            <a:off x="3449658" y="6297351"/>
            <a:ext cx="990977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data-out</a:t>
            </a:r>
          </a:p>
        </p:txBody>
      </p:sp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5661230"/>
              </p:ext>
            </p:extLst>
          </p:nvPr>
        </p:nvGraphicFramePr>
        <p:xfrm>
          <a:off x="4669015" y="5468742"/>
          <a:ext cx="2133600" cy="457200"/>
        </p:xfrm>
        <a:graphic>
          <a:graphicData uri="http://schemas.openxmlformats.org/drawingml/2006/table">
            <a:tbl>
              <a:tblPr/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57200"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0434010"/>
              </p:ext>
            </p:extLst>
          </p:nvPr>
        </p:nvGraphicFramePr>
        <p:xfrm>
          <a:off x="4669015" y="5962456"/>
          <a:ext cx="2133600" cy="457200"/>
        </p:xfrm>
        <a:graphic>
          <a:graphicData uri="http://schemas.openxmlformats.org/drawingml/2006/table">
            <a:tbl>
              <a:tblPr/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57200"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6873729"/>
              </p:ext>
            </p:extLst>
          </p:nvPr>
        </p:nvGraphicFramePr>
        <p:xfrm>
          <a:off x="4669015" y="6459254"/>
          <a:ext cx="2133600" cy="457200"/>
        </p:xfrm>
        <a:graphic>
          <a:graphicData uri="http://schemas.openxmlformats.org/drawingml/2006/table">
            <a:tbl>
              <a:tblPr/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57200"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Left Arrow 2"/>
          <p:cNvSpPr/>
          <p:nvPr/>
        </p:nvSpPr>
        <p:spPr bwMode="auto">
          <a:xfrm>
            <a:off x="3333129" y="5162452"/>
            <a:ext cx="1079500" cy="124200"/>
          </a:xfrm>
          <a:prstGeom prst="leftArrow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Left Arrow 28"/>
          <p:cNvSpPr/>
          <p:nvPr/>
        </p:nvSpPr>
        <p:spPr bwMode="auto">
          <a:xfrm>
            <a:off x="3383906" y="6104559"/>
            <a:ext cx="1079500" cy="124200"/>
          </a:xfrm>
          <a:prstGeom prst="leftArrow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Left Arrow 29"/>
          <p:cNvSpPr/>
          <p:nvPr/>
        </p:nvSpPr>
        <p:spPr bwMode="auto">
          <a:xfrm flipH="1">
            <a:off x="3383906" y="6625754"/>
            <a:ext cx="1079500" cy="124200"/>
          </a:xfrm>
          <a:prstGeom prst="leftArrow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Left Arrow 30"/>
          <p:cNvSpPr/>
          <p:nvPr/>
        </p:nvSpPr>
        <p:spPr bwMode="auto">
          <a:xfrm flipH="1">
            <a:off x="3361135" y="5645464"/>
            <a:ext cx="1079500" cy="124200"/>
          </a:xfrm>
          <a:prstGeom prst="leftArrow">
            <a:avLst/>
          </a:prstGeom>
          <a:solidFill>
            <a:srgbClr val="3B3EFF"/>
          </a:solidFill>
          <a:ln w="25400" cap="flat" cmpd="sng" algn="ctr">
            <a:solidFill>
              <a:srgbClr val="3B3EFF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12179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665027" y="4748113"/>
            <a:ext cx="7116402" cy="2357438"/>
            <a:chOff x="1189398" y="6443661"/>
            <a:chExt cx="7116402" cy="2357438"/>
          </a:xfrm>
        </p:grpSpPr>
        <p:sp>
          <p:nvSpPr>
            <p:cNvPr id="24" name="Rectangle 26"/>
            <p:cNvSpPr>
              <a:spLocks noChangeArrowheads="1"/>
            </p:cNvSpPr>
            <p:nvPr/>
          </p:nvSpPr>
          <p:spPr bwMode="auto">
            <a:xfrm rot="16200000" flipH="1">
              <a:off x="5003957" y="5499253"/>
              <a:ext cx="2326370" cy="4277317"/>
            </a:xfrm>
            <a:prstGeom prst="rect">
              <a:avLst/>
            </a:prstGeom>
            <a:solidFill>
              <a:srgbClr val="FF0000">
                <a:alpha val="21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b" anchorCtr="1">
              <a:no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 b="1" dirty="0">
                  <a:latin typeface="Calibri" charset="0"/>
                  <a:ea typeface="Calibri" charset="0"/>
                  <a:cs typeface="Calibri" charset="0"/>
                </a:rPr>
                <a:t>Device</a:t>
              </a:r>
            </a:p>
          </p:txBody>
        </p:sp>
        <p:sp>
          <p:nvSpPr>
            <p:cNvPr id="21" name="Rectangle 26"/>
            <p:cNvSpPr>
              <a:spLocks noChangeArrowheads="1"/>
            </p:cNvSpPr>
            <p:nvPr/>
          </p:nvSpPr>
          <p:spPr bwMode="auto">
            <a:xfrm rot="16200000" flipH="1">
              <a:off x="1317274" y="7109376"/>
              <a:ext cx="1832916" cy="955994"/>
            </a:xfrm>
            <a:prstGeom prst="rect">
              <a:avLst/>
            </a:prstGeom>
            <a:solidFill>
              <a:srgbClr val="B6C7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 b="1" dirty="0">
                  <a:latin typeface="Calibri" charset="0"/>
                  <a:ea typeface="Calibri" charset="0"/>
                  <a:cs typeface="Calibri" charset="0"/>
                </a:rPr>
                <a:t>device</a:t>
              </a:r>
              <a:br>
                <a:rPr lang="en-US" altLang="x-none" b="1" dirty="0">
                  <a:latin typeface="Calibri" charset="0"/>
                  <a:ea typeface="Calibri" charset="0"/>
                  <a:cs typeface="Calibri" charset="0"/>
                </a:rPr>
              </a:br>
              <a:r>
                <a:rPr lang="en-US" altLang="x-none" b="1" dirty="0">
                  <a:latin typeface="Calibri" charset="0"/>
                  <a:ea typeface="Calibri" charset="0"/>
                  <a:cs typeface="Calibri" charset="0"/>
                </a:rPr>
                <a:t>driver</a:t>
              </a:r>
            </a:p>
          </p:txBody>
        </p:sp>
        <p:sp>
          <p:nvSpPr>
            <p:cNvPr id="22" name="Rectangle 26"/>
            <p:cNvSpPr>
              <a:spLocks noChangeArrowheads="1"/>
            </p:cNvSpPr>
            <p:nvPr/>
          </p:nvSpPr>
          <p:spPr bwMode="auto">
            <a:xfrm rot="16200000" flipH="1">
              <a:off x="4871314" y="5848159"/>
              <a:ext cx="2121583" cy="3604390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b" anchorCtr="1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 b="1">
                  <a:latin typeface="Calibri" charset="0"/>
                  <a:ea typeface="Calibri" charset="0"/>
                  <a:cs typeface="Calibri" charset="0"/>
                </a:rPr>
                <a:t>device</a:t>
              </a:r>
              <a:br>
                <a:rPr lang="en-US" altLang="x-none" b="1" dirty="0">
                  <a:latin typeface="Calibri" charset="0"/>
                  <a:ea typeface="Calibri" charset="0"/>
                  <a:cs typeface="Calibri" charset="0"/>
                </a:rPr>
              </a:br>
              <a:r>
                <a:rPr lang="en-US" altLang="x-none" b="1" dirty="0">
                  <a:latin typeface="Calibri" charset="0"/>
                  <a:ea typeface="Calibri" charset="0"/>
                  <a:cs typeface="Calibri" charset="0"/>
                </a:rPr>
                <a:t>controller</a:t>
              </a:r>
            </a:p>
          </p:txBody>
        </p:sp>
        <p:sp>
          <p:nvSpPr>
            <p:cNvPr id="23" name="Rectangle 26"/>
            <p:cNvSpPr>
              <a:spLocks noChangeArrowheads="1"/>
            </p:cNvSpPr>
            <p:nvPr/>
          </p:nvSpPr>
          <p:spPr bwMode="auto">
            <a:xfrm rot="16200000" flipH="1">
              <a:off x="838381" y="6794678"/>
              <a:ext cx="2357438" cy="1655403"/>
            </a:xfrm>
            <a:prstGeom prst="rect">
              <a:avLst/>
            </a:prstGeom>
            <a:solidFill>
              <a:srgbClr val="FFC000">
                <a:alpha val="32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t" anchorCtr="1">
              <a:no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 b="1" dirty="0">
                  <a:latin typeface="Calibri" charset="0"/>
                  <a:ea typeface="Calibri" charset="0"/>
                  <a:cs typeface="Calibri" charset="0"/>
                </a:rPr>
                <a:t>Operating system</a:t>
              </a:r>
            </a:p>
          </p:txBody>
        </p:sp>
      </p:grpSp>
      <p:sp>
        <p:nvSpPr>
          <p:cNvPr id="37890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>
              <a:lnSpc>
                <a:spcPct val="89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 dirty="0">
                <a:ea typeface="ＭＳ Ｐゴシック" charset="-128"/>
              </a:rPr>
              <a:t>I/O port registers -  data-in register</a:t>
            </a:r>
          </a:p>
        </p:txBody>
      </p:sp>
      <p:sp>
        <p:nvSpPr>
          <p:cNvPr id="37891" name="Rectangle 2"/>
          <p:cNvSpPr>
            <a:spLocks noGrp="1" noChangeArrowheads="1"/>
          </p:cNvSpPr>
          <p:nvPr>
            <p:ph sz="half" idx="1"/>
          </p:nvPr>
        </p:nvSpPr>
        <p:spPr>
          <a:xfrm>
            <a:off x="703545" y="1501436"/>
            <a:ext cx="9377080" cy="2994364"/>
          </a:xfrm>
        </p:spPr>
        <p:txBody>
          <a:bodyPr>
            <a:normAutofit/>
          </a:bodyPr>
          <a:lstStyle/>
          <a:p>
            <a:pPr>
              <a:tabLst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GB" altLang="en-US" dirty="0">
                <a:solidFill>
                  <a:srgbClr val="3B3EFF"/>
                </a:solidFill>
              </a:rPr>
              <a:t>data-in register </a:t>
            </a:r>
            <a:endParaRPr lang="en-GB" altLang="en-US" dirty="0"/>
          </a:p>
          <a:p>
            <a:pPr lvl="1">
              <a:tabLst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GB" altLang="en-US" dirty="0"/>
              <a:t>Read by the host to get input.</a:t>
            </a:r>
          </a:p>
          <a:p>
            <a:pPr lvl="2">
              <a:tabLst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GB" altLang="en-US" dirty="0"/>
              <a:t>E.g. the data read from the disk when the command is read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0995604"/>
              </p:ext>
            </p:extLst>
          </p:nvPr>
        </p:nvGraphicFramePr>
        <p:xfrm>
          <a:off x="4669015" y="4975028"/>
          <a:ext cx="2133600" cy="457200"/>
        </p:xfrm>
        <a:graphic>
          <a:graphicData uri="http://schemas.openxmlformats.org/drawingml/2006/table">
            <a:tbl>
              <a:tblPr/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57200"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7969" name="TextBox 13"/>
          <p:cNvSpPr txBox="1">
            <a:spLocks noChangeArrowheads="1"/>
          </p:cNvSpPr>
          <p:nvPr/>
        </p:nvSpPr>
        <p:spPr bwMode="auto">
          <a:xfrm>
            <a:off x="3513789" y="4846992"/>
            <a:ext cx="743152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status</a:t>
            </a:r>
          </a:p>
        </p:txBody>
      </p:sp>
      <p:sp>
        <p:nvSpPr>
          <p:cNvPr id="37970" name="TextBox 14"/>
          <p:cNvSpPr txBox="1">
            <a:spLocks noChangeArrowheads="1"/>
          </p:cNvSpPr>
          <p:nvPr/>
        </p:nvSpPr>
        <p:spPr bwMode="auto">
          <a:xfrm>
            <a:off x="3487134" y="5791640"/>
            <a:ext cx="861839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800" b="1" dirty="0">
                <a:solidFill>
                  <a:srgbClr val="3B3EFF"/>
                </a:solidFill>
                <a:latin typeface="Calibri" charset="0"/>
                <a:ea typeface="Calibri" charset="0"/>
                <a:cs typeface="Calibri" charset="0"/>
              </a:rPr>
              <a:t>data-in</a:t>
            </a:r>
          </a:p>
        </p:txBody>
      </p:sp>
      <p:sp>
        <p:nvSpPr>
          <p:cNvPr id="37971" name="TextBox 15"/>
          <p:cNvSpPr txBox="1">
            <a:spLocks noChangeArrowheads="1"/>
          </p:cNvSpPr>
          <p:nvPr/>
        </p:nvSpPr>
        <p:spPr bwMode="auto">
          <a:xfrm>
            <a:off x="3347000" y="5308899"/>
            <a:ext cx="1125373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command</a:t>
            </a:r>
          </a:p>
        </p:txBody>
      </p:sp>
      <p:sp>
        <p:nvSpPr>
          <p:cNvPr id="37972" name="TextBox 16"/>
          <p:cNvSpPr txBox="1">
            <a:spLocks noChangeArrowheads="1"/>
          </p:cNvSpPr>
          <p:nvPr/>
        </p:nvSpPr>
        <p:spPr bwMode="auto">
          <a:xfrm>
            <a:off x="3449658" y="6297351"/>
            <a:ext cx="990977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data-out</a:t>
            </a:r>
          </a:p>
        </p:txBody>
      </p:sp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5661230"/>
              </p:ext>
            </p:extLst>
          </p:nvPr>
        </p:nvGraphicFramePr>
        <p:xfrm>
          <a:off x="4669015" y="5468742"/>
          <a:ext cx="2133600" cy="457200"/>
        </p:xfrm>
        <a:graphic>
          <a:graphicData uri="http://schemas.openxmlformats.org/drawingml/2006/table">
            <a:tbl>
              <a:tblPr/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57200"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0434010"/>
              </p:ext>
            </p:extLst>
          </p:nvPr>
        </p:nvGraphicFramePr>
        <p:xfrm>
          <a:off x="4669015" y="5962456"/>
          <a:ext cx="2133600" cy="457200"/>
        </p:xfrm>
        <a:graphic>
          <a:graphicData uri="http://schemas.openxmlformats.org/drawingml/2006/table">
            <a:tbl>
              <a:tblPr/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57200"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6873729"/>
              </p:ext>
            </p:extLst>
          </p:nvPr>
        </p:nvGraphicFramePr>
        <p:xfrm>
          <a:off x="4669015" y="6459254"/>
          <a:ext cx="2133600" cy="457200"/>
        </p:xfrm>
        <a:graphic>
          <a:graphicData uri="http://schemas.openxmlformats.org/drawingml/2006/table">
            <a:tbl>
              <a:tblPr/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57200"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Left Arrow 2"/>
          <p:cNvSpPr/>
          <p:nvPr/>
        </p:nvSpPr>
        <p:spPr bwMode="auto">
          <a:xfrm>
            <a:off x="3333129" y="5162452"/>
            <a:ext cx="1079500" cy="124200"/>
          </a:xfrm>
          <a:prstGeom prst="leftArrow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Left Arrow 28"/>
          <p:cNvSpPr/>
          <p:nvPr/>
        </p:nvSpPr>
        <p:spPr bwMode="auto">
          <a:xfrm>
            <a:off x="3383906" y="6104559"/>
            <a:ext cx="1079500" cy="124200"/>
          </a:xfrm>
          <a:prstGeom prst="leftArrow">
            <a:avLst/>
          </a:prstGeom>
          <a:solidFill>
            <a:srgbClr val="3B3EFF"/>
          </a:solidFill>
          <a:ln w="25400" cap="flat" cmpd="sng" algn="ctr">
            <a:solidFill>
              <a:srgbClr val="3B3EFF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Left Arrow 29"/>
          <p:cNvSpPr/>
          <p:nvPr/>
        </p:nvSpPr>
        <p:spPr bwMode="auto">
          <a:xfrm flipH="1">
            <a:off x="3383906" y="6625754"/>
            <a:ext cx="1079500" cy="124200"/>
          </a:xfrm>
          <a:prstGeom prst="leftArrow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Left Arrow 30"/>
          <p:cNvSpPr/>
          <p:nvPr/>
        </p:nvSpPr>
        <p:spPr bwMode="auto">
          <a:xfrm flipH="1">
            <a:off x="3361135" y="5645464"/>
            <a:ext cx="1079500" cy="124200"/>
          </a:xfrm>
          <a:prstGeom prst="leftArrow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90104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665027" y="4748113"/>
            <a:ext cx="7116402" cy="2357438"/>
            <a:chOff x="1189398" y="6443661"/>
            <a:chExt cx="7116402" cy="2357438"/>
          </a:xfrm>
        </p:grpSpPr>
        <p:sp>
          <p:nvSpPr>
            <p:cNvPr id="24" name="Rectangle 26"/>
            <p:cNvSpPr>
              <a:spLocks noChangeArrowheads="1"/>
            </p:cNvSpPr>
            <p:nvPr/>
          </p:nvSpPr>
          <p:spPr bwMode="auto">
            <a:xfrm rot="16200000" flipH="1">
              <a:off x="5003957" y="5499253"/>
              <a:ext cx="2326370" cy="4277317"/>
            </a:xfrm>
            <a:prstGeom prst="rect">
              <a:avLst/>
            </a:prstGeom>
            <a:solidFill>
              <a:srgbClr val="FF0000">
                <a:alpha val="21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b" anchorCtr="1">
              <a:no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 b="1" dirty="0">
                  <a:latin typeface="Calibri" charset="0"/>
                  <a:ea typeface="Calibri" charset="0"/>
                  <a:cs typeface="Calibri" charset="0"/>
                </a:rPr>
                <a:t>Device</a:t>
              </a:r>
            </a:p>
          </p:txBody>
        </p:sp>
        <p:sp>
          <p:nvSpPr>
            <p:cNvPr id="21" name="Rectangle 26"/>
            <p:cNvSpPr>
              <a:spLocks noChangeArrowheads="1"/>
            </p:cNvSpPr>
            <p:nvPr/>
          </p:nvSpPr>
          <p:spPr bwMode="auto">
            <a:xfrm rot="16200000" flipH="1">
              <a:off x="1317274" y="7109376"/>
              <a:ext cx="1832916" cy="955994"/>
            </a:xfrm>
            <a:prstGeom prst="rect">
              <a:avLst/>
            </a:prstGeom>
            <a:solidFill>
              <a:srgbClr val="B6C7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 b="1" dirty="0">
                  <a:latin typeface="Calibri" charset="0"/>
                  <a:ea typeface="Calibri" charset="0"/>
                  <a:cs typeface="Calibri" charset="0"/>
                </a:rPr>
                <a:t>device</a:t>
              </a:r>
              <a:br>
                <a:rPr lang="en-US" altLang="x-none" b="1" dirty="0">
                  <a:latin typeface="Calibri" charset="0"/>
                  <a:ea typeface="Calibri" charset="0"/>
                  <a:cs typeface="Calibri" charset="0"/>
                </a:rPr>
              </a:br>
              <a:r>
                <a:rPr lang="en-US" altLang="x-none" b="1" dirty="0">
                  <a:latin typeface="Calibri" charset="0"/>
                  <a:ea typeface="Calibri" charset="0"/>
                  <a:cs typeface="Calibri" charset="0"/>
                </a:rPr>
                <a:t>driver</a:t>
              </a:r>
            </a:p>
          </p:txBody>
        </p:sp>
        <p:sp>
          <p:nvSpPr>
            <p:cNvPr id="22" name="Rectangle 26"/>
            <p:cNvSpPr>
              <a:spLocks noChangeArrowheads="1"/>
            </p:cNvSpPr>
            <p:nvPr/>
          </p:nvSpPr>
          <p:spPr bwMode="auto">
            <a:xfrm rot="16200000" flipH="1">
              <a:off x="4871314" y="5848159"/>
              <a:ext cx="2121583" cy="3604390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b" anchorCtr="1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 b="1">
                  <a:latin typeface="Calibri" charset="0"/>
                  <a:ea typeface="Calibri" charset="0"/>
                  <a:cs typeface="Calibri" charset="0"/>
                </a:rPr>
                <a:t>device</a:t>
              </a:r>
              <a:br>
                <a:rPr lang="en-US" altLang="x-none" b="1" dirty="0">
                  <a:latin typeface="Calibri" charset="0"/>
                  <a:ea typeface="Calibri" charset="0"/>
                  <a:cs typeface="Calibri" charset="0"/>
                </a:rPr>
              </a:br>
              <a:r>
                <a:rPr lang="en-US" altLang="x-none" b="1" dirty="0">
                  <a:latin typeface="Calibri" charset="0"/>
                  <a:ea typeface="Calibri" charset="0"/>
                  <a:cs typeface="Calibri" charset="0"/>
                </a:rPr>
                <a:t>controller</a:t>
              </a:r>
            </a:p>
          </p:txBody>
        </p:sp>
        <p:sp>
          <p:nvSpPr>
            <p:cNvPr id="23" name="Rectangle 26"/>
            <p:cNvSpPr>
              <a:spLocks noChangeArrowheads="1"/>
            </p:cNvSpPr>
            <p:nvPr/>
          </p:nvSpPr>
          <p:spPr bwMode="auto">
            <a:xfrm rot="16200000" flipH="1">
              <a:off x="838381" y="6794678"/>
              <a:ext cx="2357438" cy="1655403"/>
            </a:xfrm>
            <a:prstGeom prst="rect">
              <a:avLst/>
            </a:prstGeom>
            <a:solidFill>
              <a:srgbClr val="FFC000">
                <a:alpha val="32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t" anchorCtr="1">
              <a:no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 b="1" dirty="0">
                  <a:latin typeface="Calibri" charset="0"/>
                  <a:ea typeface="Calibri" charset="0"/>
                  <a:cs typeface="Calibri" charset="0"/>
                </a:rPr>
                <a:t>Operating system</a:t>
              </a:r>
            </a:p>
          </p:txBody>
        </p:sp>
      </p:grpSp>
      <p:sp>
        <p:nvSpPr>
          <p:cNvPr id="37890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>
              <a:lnSpc>
                <a:spcPct val="89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 dirty="0">
                <a:ea typeface="ＭＳ Ｐゴシック" charset="-128"/>
              </a:rPr>
              <a:t>I/O port registers -  data-out register</a:t>
            </a:r>
          </a:p>
        </p:txBody>
      </p:sp>
      <p:sp>
        <p:nvSpPr>
          <p:cNvPr id="37891" name="Rectangle 2"/>
          <p:cNvSpPr>
            <a:spLocks noGrp="1" noChangeArrowheads="1"/>
          </p:cNvSpPr>
          <p:nvPr>
            <p:ph sz="half" idx="1"/>
          </p:nvPr>
        </p:nvSpPr>
        <p:spPr>
          <a:xfrm>
            <a:off x="703545" y="1501436"/>
            <a:ext cx="9377080" cy="2994364"/>
          </a:xfrm>
        </p:spPr>
        <p:txBody>
          <a:bodyPr>
            <a:normAutofit/>
          </a:bodyPr>
          <a:lstStyle/>
          <a:p>
            <a:pPr>
              <a:tabLst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GB" altLang="en-US" dirty="0">
                <a:solidFill>
                  <a:srgbClr val="3B3EFF"/>
                </a:solidFill>
              </a:rPr>
              <a:t>data-out register </a:t>
            </a:r>
            <a:endParaRPr lang="en-GB" altLang="en-US" dirty="0"/>
          </a:p>
          <a:p>
            <a:pPr lvl="1">
              <a:tabLst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GB" altLang="en-US" dirty="0"/>
              <a:t>Written by the host to send output.</a:t>
            </a:r>
          </a:p>
          <a:p>
            <a:pPr lvl="2">
              <a:tabLst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GB" altLang="en-US" dirty="0"/>
              <a:t>E.g. the data to be written on the the disk when the command is write</a:t>
            </a:r>
          </a:p>
          <a:p>
            <a:pPr lvl="1">
              <a:tabLst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endParaRPr lang="en-GB" altLang="en-US" dirty="0"/>
          </a:p>
          <a:p>
            <a:pPr lvl="1">
              <a:tabLst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endParaRPr lang="en-GB" alt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0995604"/>
              </p:ext>
            </p:extLst>
          </p:nvPr>
        </p:nvGraphicFramePr>
        <p:xfrm>
          <a:off x="4669015" y="4975028"/>
          <a:ext cx="2133600" cy="457200"/>
        </p:xfrm>
        <a:graphic>
          <a:graphicData uri="http://schemas.openxmlformats.org/drawingml/2006/table">
            <a:tbl>
              <a:tblPr/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57200"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7969" name="TextBox 13"/>
          <p:cNvSpPr txBox="1">
            <a:spLocks noChangeArrowheads="1"/>
          </p:cNvSpPr>
          <p:nvPr/>
        </p:nvSpPr>
        <p:spPr bwMode="auto">
          <a:xfrm>
            <a:off x="3513789" y="4846992"/>
            <a:ext cx="743152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status</a:t>
            </a:r>
          </a:p>
        </p:txBody>
      </p:sp>
      <p:sp>
        <p:nvSpPr>
          <p:cNvPr id="37970" name="TextBox 14"/>
          <p:cNvSpPr txBox="1">
            <a:spLocks noChangeArrowheads="1"/>
          </p:cNvSpPr>
          <p:nvPr/>
        </p:nvSpPr>
        <p:spPr bwMode="auto">
          <a:xfrm>
            <a:off x="3487134" y="5791640"/>
            <a:ext cx="845103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8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data-in</a:t>
            </a:r>
          </a:p>
        </p:txBody>
      </p:sp>
      <p:sp>
        <p:nvSpPr>
          <p:cNvPr id="37971" name="TextBox 15"/>
          <p:cNvSpPr txBox="1">
            <a:spLocks noChangeArrowheads="1"/>
          </p:cNvSpPr>
          <p:nvPr/>
        </p:nvSpPr>
        <p:spPr bwMode="auto">
          <a:xfrm>
            <a:off x="3347000" y="5308899"/>
            <a:ext cx="1125373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command</a:t>
            </a:r>
          </a:p>
        </p:txBody>
      </p:sp>
      <p:sp>
        <p:nvSpPr>
          <p:cNvPr id="37972" name="TextBox 16"/>
          <p:cNvSpPr txBox="1">
            <a:spLocks noChangeArrowheads="1"/>
          </p:cNvSpPr>
          <p:nvPr/>
        </p:nvSpPr>
        <p:spPr bwMode="auto">
          <a:xfrm>
            <a:off x="3449658" y="6297351"/>
            <a:ext cx="1009315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800" b="1" dirty="0">
                <a:solidFill>
                  <a:srgbClr val="3B3EFF"/>
                </a:solidFill>
                <a:latin typeface="Calibri" charset="0"/>
                <a:ea typeface="Calibri" charset="0"/>
                <a:cs typeface="Calibri" charset="0"/>
              </a:rPr>
              <a:t>data-out</a:t>
            </a:r>
          </a:p>
        </p:txBody>
      </p:sp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5661230"/>
              </p:ext>
            </p:extLst>
          </p:nvPr>
        </p:nvGraphicFramePr>
        <p:xfrm>
          <a:off x="4669015" y="5468742"/>
          <a:ext cx="2133600" cy="457200"/>
        </p:xfrm>
        <a:graphic>
          <a:graphicData uri="http://schemas.openxmlformats.org/drawingml/2006/table">
            <a:tbl>
              <a:tblPr/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57200"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0434010"/>
              </p:ext>
            </p:extLst>
          </p:nvPr>
        </p:nvGraphicFramePr>
        <p:xfrm>
          <a:off x="4669015" y="5962456"/>
          <a:ext cx="2133600" cy="457200"/>
        </p:xfrm>
        <a:graphic>
          <a:graphicData uri="http://schemas.openxmlformats.org/drawingml/2006/table">
            <a:tbl>
              <a:tblPr/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57200"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6873729"/>
              </p:ext>
            </p:extLst>
          </p:nvPr>
        </p:nvGraphicFramePr>
        <p:xfrm>
          <a:off x="4669015" y="6459254"/>
          <a:ext cx="2133600" cy="457200"/>
        </p:xfrm>
        <a:graphic>
          <a:graphicData uri="http://schemas.openxmlformats.org/drawingml/2006/table">
            <a:tbl>
              <a:tblPr/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57200"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Left Arrow 2"/>
          <p:cNvSpPr/>
          <p:nvPr/>
        </p:nvSpPr>
        <p:spPr bwMode="auto">
          <a:xfrm>
            <a:off x="3333129" y="5162452"/>
            <a:ext cx="1079500" cy="124200"/>
          </a:xfrm>
          <a:prstGeom prst="leftArrow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Left Arrow 28"/>
          <p:cNvSpPr/>
          <p:nvPr/>
        </p:nvSpPr>
        <p:spPr bwMode="auto">
          <a:xfrm>
            <a:off x="3383906" y="6104559"/>
            <a:ext cx="1079500" cy="124200"/>
          </a:xfrm>
          <a:prstGeom prst="leftArrow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Left Arrow 29"/>
          <p:cNvSpPr/>
          <p:nvPr/>
        </p:nvSpPr>
        <p:spPr bwMode="auto">
          <a:xfrm flipH="1">
            <a:off x="3383906" y="6625754"/>
            <a:ext cx="1079500" cy="124200"/>
          </a:xfrm>
          <a:prstGeom prst="leftArrow">
            <a:avLst/>
          </a:prstGeom>
          <a:solidFill>
            <a:srgbClr val="3B3EFF"/>
          </a:solidFill>
          <a:ln w="25400" cap="flat" cmpd="sng" algn="ctr">
            <a:solidFill>
              <a:srgbClr val="3B3EFF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Left Arrow 30"/>
          <p:cNvSpPr/>
          <p:nvPr/>
        </p:nvSpPr>
        <p:spPr bwMode="auto">
          <a:xfrm flipH="1">
            <a:off x="3361135" y="5645464"/>
            <a:ext cx="1079500" cy="124200"/>
          </a:xfrm>
          <a:prstGeom prst="leftArrow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31017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I/O device communication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37529" y="1501436"/>
            <a:ext cx="8705040" cy="2664164"/>
          </a:xfrm>
        </p:spPr>
        <p:txBody>
          <a:bodyPr/>
          <a:lstStyle/>
          <a:p>
            <a:r>
              <a:rPr lang="en-US" dirty="0"/>
              <a:t>Note that both the device driver and the device controller are running as “separate processes” to access the registers.</a:t>
            </a:r>
          </a:p>
          <a:p>
            <a:r>
              <a:rPr lang="en-US" dirty="0"/>
              <a:t>Hence need to ensure the atomicity of register updates.</a:t>
            </a:r>
          </a:p>
          <a:p>
            <a:pPr lvl="1"/>
            <a:r>
              <a:rPr lang="en-US" dirty="0"/>
              <a:t>For example, how can the device controller know that the data to be written on the disk is fully copied onto its registers?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1665027" y="4748113"/>
            <a:ext cx="7116402" cy="2357438"/>
            <a:chOff x="1189398" y="6443661"/>
            <a:chExt cx="7116402" cy="2357438"/>
          </a:xfrm>
        </p:grpSpPr>
        <p:sp>
          <p:nvSpPr>
            <p:cNvPr id="8" name="Rectangle 26"/>
            <p:cNvSpPr>
              <a:spLocks noChangeArrowheads="1"/>
            </p:cNvSpPr>
            <p:nvPr/>
          </p:nvSpPr>
          <p:spPr bwMode="auto">
            <a:xfrm rot="16200000" flipH="1">
              <a:off x="5003957" y="5499253"/>
              <a:ext cx="2326370" cy="4277317"/>
            </a:xfrm>
            <a:prstGeom prst="rect">
              <a:avLst/>
            </a:prstGeom>
            <a:solidFill>
              <a:srgbClr val="FF0000">
                <a:alpha val="21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b" anchorCtr="1">
              <a:no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 b="1" dirty="0">
                  <a:latin typeface="Calibri" charset="0"/>
                  <a:ea typeface="Calibri" charset="0"/>
                  <a:cs typeface="Calibri" charset="0"/>
                </a:rPr>
                <a:t>Device</a:t>
              </a:r>
            </a:p>
          </p:txBody>
        </p:sp>
        <p:sp>
          <p:nvSpPr>
            <p:cNvPr id="9" name="Rectangle 26"/>
            <p:cNvSpPr>
              <a:spLocks noChangeArrowheads="1"/>
            </p:cNvSpPr>
            <p:nvPr/>
          </p:nvSpPr>
          <p:spPr bwMode="auto">
            <a:xfrm rot="16200000" flipH="1">
              <a:off x="1317274" y="7109376"/>
              <a:ext cx="1832916" cy="955994"/>
            </a:xfrm>
            <a:prstGeom prst="rect">
              <a:avLst/>
            </a:prstGeom>
            <a:solidFill>
              <a:srgbClr val="B6C7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 b="1" dirty="0">
                  <a:latin typeface="Calibri" charset="0"/>
                  <a:ea typeface="Calibri" charset="0"/>
                  <a:cs typeface="Calibri" charset="0"/>
                </a:rPr>
                <a:t>device</a:t>
              </a:r>
              <a:br>
                <a:rPr lang="en-US" altLang="x-none" b="1" dirty="0">
                  <a:latin typeface="Calibri" charset="0"/>
                  <a:ea typeface="Calibri" charset="0"/>
                  <a:cs typeface="Calibri" charset="0"/>
                </a:rPr>
              </a:br>
              <a:r>
                <a:rPr lang="en-US" altLang="x-none" b="1" dirty="0">
                  <a:latin typeface="Calibri" charset="0"/>
                  <a:ea typeface="Calibri" charset="0"/>
                  <a:cs typeface="Calibri" charset="0"/>
                </a:rPr>
                <a:t>driver</a:t>
              </a:r>
            </a:p>
          </p:txBody>
        </p:sp>
        <p:sp>
          <p:nvSpPr>
            <p:cNvPr id="10" name="Rectangle 26"/>
            <p:cNvSpPr>
              <a:spLocks noChangeArrowheads="1"/>
            </p:cNvSpPr>
            <p:nvPr/>
          </p:nvSpPr>
          <p:spPr bwMode="auto">
            <a:xfrm rot="16200000" flipH="1">
              <a:off x="4871314" y="5848159"/>
              <a:ext cx="2121583" cy="3604390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b" anchorCtr="1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 b="1">
                  <a:latin typeface="Calibri" charset="0"/>
                  <a:ea typeface="Calibri" charset="0"/>
                  <a:cs typeface="Calibri" charset="0"/>
                </a:rPr>
                <a:t>device</a:t>
              </a:r>
              <a:br>
                <a:rPr lang="en-US" altLang="x-none" b="1" dirty="0">
                  <a:latin typeface="Calibri" charset="0"/>
                  <a:ea typeface="Calibri" charset="0"/>
                  <a:cs typeface="Calibri" charset="0"/>
                </a:rPr>
              </a:br>
              <a:r>
                <a:rPr lang="en-US" altLang="x-none" b="1" dirty="0">
                  <a:latin typeface="Calibri" charset="0"/>
                  <a:ea typeface="Calibri" charset="0"/>
                  <a:cs typeface="Calibri" charset="0"/>
                </a:rPr>
                <a:t>controller</a:t>
              </a:r>
            </a:p>
          </p:txBody>
        </p:sp>
        <p:sp>
          <p:nvSpPr>
            <p:cNvPr id="11" name="Rectangle 26"/>
            <p:cNvSpPr>
              <a:spLocks noChangeArrowheads="1"/>
            </p:cNvSpPr>
            <p:nvPr/>
          </p:nvSpPr>
          <p:spPr bwMode="auto">
            <a:xfrm rot="16200000" flipH="1">
              <a:off x="838381" y="6794678"/>
              <a:ext cx="2357438" cy="1655403"/>
            </a:xfrm>
            <a:prstGeom prst="rect">
              <a:avLst/>
            </a:prstGeom>
            <a:solidFill>
              <a:srgbClr val="FFC000">
                <a:alpha val="32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t" anchorCtr="1">
              <a:no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 b="1" dirty="0">
                  <a:latin typeface="Calibri" charset="0"/>
                  <a:ea typeface="Calibri" charset="0"/>
                  <a:cs typeface="Calibri" charset="0"/>
                </a:rPr>
                <a:t>Operating system</a:t>
              </a:r>
            </a:p>
          </p:txBody>
        </p:sp>
      </p:grp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056186"/>
              </p:ext>
            </p:extLst>
          </p:nvPr>
        </p:nvGraphicFramePr>
        <p:xfrm>
          <a:off x="4669015" y="4975028"/>
          <a:ext cx="2133600" cy="457200"/>
        </p:xfrm>
        <a:graphic>
          <a:graphicData uri="http://schemas.openxmlformats.org/drawingml/2006/table">
            <a:tbl>
              <a:tblPr/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57200"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3" name="TextBox 13"/>
          <p:cNvSpPr txBox="1">
            <a:spLocks noChangeArrowheads="1"/>
          </p:cNvSpPr>
          <p:nvPr/>
        </p:nvSpPr>
        <p:spPr bwMode="auto">
          <a:xfrm>
            <a:off x="3513789" y="4846992"/>
            <a:ext cx="743152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status</a:t>
            </a:r>
          </a:p>
        </p:txBody>
      </p:sp>
      <p:sp>
        <p:nvSpPr>
          <p:cNvPr id="14" name="TextBox 14"/>
          <p:cNvSpPr txBox="1">
            <a:spLocks noChangeArrowheads="1"/>
          </p:cNvSpPr>
          <p:nvPr/>
        </p:nvSpPr>
        <p:spPr bwMode="auto">
          <a:xfrm>
            <a:off x="3487134" y="5791640"/>
            <a:ext cx="845103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8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data-in</a:t>
            </a:r>
          </a:p>
        </p:txBody>
      </p:sp>
      <p:sp>
        <p:nvSpPr>
          <p:cNvPr id="15" name="TextBox 15"/>
          <p:cNvSpPr txBox="1">
            <a:spLocks noChangeArrowheads="1"/>
          </p:cNvSpPr>
          <p:nvPr/>
        </p:nvSpPr>
        <p:spPr bwMode="auto">
          <a:xfrm>
            <a:off x="3347000" y="5308899"/>
            <a:ext cx="1125373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command</a:t>
            </a:r>
          </a:p>
        </p:txBody>
      </p:sp>
      <p:sp>
        <p:nvSpPr>
          <p:cNvPr id="16" name="TextBox 16"/>
          <p:cNvSpPr txBox="1">
            <a:spLocks noChangeArrowheads="1"/>
          </p:cNvSpPr>
          <p:nvPr/>
        </p:nvSpPr>
        <p:spPr bwMode="auto">
          <a:xfrm>
            <a:off x="3449658" y="6297351"/>
            <a:ext cx="990977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data-out</a:t>
            </a:r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8735598"/>
              </p:ext>
            </p:extLst>
          </p:nvPr>
        </p:nvGraphicFramePr>
        <p:xfrm>
          <a:off x="4669015" y="5468742"/>
          <a:ext cx="2133600" cy="457200"/>
        </p:xfrm>
        <a:graphic>
          <a:graphicData uri="http://schemas.openxmlformats.org/drawingml/2006/table">
            <a:tbl>
              <a:tblPr/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57200"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4538479"/>
              </p:ext>
            </p:extLst>
          </p:nvPr>
        </p:nvGraphicFramePr>
        <p:xfrm>
          <a:off x="4669015" y="5962456"/>
          <a:ext cx="2133600" cy="457200"/>
        </p:xfrm>
        <a:graphic>
          <a:graphicData uri="http://schemas.openxmlformats.org/drawingml/2006/table">
            <a:tbl>
              <a:tblPr/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57200"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3984062"/>
              </p:ext>
            </p:extLst>
          </p:nvPr>
        </p:nvGraphicFramePr>
        <p:xfrm>
          <a:off x="4669015" y="6459254"/>
          <a:ext cx="2133600" cy="457200"/>
        </p:xfrm>
        <a:graphic>
          <a:graphicData uri="http://schemas.openxmlformats.org/drawingml/2006/table">
            <a:tbl>
              <a:tblPr/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57200"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0" name="Left Arrow 19"/>
          <p:cNvSpPr/>
          <p:nvPr/>
        </p:nvSpPr>
        <p:spPr bwMode="auto">
          <a:xfrm>
            <a:off x="3333129" y="5162452"/>
            <a:ext cx="1079500" cy="124200"/>
          </a:xfrm>
          <a:prstGeom prst="leftArrow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Left Arrow 20"/>
          <p:cNvSpPr/>
          <p:nvPr/>
        </p:nvSpPr>
        <p:spPr bwMode="auto">
          <a:xfrm>
            <a:off x="3383906" y="6104559"/>
            <a:ext cx="1079500" cy="124200"/>
          </a:xfrm>
          <a:prstGeom prst="leftArrow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Left Arrow 21"/>
          <p:cNvSpPr/>
          <p:nvPr/>
        </p:nvSpPr>
        <p:spPr bwMode="auto">
          <a:xfrm flipH="1">
            <a:off x="3383906" y="6625754"/>
            <a:ext cx="1079500" cy="124200"/>
          </a:xfrm>
          <a:prstGeom prst="leftArrow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Left Arrow 22"/>
          <p:cNvSpPr/>
          <p:nvPr/>
        </p:nvSpPr>
        <p:spPr bwMode="auto">
          <a:xfrm flipH="1">
            <a:off x="3361135" y="5645464"/>
            <a:ext cx="1079500" cy="124200"/>
          </a:xfrm>
          <a:prstGeom prst="leftArrow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5835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>
                <a:ea typeface="ＭＳ Ｐゴシック" charset="-128"/>
              </a:rPr>
              <a:t>Polling: I/O interfacing in software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1665027" y="4748113"/>
            <a:ext cx="7116402" cy="2357438"/>
            <a:chOff x="1189398" y="6443661"/>
            <a:chExt cx="7116402" cy="2357438"/>
          </a:xfrm>
        </p:grpSpPr>
        <p:sp>
          <p:nvSpPr>
            <p:cNvPr id="5" name="Rectangle 26"/>
            <p:cNvSpPr>
              <a:spLocks noChangeArrowheads="1"/>
            </p:cNvSpPr>
            <p:nvPr/>
          </p:nvSpPr>
          <p:spPr bwMode="auto">
            <a:xfrm rot="16200000" flipH="1">
              <a:off x="5003957" y="5499253"/>
              <a:ext cx="2326370" cy="4277317"/>
            </a:xfrm>
            <a:prstGeom prst="rect">
              <a:avLst/>
            </a:prstGeom>
            <a:solidFill>
              <a:srgbClr val="FF0000">
                <a:alpha val="21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b" anchorCtr="1">
              <a:no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 b="1" dirty="0">
                  <a:latin typeface="Calibri" charset="0"/>
                  <a:ea typeface="Calibri" charset="0"/>
                  <a:cs typeface="Calibri" charset="0"/>
                </a:rPr>
                <a:t>Device</a:t>
              </a:r>
            </a:p>
          </p:txBody>
        </p:sp>
        <p:sp>
          <p:nvSpPr>
            <p:cNvPr id="6" name="Rectangle 26"/>
            <p:cNvSpPr>
              <a:spLocks noChangeArrowheads="1"/>
            </p:cNvSpPr>
            <p:nvPr/>
          </p:nvSpPr>
          <p:spPr bwMode="auto">
            <a:xfrm rot="16200000" flipH="1">
              <a:off x="1317274" y="7109376"/>
              <a:ext cx="1832916" cy="955994"/>
            </a:xfrm>
            <a:prstGeom prst="rect">
              <a:avLst/>
            </a:prstGeom>
            <a:solidFill>
              <a:srgbClr val="B6C7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 b="1" dirty="0">
                  <a:latin typeface="Calibri" charset="0"/>
                  <a:ea typeface="Calibri" charset="0"/>
                  <a:cs typeface="Calibri" charset="0"/>
                </a:rPr>
                <a:t>device</a:t>
              </a:r>
              <a:br>
                <a:rPr lang="en-US" altLang="x-none" b="1" dirty="0">
                  <a:latin typeface="Calibri" charset="0"/>
                  <a:ea typeface="Calibri" charset="0"/>
                  <a:cs typeface="Calibri" charset="0"/>
                </a:rPr>
              </a:br>
              <a:r>
                <a:rPr lang="en-US" altLang="x-none" b="1" dirty="0">
                  <a:latin typeface="Calibri" charset="0"/>
                  <a:ea typeface="Calibri" charset="0"/>
                  <a:cs typeface="Calibri" charset="0"/>
                </a:rPr>
                <a:t>driver</a:t>
              </a:r>
            </a:p>
          </p:txBody>
        </p:sp>
        <p:sp>
          <p:nvSpPr>
            <p:cNvPr id="7" name="Rectangle 26"/>
            <p:cNvSpPr>
              <a:spLocks noChangeArrowheads="1"/>
            </p:cNvSpPr>
            <p:nvPr/>
          </p:nvSpPr>
          <p:spPr bwMode="auto">
            <a:xfrm rot="16200000" flipH="1">
              <a:off x="4871314" y="5848159"/>
              <a:ext cx="2121583" cy="3604390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b" anchorCtr="1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 b="1">
                  <a:latin typeface="Calibri" charset="0"/>
                  <a:ea typeface="Calibri" charset="0"/>
                  <a:cs typeface="Calibri" charset="0"/>
                </a:rPr>
                <a:t>device</a:t>
              </a:r>
              <a:br>
                <a:rPr lang="en-US" altLang="x-none" b="1" dirty="0">
                  <a:latin typeface="Calibri" charset="0"/>
                  <a:ea typeface="Calibri" charset="0"/>
                  <a:cs typeface="Calibri" charset="0"/>
                </a:rPr>
              </a:br>
              <a:r>
                <a:rPr lang="en-US" altLang="x-none" b="1" dirty="0">
                  <a:latin typeface="Calibri" charset="0"/>
                  <a:ea typeface="Calibri" charset="0"/>
                  <a:cs typeface="Calibri" charset="0"/>
                </a:rPr>
                <a:t>controller</a:t>
              </a:r>
            </a:p>
          </p:txBody>
        </p:sp>
        <p:sp>
          <p:nvSpPr>
            <p:cNvPr id="8" name="Rectangle 26"/>
            <p:cNvSpPr>
              <a:spLocks noChangeArrowheads="1"/>
            </p:cNvSpPr>
            <p:nvPr/>
          </p:nvSpPr>
          <p:spPr bwMode="auto">
            <a:xfrm rot="16200000" flipH="1">
              <a:off x="838381" y="6794678"/>
              <a:ext cx="2357438" cy="1655403"/>
            </a:xfrm>
            <a:prstGeom prst="rect">
              <a:avLst/>
            </a:prstGeom>
            <a:solidFill>
              <a:srgbClr val="FFC000">
                <a:alpha val="32000"/>
              </a:srgb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t" anchorCtr="1">
              <a:no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 b="1" dirty="0">
                  <a:latin typeface="Calibri" charset="0"/>
                  <a:ea typeface="Calibri" charset="0"/>
                  <a:cs typeface="Calibri" charset="0"/>
                </a:rPr>
                <a:t>Operating system</a:t>
              </a:r>
            </a:p>
          </p:txBody>
        </p:sp>
      </p:grp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9838754"/>
              </p:ext>
            </p:extLst>
          </p:nvPr>
        </p:nvGraphicFramePr>
        <p:xfrm>
          <a:off x="4669015" y="4975028"/>
          <a:ext cx="2133600" cy="457200"/>
        </p:xfrm>
        <a:graphic>
          <a:graphicData uri="http://schemas.openxmlformats.org/drawingml/2006/table">
            <a:tbl>
              <a:tblPr/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57200"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TextBox 13"/>
          <p:cNvSpPr txBox="1">
            <a:spLocks noChangeArrowheads="1"/>
          </p:cNvSpPr>
          <p:nvPr/>
        </p:nvSpPr>
        <p:spPr bwMode="auto">
          <a:xfrm>
            <a:off x="3513789" y="4846992"/>
            <a:ext cx="743152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status</a:t>
            </a:r>
          </a:p>
        </p:txBody>
      </p:sp>
      <p:sp>
        <p:nvSpPr>
          <p:cNvPr id="11" name="TextBox 14"/>
          <p:cNvSpPr txBox="1">
            <a:spLocks noChangeArrowheads="1"/>
          </p:cNvSpPr>
          <p:nvPr/>
        </p:nvSpPr>
        <p:spPr bwMode="auto">
          <a:xfrm>
            <a:off x="3487134" y="5791640"/>
            <a:ext cx="845103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8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data-in</a:t>
            </a:r>
          </a:p>
        </p:txBody>
      </p:sp>
      <p:sp>
        <p:nvSpPr>
          <p:cNvPr id="12" name="TextBox 15"/>
          <p:cNvSpPr txBox="1">
            <a:spLocks noChangeArrowheads="1"/>
          </p:cNvSpPr>
          <p:nvPr/>
        </p:nvSpPr>
        <p:spPr bwMode="auto">
          <a:xfrm>
            <a:off x="3347000" y="5308899"/>
            <a:ext cx="1125373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command</a:t>
            </a:r>
          </a:p>
        </p:txBody>
      </p:sp>
      <p:sp>
        <p:nvSpPr>
          <p:cNvPr id="13" name="TextBox 16"/>
          <p:cNvSpPr txBox="1">
            <a:spLocks noChangeArrowheads="1"/>
          </p:cNvSpPr>
          <p:nvPr/>
        </p:nvSpPr>
        <p:spPr bwMode="auto">
          <a:xfrm>
            <a:off x="3449658" y="6297351"/>
            <a:ext cx="990977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data-out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8493148"/>
              </p:ext>
            </p:extLst>
          </p:nvPr>
        </p:nvGraphicFramePr>
        <p:xfrm>
          <a:off x="4669015" y="5468742"/>
          <a:ext cx="2133600" cy="457200"/>
        </p:xfrm>
        <a:graphic>
          <a:graphicData uri="http://schemas.openxmlformats.org/drawingml/2006/table">
            <a:tbl>
              <a:tblPr/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57200"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1579401"/>
              </p:ext>
            </p:extLst>
          </p:nvPr>
        </p:nvGraphicFramePr>
        <p:xfrm>
          <a:off x="4669015" y="5962456"/>
          <a:ext cx="2133600" cy="457200"/>
        </p:xfrm>
        <a:graphic>
          <a:graphicData uri="http://schemas.openxmlformats.org/drawingml/2006/table">
            <a:tbl>
              <a:tblPr/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57200"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0502486"/>
              </p:ext>
            </p:extLst>
          </p:nvPr>
        </p:nvGraphicFramePr>
        <p:xfrm>
          <a:off x="4669015" y="6459254"/>
          <a:ext cx="2133600" cy="457200"/>
        </p:xfrm>
        <a:graphic>
          <a:graphicData uri="http://schemas.openxmlformats.org/drawingml/2006/table">
            <a:tbl>
              <a:tblPr/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57200"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7" name="Left Arrow 16"/>
          <p:cNvSpPr/>
          <p:nvPr/>
        </p:nvSpPr>
        <p:spPr bwMode="auto">
          <a:xfrm>
            <a:off x="3333129" y="5162452"/>
            <a:ext cx="1079500" cy="124200"/>
          </a:xfrm>
          <a:prstGeom prst="leftArrow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Left Arrow 17"/>
          <p:cNvSpPr/>
          <p:nvPr/>
        </p:nvSpPr>
        <p:spPr bwMode="auto">
          <a:xfrm>
            <a:off x="3383906" y="6104559"/>
            <a:ext cx="1079500" cy="124200"/>
          </a:xfrm>
          <a:prstGeom prst="leftArrow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Left Arrow 18"/>
          <p:cNvSpPr/>
          <p:nvPr/>
        </p:nvSpPr>
        <p:spPr bwMode="auto">
          <a:xfrm flipH="1">
            <a:off x="3383906" y="6625754"/>
            <a:ext cx="1079500" cy="124200"/>
          </a:xfrm>
          <a:prstGeom prst="leftArrow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Left Arrow 19"/>
          <p:cNvSpPr/>
          <p:nvPr/>
        </p:nvSpPr>
        <p:spPr bwMode="auto">
          <a:xfrm flipH="1">
            <a:off x="3361135" y="5645464"/>
            <a:ext cx="1079500" cy="124200"/>
          </a:xfrm>
          <a:prstGeom prst="leftArrow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4"/>
          <p:cNvSpPr>
            <a:spLocks noChangeArrowheads="1"/>
          </p:cNvSpPr>
          <p:nvPr/>
        </p:nvSpPr>
        <p:spPr bwMode="auto">
          <a:xfrm>
            <a:off x="381000" y="1247131"/>
            <a:ext cx="9461500" cy="1257690"/>
          </a:xfrm>
          <a:prstGeom prst="rect">
            <a:avLst/>
          </a:prstGeom>
          <a:solidFill>
            <a:srgbClr val="FF0000">
              <a:alpha val="28000"/>
            </a:srgbClr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square" lIns="100794" tIns="50397" rIns="100794" bIns="50397">
            <a:noAutofit/>
          </a:bodyPr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600" b="1" dirty="0">
                <a:latin typeface="Courier New" charset="0"/>
              </a:rPr>
              <a:t>/* DEVICE DRIVER CODE */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600" b="1" dirty="0">
                <a:latin typeface="Courier New" charset="0"/>
              </a:rPr>
              <a:t>while (*</a:t>
            </a:r>
            <a:r>
              <a:rPr lang="en-US" altLang="en-US" sz="1600" b="1" dirty="0" err="1">
                <a:latin typeface="Courier New" charset="0"/>
              </a:rPr>
              <a:t>deviceStatus&amp;BUSY</a:t>
            </a:r>
            <a:r>
              <a:rPr lang="en-US" altLang="en-US" sz="1600" b="1" dirty="0">
                <a:latin typeface="Courier New" charset="0"/>
              </a:rPr>
              <a:t>); </a:t>
            </a:r>
            <a:r>
              <a:rPr lang="en-US" altLang="en-US" sz="1600" b="1" dirty="0">
                <a:solidFill>
                  <a:srgbClr val="FF0000"/>
                </a:solidFill>
                <a:latin typeface="Courier New" charset="0"/>
              </a:rPr>
              <a:t>/* </a:t>
            </a:r>
            <a:r>
              <a:rPr lang="en-US" altLang="en-US" sz="1600" b="1" dirty="0" err="1">
                <a:solidFill>
                  <a:srgbClr val="3B3EFF"/>
                </a:solidFill>
                <a:latin typeface="Courier New" charset="0"/>
              </a:rPr>
              <a:t>POLL:repeatedly</a:t>
            </a:r>
            <a:r>
              <a:rPr lang="en-US" altLang="en-US" sz="1600" b="1" dirty="0">
                <a:solidFill>
                  <a:srgbClr val="3B3EFF"/>
                </a:solidFill>
                <a:latin typeface="Courier New" charset="0"/>
              </a:rPr>
              <a:t> check the busy bit </a:t>
            </a:r>
            <a:r>
              <a:rPr lang="en-US" altLang="en-US" sz="1600" b="1" dirty="0">
                <a:solidFill>
                  <a:srgbClr val="FF0000"/>
                </a:solidFill>
                <a:latin typeface="Courier New" charset="0"/>
              </a:rPr>
              <a:t>*/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600" b="1" dirty="0">
                <a:latin typeface="Courier New" charset="0"/>
              </a:rPr>
              <a:t>*</a:t>
            </a:r>
            <a:r>
              <a:rPr lang="en-US" altLang="en-US" sz="1600" b="1" dirty="0" err="1">
                <a:latin typeface="Courier New" charset="0"/>
              </a:rPr>
              <a:t>deviceDataOut</a:t>
            </a:r>
            <a:r>
              <a:rPr lang="en-US" altLang="en-US" sz="1600" b="1" dirty="0">
                <a:latin typeface="Courier New" charset="0"/>
              </a:rPr>
              <a:t> = </a:t>
            </a:r>
            <a:r>
              <a:rPr lang="en-US" altLang="en-US" sz="1600" b="1" dirty="0" err="1">
                <a:latin typeface="Courier New" charset="0"/>
              </a:rPr>
              <a:t>data_byte</a:t>
            </a:r>
            <a:r>
              <a:rPr lang="en-US" altLang="en-US" sz="1600" b="1" dirty="0">
                <a:latin typeface="Courier New" charset="0"/>
              </a:rPr>
              <a:t>; </a:t>
            </a:r>
            <a:r>
              <a:rPr lang="en-US" altLang="en-US" sz="1600" b="1" dirty="0">
                <a:solidFill>
                  <a:srgbClr val="FF0000"/>
                </a:solidFill>
                <a:latin typeface="Courier New" charset="0"/>
              </a:rPr>
              <a:t>/* write a byte into the data-out register */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600" b="1" dirty="0">
                <a:latin typeface="Courier New" charset="0"/>
              </a:rPr>
              <a:t>*</a:t>
            </a:r>
            <a:r>
              <a:rPr lang="en-US" altLang="en-US" sz="1600" b="1" dirty="0" err="1">
                <a:latin typeface="Courier New" charset="0"/>
              </a:rPr>
              <a:t>deviceCommand</a:t>
            </a:r>
            <a:r>
              <a:rPr lang="en-US" altLang="en-US" sz="1600" b="1" dirty="0">
                <a:latin typeface="Courier New" charset="0"/>
              </a:rPr>
              <a:t> |= WRITE;    </a:t>
            </a:r>
            <a:r>
              <a:rPr lang="en-US" altLang="en-US" sz="1600" b="1" dirty="0">
                <a:solidFill>
                  <a:srgbClr val="FF0000"/>
                </a:solidFill>
                <a:latin typeface="Courier New" charset="0"/>
              </a:rPr>
              <a:t>/* sets the command as WRITE */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600" b="1" dirty="0">
                <a:latin typeface="Courier New" charset="0"/>
              </a:rPr>
              <a:t>*</a:t>
            </a:r>
            <a:r>
              <a:rPr lang="en-US" altLang="en-US" sz="1600" b="1" dirty="0" err="1">
                <a:latin typeface="Courier New" charset="0"/>
              </a:rPr>
              <a:t>deviceCommand</a:t>
            </a:r>
            <a:r>
              <a:rPr lang="en-US" altLang="en-US" sz="1600" b="1" dirty="0">
                <a:latin typeface="Courier New" charset="0"/>
              </a:rPr>
              <a:t> |= READY;    </a:t>
            </a:r>
            <a:r>
              <a:rPr lang="en-US" altLang="en-US" sz="1600" b="1" dirty="0">
                <a:solidFill>
                  <a:srgbClr val="FF0000"/>
                </a:solidFill>
                <a:latin typeface="Courier New" charset="0"/>
              </a:rPr>
              <a:t>/* sets the command-ready bit */</a:t>
            </a:r>
          </a:p>
          <a:p>
            <a:pPr marL="0" lvl="1" inden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None/>
            </a:pPr>
            <a:endParaRPr lang="en-US" altLang="en-US" sz="1600" b="1" dirty="0">
              <a:latin typeface="Courier New" charset="0"/>
            </a:endParaRPr>
          </a:p>
          <a:p>
            <a:pPr marL="0" lvl="1" inden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None/>
            </a:pPr>
            <a:endParaRPr lang="en-US" altLang="en-US" sz="1600" b="1" dirty="0">
              <a:latin typeface="Courier New" charset="0"/>
            </a:endParaRPr>
          </a:p>
        </p:txBody>
      </p:sp>
      <p:sp>
        <p:nvSpPr>
          <p:cNvPr id="23" name="Rectangle 4"/>
          <p:cNvSpPr>
            <a:spLocks noChangeArrowheads="1"/>
          </p:cNvSpPr>
          <p:nvPr/>
        </p:nvSpPr>
        <p:spPr bwMode="auto">
          <a:xfrm>
            <a:off x="318268" y="2839716"/>
            <a:ext cx="9586963" cy="1542468"/>
          </a:xfrm>
          <a:prstGeom prst="rect">
            <a:avLst/>
          </a:prstGeom>
          <a:solidFill>
            <a:srgbClr val="FFC000">
              <a:alpha val="45000"/>
            </a:srgbClr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square" lIns="100794" tIns="50397" rIns="100794" bIns="50397">
            <a:noAutofit/>
          </a:bodyPr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600" b="1" dirty="0">
                <a:latin typeface="Courier New" charset="0"/>
              </a:rPr>
              <a:t>/* DEVICE CONTROLLER CODE */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600" b="1" dirty="0">
                <a:latin typeface="Courier New" charset="0"/>
              </a:rPr>
              <a:t>while(TRUE){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600" b="1" dirty="0">
                <a:latin typeface="Courier New" charset="0"/>
              </a:rPr>
              <a:t>	while (*</a:t>
            </a:r>
            <a:r>
              <a:rPr lang="en-US" altLang="en-US" sz="1600" b="1" dirty="0" err="1">
                <a:latin typeface="Courier New" charset="0"/>
              </a:rPr>
              <a:t>deviceCommand&amp;READY</a:t>
            </a:r>
            <a:r>
              <a:rPr lang="en-US" altLang="en-US" sz="1600" b="1" dirty="0">
                <a:latin typeface="Courier New" charset="0"/>
              </a:rPr>
              <a:t>); </a:t>
            </a:r>
            <a:r>
              <a:rPr lang="en-US" altLang="en-US" sz="1600" b="1" dirty="0">
                <a:solidFill>
                  <a:srgbClr val="FF0000"/>
                </a:solidFill>
                <a:latin typeface="Courier New" charset="0"/>
              </a:rPr>
              <a:t>/* repeatedly check the command ready bit*/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600" b="1" dirty="0">
                <a:latin typeface="Courier New" charset="0"/>
              </a:rPr>
              <a:t>	*</a:t>
            </a:r>
            <a:r>
              <a:rPr lang="en-US" altLang="en-US" sz="1600" b="1" dirty="0" err="1">
                <a:latin typeface="Courier New" charset="0"/>
              </a:rPr>
              <a:t>deviceStatus</a:t>
            </a:r>
            <a:r>
              <a:rPr lang="en-US" altLang="en-US" sz="1600" b="1" dirty="0">
                <a:latin typeface="Courier New" charset="0"/>
              </a:rPr>
              <a:t> = BUSY;         </a:t>
            </a:r>
            <a:r>
              <a:rPr lang="en-US" altLang="en-US" sz="1600" b="1" dirty="0">
                <a:solidFill>
                  <a:srgbClr val="FF0000"/>
                </a:solidFill>
                <a:latin typeface="Courier New" charset="0"/>
              </a:rPr>
              <a:t>/*</a:t>
            </a:r>
            <a:r>
              <a:rPr lang="en-US" altLang="en-US" sz="1600" b="1" dirty="0">
                <a:latin typeface="Courier New" charset="0"/>
              </a:rPr>
              <a:t> </a:t>
            </a:r>
            <a:r>
              <a:rPr lang="en-US" altLang="en-US" sz="1600" b="1" dirty="0">
                <a:solidFill>
                  <a:srgbClr val="FF0000"/>
                </a:solidFill>
                <a:latin typeface="Courier New" charset="0"/>
              </a:rPr>
              <a:t>set the busy bit */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600" b="1" dirty="0">
                <a:solidFill>
                  <a:schemeClr val="tx1"/>
                </a:solidFill>
                <a:latin typeface="Courier New" charset="0"/>
              </a:rPr>
              <a:t>    /* </a:t>
            </a:r>
            <a:r>
              <a:rPr lang="is-IS" altLang="en-US" sz="1600" b="1" dirty="0">
                <a:solidFill>
                  <a:schemeClr val="tx1"/>
                </a:solidFill>
                <a:latin typeface="Courier New" charset="0"/>
              </a:rPr>
              <a:t>…................ */</a:t>
            </a:r>
            <a:endParaRPr lang="en-US" altLang="en-US" sz="1600" b="1" dirty="0">
              <a:solidFill>
                <a:schemeClr val="tx1"/>
              </a:solidFill>
              <a:latin typeface="Courier New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600" b="1" dirty="0">
                <a:solidFill>
                  <a:schemeClr val="tx1"/>
                </a:solidFill>
                <a:latin typeface="Courier New" charset="0"/>
              </a:rPr>
              <a:t>}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1600" b="1" dirty="0">
              <a:solidFill>
                <a:srgbClr val="FF0000"/>
              </a:solidFill>
              <a:latin typeface="Courier New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1600" b="1" dirty="0">
              <a:solidFill>
                <a:srgbClr val="FF0000"/>
              </a:solidFill>
              <a:latin typeface="Courier New" charset="0"/>
            </a:endParaRPr>
          </a:p>
          <a:p>
            <a:pPr marL="0" lvl="1" inden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None/>
            </a:pPr>
            <a:endParaRPr lang="en-US" altLang="en-US" sz="1600" b="1" dirty="0"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16593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>
                <a:ea typeface="ＭＳ Ｐゴシック" charset="-128"/>
              </a:rPr>
              <a:t>Polling: I/O interfacing in software</a:t>
            </a:r>
            <a:endParaRPr lang="en-US" dirty="0"/>
          </a:p>
        </p:txBody>
      </p:sp>
      <p:sp>
        <p:nvSpPr>
          <p:cNvPr id="21" name="Rectangle 4"/>
          <p:cNvSpPr>
            <a:spLocks noChangeArrowheads="1"/>
          </p:cNvSpPr>
          <p:nvPr/>
        </p:nvSpPr>
        <p:spPr bwMode="auto">
          <a:xfrm>
            <a:off x="381000" y="1247131"/>
            <a:ext cx="9461500" cy="1318269"/>
          </a:xfrm>
          <a:prstGeom prst="rect">
            <a:avLst/>
          </a:prstGeom>
          <a:solidFill>
            <a:srgbClr val="FF0000">
              <a:alpha val="28000"/>
            </a:srgbClr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square" lIns="100794" tIns="50397" rIns="100794" bIns="50397">
            <a:noAutofit/>
          </a:bodyPr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600" b="1" dirty="0">
                <a:latin typeface="Courier New" charset="0"/>
              </a:rPr>
              <a:t>/* DEVICE DRIVER CODE */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600" b="1" dirty="0">
                <a:latin typeface="Courier New" charset="0"/>
              </a:rPr>
              <a:t>while (*</a:t>
            </a:r>
            <a:r>
              <a:rPr lang="en-US" altLang="en-US" sz="1600" b="1" dirty="0" err="1">
                <a:latin typeface="Courier New" charset="0"/>
              </a:rPr>
              <a:t>deviceStatus&amp;BUSY</a:t>
            </a:r>
            <a:r>
              <a:rPr lang="en-US" altLang="en-US" sz="1600" b="1" dirty="0">
                <a:latin typeface="Courier New" charset="0"/>
              </a:rPr>
              <a:t>); </a:t>
            </a:r>
            <a:r>
              <a:rPr lang="en-US" altLang="en-US" sz="1600" b="1" dirty="0">
                <a:solidFill>
                  <a:srgbClr val="FF0000"/>
                </a:solidFill>
                <a:latin typeface="Courier New" charset="0"/>
              </a:rPr>
              <a:t>/* repeatedly check the busy bit in status */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600" b="1" dirty="0">
                <a:latin typeface="Courier New" charset="0"/>
              </a:rPr>
              <a:t>*</a:t>
            </a:r>
            <a:r>
              <a:rPr lang="en-US" altLang="en-US" sz="1600" b="1" dirty="0" err="1">
                <a:latin typeface="Courier New" charset="0"/>
              </a:rPr>
              <a:t>deviceDataOut</a:t>
            </a:r>
            <a:r>
              <a:rPr lang="en-US" altLang="en-US" sz="1600" b="1" dirty="0">
                <a:latin typeface="Courier New" charset="0"/>
              </a:rPr>
              <a:t> = </a:t>
            </a:r>
            <a:r>
              <a:rPr lang="en-US" altLang="en-US" sz="1600" b="1" dirty="0" err="1">
                <a:latin typeface="Courier New" charset="0"/>
              </a:rPr>
              <a:t>data_byte</a:t>
            </a:r>
            <a:r>
              <a:rPr lang="en-US" altLang="en-US" sz="1600" b="1" dirty="0">
                <a:latin typeface="Courier New" charset="0"/>
              </a:rPr>
              <a:t>; </a:t>
            </a:r>
            <a:r>
              <a:rPr lang="en-US" altLang="en-US" sz="1600" b="1" dirty="0">
                <a:solidFill>
                  <a:srgbClr val="FF0000"/>
                </a:solidFill>
                <a:latin typeface="Courier New" charset="0"/>
              </a:rPr>
              <a:t>/* write a byte into the data-out register */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600" b="1" dirty="0">
                <a:latin typeface="Courier New" charset="0"/>
              </a:rPr>
              <a:t>*</a:t>
            </a:r>
            <a:r>
              <a:rPr lang="en-US" altLang="en-US" sz="1600" b="1" dirty="0" err="1">
                <a:latin typeface="Courier New" charset="0"/>
              </a:rPr>
              <a:t>deviceCommand</a:t>
            </a:r>
            <a:r>
              <a:rPr lang="en-US" altLang="en-US" sz="1600" b="1" dirty="0">
                <a:latin typeface="Courier New" charset="0"/>
              </a:rPr>
              <a:t> |= WRITE;    </a:t>
            </a:r>
            <a:r>
              <a:rPr lang="en-US" altLang="en-US" sz="1600" b="1" dirty="0">
                <a:solidFill>
                  <a:srgbClr val="FF0000"/>
                </a:solidFill>
                <a:latin typeface="Courier New" charset="0"/>
              </a:rPr>
              <a:t>/* sets the command as WRITE */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600" b="1" dirty="0">
                <a:latin typeface="Courier New" charset="0"/>
              </a:rPr>
              <a:t>*</a:t>
            </a:r>
            <a:r>
              <a:rPr lang="en-US" altLang="en-US" sz="1600" b="1" dirty="0" err="1">
                <a:latin typeface="Courier New" charset="0"/>
              </a:rPr>
              <a:t>deviceCommand</a:t>
            </a:r>
            <a:r>
              <a:rPr lang="en-US" altLang="en-US" sz="1600" b="1" dirty="0">
                <a:latin typeface="Courier New" charset="0"/>
              </a:rPr>
              <a:t> |= READY;    </a:t>
            </a:r>
            <a:r>
              <a:rPr lang="en-US" altLang="en-US" sz="1600" b="1" dirty="0">
                <a:solidFill>
                  <a:srgbClr val="FF0000"/>
                </a:solidFill>
                <a:latin typeface="Courier New" charset="0"/>
              </a:rPr>
              <a:t>/* sets the command-ready bit */</a:t>
            </a:r>
          </a:p>
          <a:p>
            <a:pPr marL="0" lvl="1" inden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None/>
            </a:pPr>
            <a:endParaRPr lang="en-US" altLang="en-US" sz="1600" b="1" dirty="0">
              <a:latin typeface="Courier New" charset="0"/>
            </a:endParaRPr>
          </a:p>
          <a:p>
            <a:pPr marL="0" lvl="1" inden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None/>
            </a:pPr>
            <a:endParaRPr lang="en-US" altLang="en-US" sz="1600" b="1" dirty="0">
              <a:latin typeface="Courier New" charset="0"/>
            </a:endParaRPr>
          </a:p>
        </p:txBody>
      </p:sp>
      <p:sp>
        <p:nvSpPr>
          <p:cNvPr id="22" name="Rectangle 4"/>
          <p:cNvSpPr>
            <a:spLocks noChangeArrowheads="1"/>
          </p:cNvSpPr>
          <p:nvPr/>
        </p:nvSpPr>
        <p:spPr bwMode="auto">
          <a:xfrm>
            <a:off x="317844" y="2787485"/>
            <a:ext cx="9586963" cy="4645473"/>
          </a:xfrm>
          <a:prstGeom prst="rect">
            <a:avLst/>
          </a:prstGeom>
          <a:solidFill>
            <a:srgbClr val="FFC000">
              <a:alpha val="45000"/>
            </a:srgbClr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square" lIns="100794" tIns="50397" rIns="100794" bIns="50397">
            <a:noAutofit/>
          </a:bodyPr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600" b="1" dirty="0">
                <a:latin typeface="Courier New" charset="0"/>
              </a:rPr>
              <a:t>/* DEVICE CONTROLLER CODE */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600" b="1" dirty="0">
                <a:latin typeface="Courier New" charset="0"/>
              </a:rPr>
              <a:t>while(TRUE){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600" b="1" dirty="0">
                <a:latin typeface="Courier New" charset="0"/>
              </a:rPr>
              <a:t>	while (*</a:t>
            </a:r>
            <a:r>
              <a:rPr lang="en-US" altLang="en-US" sz="1600" b="1" dirty="0" err="1">
                <a:latin typeface="Courier New" charset="0"/>
              </a:rPr>
              <a:t>deviceCommand&amp;READY</a:t>
            </a:r>
            <a:r>
              <a:rPr lang="en-US" altLang="en-US" sz="1600" b="1" dirty="0">
                <a:latin typeface="Courier New" charset="0"/>
              </a:rPr>
              <a:t>); </a:t>
            </a:r>
            <a:r>
              <a:rPr lang="en-US" altLang="en-US" sz="1600" b="1" dirty="0">
                <a:solidFill>
                  <a:srgbClr val="FF0000"/>
                </a:solidFill>
                <a:latin typeface="Courier New" charset="0"/>
              </a:rPr>
              <a:t>/* repeatedly check the command ready bit*/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600" b="1" dirty="0">
                <a:latin typeface="Courier New" charset="0"/>
              </a:rPr>
              <a:t>	*</a:t>
            </a:r>
            <a:r>
              <a:rPr lang="en-US" altLang="en-US" sz="1600" b="1" dirty="0" err="1">
                <a:latin typeface="Courier New" charset="0"/>
              </a:rPr>
              <a:t>deviceStatus</a:t>
            </a:r>
            <a:r>
              <a:rPr lang="en-US" altLang="en-US" sz="1600" b="1" dirty="0">
                <a:latin typeface="Courier New" charset="0"/>
              </a:rPr>
              <a:t> |= BUSY;         </a:t>
            </a:r>
            <a:r>
              <a:rPr lang="en-US" altLang="en-US" sz="1600" b="1" dirty="0">
                <a:solidFill>
                  <a:srgbClr val="FF0000"/>
                </a:solidFill>
                <a:latin typeface="Courier New" charset="0"/>
              </a:rPr>
              <a:t>/*</a:t>
            </a:r>
            <a:r>
              <a:rPr lang="en-US" altLang="en-US" sz="1600" b="1" dirty="0">
                <a:latin typeface="Courier New" charset="0"/>
              </a:rPr>
              <a:t> </a:t>
            </a:r>
            <a:r>
              <a:rPr lang="en-US" altLang="en-US" sz="1600" b="1" dirty="0">
                <a:solidFill>
                  <a:srgbClr val="FF0000"/>
                </a:solidFill>
                <a:latin typeface="Courier New" charset="0"/>
              </a:rPr>
              <a:t>set the busy bit */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600" b="1" dirty="0">
                <a:solidFill>
                  <a:srgbClr val="FF0000"/>
                </a:solidFill>
                <a:latin typeface="Courier New" charset="0"/>
              </a:rPr>
              <a:t> </a:t>
            </a:r>
            <a:endParaRPr lang="en-US" altLang="en-US" sz="1600" b="1" dirty="0">
              <a:latin typeface="Courier New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600" b="1" dirty="0">
                <a:latin typeface="Courier New" charset="0"/>
              </a:rPr>
              <a:t>	Command = *</a:t>
            </a:r>
            <a:r>
              <a:rPr lang="en-US" altLang="en-US" sz="1600" b="1" dirty="0" err="1">
                <a:latin typeface="Courier New" charset="0"/>
              </a:rPr>
              <a:t>deviceCommand</a:t>
            </a:r>
            <a:r>
              <a:rPr lang="en-US" altLang="en-US" sz="1600" b="1" dirty="0">
                <a:latin typeface="Courier New" charset="0"/>
              </a:rPr>
              <a:t>;     </a:t>
            </a:r>
            <a:r>
              <a:rPr lang="en-US" altLang="en-US" sz="1600" b="1" dirty="0">
                <a:solidFill>
                  <a:srgbClr val="FF0000"/>
                </a:solidFill>
                <a:latin typeface="Courier New" charset="0"/>
              </a:rPr>
              <a:t>/*</a:t>
            </a:r>
            <a:r>
              <a:rPr lang="en-US" altLang="en-US" sz="1600" b="1" dirty="0">
                <a:latin typeface="Courier New" charset="0"/>
              </a:rPr>
              <a:t> </a:t>
            </a:r>
            <a:r>
              <a:rPr lang="en-US" altLang="en-US" sz="1600" b="1" dirty="0">
                <a:solidFill>
                  <a:srgbClr val="FF0000"/>
                </a:solidFill>
                <a:latin typeface="Courier New" charset="0"/>
              </a:rPr>
              <a:t>read the command */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600" b="1" dirty="0">
                <a:solidFill>
                  <a:schemeClr val="tx1"/>
                </a:solidFill>
                <a:latin typeface="Courier New" charset="0"/>
              </a:rPr>
              <a:t>	if (</a:t>
            </a:r>
            <a:r>
              <a:rPr lang="en-US" altLang="en-US" sz="1600" b="1" dirty="0" err="1">
                <a:solidFill>
                  <a:schemeClr val="tx1"/>
                </a:solidFill>
                <a:latin typeface="Courier New" charset="0"/>
              </a:rPr>
              <a:t>Command&amp;WRITE</a:t>
            </a:r>
            <a:r>
              <a:rPr lang="en-US" altLang="en-US" sz="1600" b="1" dirty="0">
                <a:solidFill>
                  <a:schemeClr val="tx1"/>
                </a:solidFill>
                <a:latin typeface="Courier New" charset="0"/>
              </a:rPr>
              <a:t>)            </a:t>
            </a:r>
            <a:r>
              <a:rPr lang="en-US" altLang="en-US" sz="1600" b="1" dirty="0">
                <a:solidFill>
                  <a:srgbClr val="FF0000"/>
                </a:solidFill>
                <a:latin typeface="Courier New" charset="0"/>
              </a:rPr>
              <a:t>/* if the command is WRITE */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600" b="1" dirty="0">
                <a:solidFill>
                  <a:srgbClr val="FF0000"/>
                </a:solidFill>
                <a:latin typeface="Courier New" charset="0"/>
              </a:rPr>
              <a:t>		</a:t>
            </a:r>
            <a:r>
              <a:rPr lang="en-US" altLang="en-US" sz="1600" b="1" dirty="0" err="1">
                <a:solidFill>
                  <a:schemeClr val="tx1"/>
                </a:solidFill>
                <a:latin typeface="Courier New" charset="0"/>
              </a:rPr>
              <a:t>dataOut</a:t>
            </a:r>
            <a:r>
              <a:rPr lang="en-US" altLang="en-US" sz="1600" b="1" dirty="0">
                <a:solidFill>
                  <a:schemeClr val="tx1"/>
                </a:solidFill>
                <a:latin typeface="Courier New" charset="0"/>
              </a:rPr>
              <a:t> = </a:t>
            </a:r>
            <a:r>
              <a:rPr lang="en-US" altLang="en-US" sz="1600" b="1" dirty="0">
                <a:latin typeface="Courier New" charset="0"/>
              </a:rPr>
              <a:t>*</a:t>
            </a:r>
            <a:r>
              <a:rPr lang="en-US" altLang="en-US" sz="1600" b="1" dirty="0" err="1">
                <a:latin typeface="Courier New" charset="0"/>
              </a:rPr>
              <a:t>deviceDataOut</a:t>
            </a:r>
            <a:r>
              <a:rPr lang="en-US" altLang="en-US" sz="1600" b="1" dirty="0">
                <a:latin typeface="Courier New" charset="0"/>
              </a:rPr>
              <a:t>; </a:t>
            </a:r>
            <a:r>
              <a:rPr lang="en-US" altLang="en-US" sz="1600" b="1" dirty="0">
                <a:solidFill>
                  <a:srgbClr val="FF0000"/>
                </a:solidFill>
                <a:latin typeface="Courier New" charset="0"/>
              </a:rPr>
              <a:t>/* read the data put by the OS */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600" b="1" dirty="0">
                <a:solidFill>
                  <a:srgbClr val="FF0000"/>
                </a:solidFill>
                <a:latin typeface="Courier New" charset="0"/>
              </a:rPr>
              <a:t>    	</a:t>
            </a:r>
            <a:r>
              <a:rPr lang="en-US" altLang="en-US" sz="1600" b="1" dirty="0">
                <a:solidFill>
                  <a:schemeClr val="tx1"/>
                </a:solidFill>
                <a:latin typeface="Courier New" charset="0"/>
              </a:rPr>
              <a:t>success= </a:t>
            </a:r>
            <a:r>
              <a:rPr lang="en-US" altLang="en-US" sz="1600" b="1" dirty="0" err="1">
                <a:solidFill>
                  <a:schemeClr val="tx1"/>
                </a:solidFill>
                <a:latin typeface="Courier New" charset="0"/>
              </a:rPr>
              <a:t>WriteToDevice</a:t>
            </a:r>
            <a:r>
              <a:rPr lang="en-US" altLang="en-US" sz="1600" b="1" dirty="0">
                <a:solidFill>
                  <a:schemeClr val="tx1"/>
                </a:solidFill>
                <a:latin typeface="Courier New" charset="0"/>
              </a:rPr>
              <a:t>(</a:t>
            </a:r>
            <a:r>
              <a:rPr lang="en-US" altLang="en-US" sz="1600" b="1" dirty="0" err="1">
                <a:solidFill>
                  <a:schemeClr val="tx1"/>
                </a:solidFill>
                <a:latin typeface="Courier New" charset="0"/>
              </a:rPr>
              <a:t>dataOut</a:t>
            </a:r>
            <a:r>
              <a:rPr lang="en-US" altLang="en-US" sz="1600" b="1" dirty="0">
                <a:solidFill>
                  <a:schemeClr val="tx1"/>
                </a:solidFill>
                <a:latin typeface="Courier New" charset="0"/>
              </a:rPr>
              <a:t>); </a:t>
            </a:r>
            <a:r>
              <a:rPr lang="en-US" altLang="en-US" sz="1600" b="1" dirty="0">
                <a:solidFill>
                  <a:srgbClr val="FF0000"/>
                </a:solidFill>
                <a:latin typeface="Courier New" charset="0"/>
              </a:rPr>
              <a:t>/* do the I/O on the device */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600" b="1" dirty="0">
                <a:solidFill>
                  <a:srgbClr val="FF0000"/>
                </a:solidFill>
                <a:latin typeface="Courier New" charset="0"/>
              </a:rPr>
              <a:t>		</a:t>
            </a:r>
            <a:r>
              <a:rPr lang="en-US" altLang="en-US" sz="1600" b="1" dirty="0">
                <a:solidFill>
                  <a:schemeClr val="tx1"/>
                </a:solidFill>
                <a:latin typeface="Courier New" charset="0"/>
              </a:rPr>
              <a:t>if (success){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600" b="1" dirty="0">
                <a:solidFill>
                  <a:schemeClr val="tx1"/>
                </a:solidFill>
                <a:latin typeface="Courier New" charset="0"/>
              </a:rPr>
              <a:t>			*</a:t>
            </a:r>
            <a:r>
              <a:rPr lang="en-US" altLang="en-US" sz="1600" b="1" dirty="0" err="1">
                <a:solidFill>
                  <a:schemeClr val="tx1"/>
                </a:solidFill>
                <a:latin typeface="Courier New" charset="0"/>
              </a:rPr>
              <a:t>deviceCommand</a:t>
            </a:r>
            <a:r>
              <a:rPr lang="en-US" altLang="en-US" sz="1600" b="1" dirty="0">
                <a:solidFill>
                  <a:schemeClr val="tx1"/>
                </a:solidFill>
                <a:latin typeface="Courier New" charset="0"/>
              </a:rPr>
              <a:t> &amp;= !READY;    </a:t>
            </a:r>
            <a:r>
              <a:rPr lang="en-US" altLang="en-US" sz="1600" b="1" dirty="0">
                <a:solidFill>
                  <a:srgbClr val="FF0000"/>
                </a:solidFill>
                <a:latin typeface="Courier New" charset="0"/>
              </a:rPr>
              <a:t>/* clear the command-ready bit */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600" b="1" dirty="0">
                <a:solidFill>
                  <a:schemeClr val="tx1"/>
                </a:solidFill>
                <a:latin typeface="Courier New" charset="0"/>
              </a:rPr>
              <a:t>			*</a:t>
            </a:r>
            <a:r>
              <a:rPr lang="en-US" altLang="en-US" sz="1600" b="1" dirty="0" err="1">
                <a:solidFill>
                  <a:schemeClr val="tx1"/>
                </a:solidFill>
                <a:latin typeface="Courier New" charset="0"/>
              </a:rPr>
              <a:t>deviceStatus</a:t>
            </a:r>
            <a:r>
              <a:rPr lang="en-US" altLang="en-US" sz="1600" b="1" dirty="0">
                <a:solidFill>
                  <a:schemeClr val="tx1"/>
                </a:solidFill>
                <a:latin typeface="Courier New" charset="0"/>
              </a:rPr>
              <a:t> &amp;= !ERROR;     </a:t>
            </a:r>
            <a:r>
              <a:rPr lang="en-US" altLang="en-US" sz="1600" b="1" dirty="0">
                <a:solidFill>
                  <a:srgbClr val="FF0000"/>
                </a:solidFill>
                <a:latin typeface="Courier New" charset="0"/>
              </a:rPr>
              <a:t>/* clear the error bit */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600" b="1" dirty="0">
                <a:solidFill>
                  <a:schemeClr val="tx1"/>
                </a:solidFill>
                <a:latin typeface="Courier New" charset="0"/>
              </a:rPr>
              <a:t>			*</a:t>
            </a:r>
            <a:r>
              <a:rPr lang="en-US" altLang="en-US" sz="1600" b="1" dirty="0" err="1">
                <a:solidFill>
                  <a:schemeClr val="tx1"/>
                </a:solidFill>
                <a:latin typeface="Courier New" charset="0"/>
              </a:rPr>
              <a:t>deviceStatus</a:t>
            </a:r>
            <a:r>
              <a:rPr lang="en-US" altLang="en-US" sz="1600" b="1" dirty="0">
                <a:solidFill>
                  <a:schemeClr val="tx1"/>
                </a:solidFill>
                <a:latin typeface="Courier New" charset="0"/>
              </a:rPr>
              <a:t> &amp;= !BUSY;      </a:t>
            </a:r>
            <a:r>
              <a:rPr lang="en-US" altLang="en-US" sz="1600" b="1" dirty="0">
                <a:solidFill>
                  <a:srgbClr val="FF0000"/>
                </a:solidFill>
                <a:latin typeface="Courier New" charset="0"/>
              </a:rPr>
              <a:t>/* clear the busy bit */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600" b="1" dirty="0">
                <a:solidFill>
                  <a:srgbClr val="FF0000"/>
                </a:solidFill>
                <a:latin typeface="Courier New" charset="0"/>
              </a:rPr>
              <a:t>		</a:t>
            </a:r>
            <a:r>
              <a:rPr lang="en-US" altLang="en-US" sz="1600" b="1" dirty="0">
                <a:solidFill>
                  <a:schemeClr val="tx1"/>
                </a:solidFill>
                <a:latin typeface="Courier New" charset="0"/>
              </a:rPr>
              <a:t>}else{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600" b="1" dirty="0">
                <a:solidFill>
                  <a:schemeClr val="tx1"/>
                </a:solidFill>
                <a:latin typeface="Courier New" charset="0"/>
              </a:rPr>
              <a:t>			*</a:t>
            </a:r>
            <a:r>
              <a:rPr lang="en-US" altLang="en-US" sz="1600" b="1" dirty="0" err="1">
                <a:solidFill>
                  <a:schemeClr val="tx1"/>
                </a:solidFill>
                <a:latin typeface="Courier New" charset="0"/>
              </a:rPr>
              <a:t>deviceCommand</a:t>
            </a:r>
            <a:r>
              <a:rPr lang="en-US" altLang="en-US" sz="1600" b="1" dirty="0">
                <a:solidFill>
                  <a:schemeClr val="tx1"/>
                </a:solidFill>
                <a:latin typeface="Courier New" charset="0"/>
              </a:rPr>
              <a:t> &amp;= !READY;    </a:t>
            </a:r>
            <a:r>
              <a:rPr lang="en-US" altLang="en-US" sz="1600" b="1" dirty="0">
                <a:solidFill>
                  <a:srgbClr val="FF0000"/>
                </a:solidFill>
                <a:latin typeface="Courier New" charset="0"/>
              </a:rPr>
              <a:t>/* clear the command-ready bit */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600" b="1" dirty="0">
                <a:solidFill>
                  <a:schemeClr val="tx1"/>
                </a:solidFill>
                <a:latin typeface="Courier New" charset="0"/>
              </a:rPr>
              <a:t>			*</a:t>
            </a:r>
            <a:r>
              <a:rPr lang="en-US" altLang="en-US" sz="1600" b="1" dirty="0" err="1">
                <a:solidFill>
                  <a:schemeClr val="tx1"/>
                </a:solidFill>
                <a:latin typeface="Courier New" charset="0"/>
              </a:rPr>
              <a:t>deviceStatus</a:t>
            </a:r>
            <a:r>
              <a:rPr lang="en-US" altLang="en-US" sz="1600" b="1" dirty="0">
                <a:solidFill>
                  <a:schemeClr val="tx1"/>
                </a:solidFill>
                <a:latin typeface="Courier New" charset="0"/>
              </a:rPr>
              <a:t> |= ERROR;      </a:t>
            </a:r>
            <a:r>
              <a:rPr lang="en-US" altLang="en-US" sz="1600" b="1" dirty="0">
                <a:solidFill>
                  <a:srgbClr val="FF0000"/>
                </a:solidFill>
                <a:latin typeface="Courier New" charset="0"/>
              </a:rPr>
              <a:t>/* SET the error bit */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600" b="1" dirty="0">
                <a:solidFill>
                  <a:schemeClr val="tx1"/>
                </a:solidFill>
                <a:latin typeface="Courier New" charset="0"/>
              </a:rPr>
              <a:t>			*</a:t>
            </a:r>
            <a:r>
              <a:rPr lang="en-US" altLang="en-US" sz="1600" b="1" dirty="0" err="1">
                <a:solidFill>
                  <a:schemeClr val="tx1"/>
                </a:solidFill>
                <a:latin typeface="Courier New" charset="0"/>
              </a:rPr>
              <a:t>deviceStatus</a:t>
            </a:r>
            <a:r>
              <a:rPr lang="en-US" altLang="en-US" sz="1600" b="1" dirty="0">
                <a:solidFill>
                  <a:schemeClr val="tx1"/>
                </a:solidFill>
                <a:latin typeface="Courier New" charset="0"/>
              </a:rPr>
              <a:t> &amp;= !BUSY;      </a:t>
            </a:r>
            <a:r>
              <a:rPr lang="en-US" altLang="en-US" sz="1600" b="1" dirty="0">
                <a:solidFill>
                  <a:srgbClr val="FF0000"/>
                </a:solidFill>
                <a:latin typeface="Courier New" charset="0"/>
              </a:rPr>
              <a:t>/* clear the busy bit */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600" b="1" dirty="0">
                <a:solidFill>
                  <a:schemeClr val="tx1"/>
                </a:solidFill>
                <a:latin typeface="Courier New" charset="0"/>
              </a:rPr>
              <a:t>		}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600" b="1" dirty="0">
                <a:solidFill>
                  <a:schemeClr val="tx1"/>
                </a:solidFill>
                <a:latin typeface="Courier New" charset="0"/>
              </a:rPr>
              <a:t>	}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600" b="1" dirty="0">
                <a:solidFill>
                  <a:schemeClr val="tx1"/>
                </a:solidFill>
                <a:latin typeface="Courier New" charset="0"/>
              </a:rPr>
              <a:t>	</a:t>
            </a:r>
            <a:r>
              <a:rPr lang="en-US" altLang="en-US" sz="1600" b="1" dirty="0">
                <a:solidFill>
                  <a:srgbClr val="FF0000"/>
                </a:solidFill>
                <a:latin typeface="Courier New" charset="0"/>
              </a:rPr>
              <a:t>/* code for other commands */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600" b="1" dirty="0">
                <a:solidFill>
                  <a:schemeClr val="tx1"/>
                </a:solidFill>
                <a:latin typeface="Courier New" charset="0"/>
              </a:rPr>
              <a:t>}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1600" b="1" dirty="0">
              <a:solidFill>
                <a:srgbClr val="FF0000"/>
              </a:solidFill>
              <a:latin typeface="Courier New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1600" b="1" dirty="0">
              <a:solidFill>
                <a:srgbClr val="FF0000"/>
              </a:solidFill>
              <a:latin typeface="Courier New" charset="0"/>
            </a:endParaRPr>
          </a:p>
          <a:p>
            <a:pPr marL="0" lvl="1" inden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None/>
            </a:pPr>
            <a:endParaRPr lang="en-US" altLang="en-US" sz="1600" b="1" dirty="0"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809127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ext Box 1"/>
          <p:cNvSpPr txBox="1">
            <a:spLocks noChangeArrowheads="1"/>
          </p:cNvSpPr>
          <p:nvPr/>
        </p:nvSpPr>
        <p:spPr bwMode="auto">
          <a:xfrm>
            <a:off x="0" y="5989638"/>
            <a:ext cx="9705975" cy="76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00800" tIns="50400" rIns="100800" bIns="50400"/>
          <a:lstStyle>
            <a:lvl1pPr marL="604838" indent="-604838"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604838" algn="l"/>
                <a:tab pos="1062038" algn="l"/>
                <a:tab pos="1519238" algn="l"/>
                <a:tab pos="1976438" algn="l"/>
                <a:tab pos="2433638" algn="l"/>
                <a:tab pos="2890838" algn="l"/>
                <a:tab pos="3348038" algn="l"/>
                <a:tab pos="3805238" algn="l"/>
                <a:tab pos="4262438" algn="l"/>
                <a:tab pos="4719638" algn="l"/>
                <a:tab pos="5176838" algn="l"/>
                <a:tab pos="5634038" algn="l"/>
                <a:tab pos="6091238" algn="l"/>
                <a:tab pos="6548438" algn="l"/>
                <a:tab pos="7005638" algn="l"/>
                <a:tab pos="7462838" algn="l"/>
                <a:tab pos="7920038" algn="l"/>
                <a:tab pos="8377238" algn="l"/>
                <a:tab pos="8834438" algn="l"/>
                <a:tab pos="9291638" algn="l"/>
                <a:tab pos="9748838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604838" algn="l"/>
                <a:tab pos="1062038" algn="l"/>
                <a:tab pos="1519238" algn="l"/>
                <a:tab pos="1976438" algn="l"/>
                <a:tab pos="2433638" algn="l"/>
                <a:tab pos="2890838" algn="l"/>
                <a:tab pos="3348038" algn="l"/>
                <a:tab pos="3805238" algn="l"/>
                <a:tab pos="4262438" algn="l"/>
                <a:tab pos="4719638" algn="l"/>
                <a:tab pos="5176838" algn="l"/>
                <a:tab pos="5634038" algn="l"/>
                <a:tab pos="6091238" algn="l"/>
                <a:tab pos="6548438" algn="l"/>
                <a:tab pos="7005638" algn="l"/>
                <a:tab pos="7462838" algn="l"/>
                <a:tab pos="7920038" algn="l"/>
                <a:tab pos="8377238" algn="l"/>
                <a:tab pos="8834438" algn="l"/>
                <a:tab pos="9291638" algn="l"/>
                <a:tab pos="9748838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604838" algn="l"/>
                <a:tab pos="1062038" algn="l"/>
                <a:tab pos="1519238" algn="l"/>
                <a:tab pos="1976438" algn="l"/>
                <a:tab pos="2433638" algn="l"/>
                <a:tab pos="2890838" algn="l"/>
                <a:tab pos="3348038" algn="l"/>
                <a:tab pos="3805238" algn="l"/>
                <a:tab pos="4262438" algn="l"/>
                <a:tab pos="4719638" algn="l"/>
                <a:tab pos="5176838" algn="l"/>
                <a:tab pos="5634038" algn="l"/>
                <a:tab pos="6091238" algn="l"/>
                <a:tab pos="6548438" algn="l"/>
                <a:tab pos="7005638" algn="l"/>
                <a:tab pos="7462838" algn="l"/>
                <a:tab pos="7920038" algn="l"/>
                <a:tab pos="8377238" algn="l"/>
                <a:tab pos="8834438" algn="l"/>
                <a:tab pos="9291638" algn="l"/>
                <a:tab pos="9748838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604838" algn="l"/>
                <a:tab pos="1062038" algn="l"/>
                <a:tab pos="1519238" algn="l"/>
                <a:tab pos="1976438" algn="l"/>
                <a:tab pos="2433638" algn="l"/>
                <a:tab pos="2890838" algn="l"/>
                <a:tab pos="3348038" algn="l"/>
                <a:tab pos="3805238" algn="l"/>
                <a:tab pos="4262438" algn="l"/>
                <a:tab pos="4719638" algn="l"/>
                <a:tab pos="5176838" algn="l"/>
                <a:tab pos="5634038" algn="l"/>
                <a:tab pos="6091238" algn="l"/>
                <a:tab pos="6548438" algn="l"/>
                <a:tab pos="7005638" algn="l"/>
                <a:tab pos="7462838" algn="l"/>
                <a:tab pos="7920038" algn="l"/>
                <a:tab pos="8377238" algn="l"/>
                <a:tab pos="8834438" algn="l"/>
                <a:tab pos="9291638" algn="l"/>
                <a:tab pos="9748838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604838" algn="l"/>
                <a:tab pos="1062038" algn="l"/>
                <a:tab pos="1519238" algn="l"/>
                <a:tab pos="1976438" algn="l"/>
                <a:tab pos="2433638" algn="l"/>
                <a:tab pos="2890838" algn="l"/>
                <a:tab pos="3348038" algn="l"/>
                <a:tab pos="3805238" algn="l"/>
                <a:tab pos="4262438" algn="l"/>
                <a:tab pos="4719638" algn="l"/>
                <a:tab pos="5176838" algn="l"/>
                <a:tab pos="5634038" algn="l"/>
                <a:tab pos="6091238" algn="l"/>
                <a:tab pos="6548438" algn="l"/>
                <a:tab pos="7005638" algn="l"/>
                <a:tab pos="7462838" algn="l"/>
                <a:tab pos="7920038" algn="l"/>
                <a:tab pos="8377238" algn="l"/>
                <a:tab pos="8834438" algn="l"/>
                <a:tab pos="9291638" algn="l"/>
                <a:tab pos="9748838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604838" algn="l"/>
                <a:tab pos="1062038" algn="l"/>
                <a:tab pos="1519238" algn="l"/>
                <a:tab pos="1976438" algn="l"/>
                <a:tab pos="2433638" algn="l"/>
                <a:tab pos="2890838" algn="l"/>
                <a:tab pos="3348038" algn="l"/>
                <a:tab pos="3805238" algn="l"/>
                <a:tab pos="4262438" algn="l"/>
                <a:tab pos="4719638" algn="l"/>
                <a:tab pos="5176838" algn="l"/>
                <a:tab pos="5634038" algn="l"/>
                <a:tab pos="6091238" algn="l"/>
                <a:tab pos="6548438" algn="l"/>
                <a:tab pos="7005638" algn="l"/>
                <a:tab pos="7462838" algn="l"/>
                <a:tab pos="7920038" algn="l"/>
                <a:tab pos="8377238" algn="l"/>
                <a:tab pos="8834438" algn="l"/>
                <a:tab pos="9291638" algn="l"/>
                <a:tab pos="9748838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604838" algn="l"/>
                <a:tab pos="1062038" algn="l"/>
                <a:tab pos="1519238" algn="l"/>
                <a:tab pos="1976438" algn="l"/>
                <a:tab pos="2433638" algn="l"/>
                <a:tab pos="2890838" algn="l"/>
                <a:tab pos="3348038" algn="l"/>
                <a:tab pos="3805238" algn="l"/>
                <a:tab pos="4262438" algn="l"/>
                <a:tab pos="4719638" algn="l"/>
                <a:tab pos="5176838" algn="l"/>
                <a:tab pos="5634038" algn="l"/>
                <a:tab pos="6091238" algn="l"/>
                <a:tab pos="6548438" algn="l"/>
                <a:tab pos="7005638" algn="l"/>
                <a:tab pos="7462838" algn="l"/>
                <a:tab pos="7920038" algn="l"/>
                <a:tab pos="8377238" algn="l"/>
                <a:tab pos="8834438" algn="l"/>
                <a:tab pos="9291638" algn="l"/>
                <a:tab pos="9748838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604838" algn="l"/>
                <a:tab pos="1062038" algn="l"/>
                <a:tab pos="1519238" algn="l"/>
                <a:tab pos="1976438" algn="l"/>
                <a:tab pos="2433638" algn="l"/>
                <a:tab pos="2890838" algn="l"/>
                <a:tab pos="3348038" algn="l"/>
                <a:tab pos="3805238" algn="l"/>
                <a:tab pos="4262438" algn="l"/>
                <a:tab pos="4719638" algn="l"/>
                <a:tab pos="5176838" algn="l"/>
                <a:tab pos="5634038" algn="l"/>
                <a:tab pos="6091238" algn="l"/>
                <a:tab pos="6548438" algn="l"/>
                <a:tab pos="7005638" algn="l"/>
                <a:tab pos="7462838" algn="l"/>
                <a:tab pos="7920038" algn="l"/>
                <a:tab pos="8377238" algn="l"/>
                <a:tab pos="8834438" algn="l"/>
                <a:tab pos="9291638" algn="l"/>
                <a:tab pos="9748838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604838" algn="l"/>
                <a:tab pos="1062038" algn="l"/>
                <a:tab pos="1519238" algn="l"/>
                <a:tab pos="1976438" algn="l"/>
                <a:tab pos="2433638" algn="l"/>
                <a:tab pos="2890838" algn="l"/>
                <a:tab pos="3348038" algn="l"/>
                <a:tab pos="3805238" algn="l"/>
                <a:tab pos="4262438" algn="l"/>
                <a:tab pos="4719638" algn="l"/>
                <a:tab pos="5176838" algn="l"/>
                <a:tab pos="5634038" algn="l"/>
                <a:tab pos="6091238" algn="l"/>
                <a:tab pos="6548438" algn="l"/>
                <a:tab pos="7005638" algn="l"/>
                <a:tab pos="7462838" algn="l"/>
                <a:tab pos="7920038" algn="l"/>
                <a:tab pos="8377238" algn="l"/>
                <a:tab pos="8834438" algn="l"/>
                <a:tab pos="9291638" algn="l"/>
                <a:tab pos="9748838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algn="ctr" eaLnBrk="1" hangingPunct="1">
              <a:lnSpc>
                <a:spcPct val="89000"/>
              </a:lnSpc>
            </a:pPr>
            <a:endParaRPr lang="en-GB" altLang="en-US" dirty="0"/>
          </a:p>
        </p:txBody>
      </p:sp>
      <p:sp>
        <p:nvSpPr>
          <p:cNvPr id="46082" name="Text Box 2"/>
          <p:cNvSpPr txBox="1">
            <a:spLocks noChangeArrowheads="1"/>
          </p:cNvSpPr>
          <p:nvPr/>
        </p:nvSpPr>
        <p:spPr bwMode="auto">
          <a:xfrm>
            <a:off x="739775" y="103188"/>
            <a:ext cx="86042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00800" tIns="50400" rIns="100800" bIns="50400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algn="ctr" eaLnBrk="1" hangingPunct="1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3200" b="1" dirty="0">
              <a:solidFill>
                <a:srgbClr val="993333"/>
              </a:solidFill>
              <a:latin typeface="Luxi Sans" charset="0"/>
            </a:endParaRPr>
          </a:p>
        </p:txBody>
      </p:sp>
      <p:sp>
        <p:nvSpPr>
          <p:cNvPr id="46083" name="Text Box 3"/>
          <p:cNvSpPr txBox="1">
            <a:spLocks noChangeArrowheads="1"/>
          </p:cNvSpPr>
          <p:nvPr/>
        </p:nvSpPr>
        <p:spPr bwMode="auto">
          <a:xfrm>
            <a:off x="195263" y="7237413"/>
            <a:ext cx="9605962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00800" tIns="50400" rIns="100800" bIns="50400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898989"/>
              </a:buClr>
              <a:buFont typeface="Times New Roman" charset="0"/>
              <a:buNone/>
            </a:pPr>
            <a:r>
              <a:rPr lang="en-GB" altLang="en-US" sz="1300">
                <a:solidFill>
                  <a:srgbClr val="898989"/>
                </a:solidFill>
                <a:latin typeface="Times New Roman" charset="0"/>
              </a:rPr>
              <a:t>Tanenbaum, Modern Operating Systems 3 e, (c) 2008 Prentice-Hall, Inc. All rights reserved. 0-13-</a:t>
            </a:r>
            <a:r>
              <a:rPr lang="en-GB" altLang="en-US" sz="1300" b="1">
                <a:solidFill>
                  <a:srgbClr val="898989"/>
                </a:solidFill>
                <a:latin typeface="Times New Roman" charset="0"/>
              </a:rPr>
              <a:t>6006639</a:t>
            </a:r>
          </a:p>
        </p:txBody>
      </p:sp>
      <p:pic>
        <p:nvPicPr>
          <p:cNvPr id="4608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411288"/>
            <a:ext cx="9166225" cy="387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589" y="480254"/>
            <a:ext cx="9118711" cy="839964"/>
          </a:xfrm>
        </p:spPr>
        <p:txBody>
          <a:bodyPr>
            <a:normAutofit fontScale="90000"/>
          </a:bodyPr>
          <a:lstStyle/>
          <a:p>
            <a:r>
              <a:rPr lang="en-US" dirty="0"/>
              <a:t>Polling I/O example: Steps in printing a string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529" y="5284788"/>
            <a:ext cx="9268446" cy="1697412"/>
          </a:xfrm>
        </p:spPr>
        <p:txBody>
          <a:bodyPr>
            <a:normAutofit/>
          </a:bodyPr>
          <a:lstStyle/>
          <a:p>
            <a:pPr marL="514350" indent="-514350">
              <a:buSzPct val="100000"/>
              <a:buFont typeface="+mj-lt"/>
              <a:buAutoNum type="alphaLcParenR"/>
            </a:pPr>
            <a:r>
              <a:rPr lang="en-GB" altLang="en-US" dirty="0"/>
              <a:t>Copy the string to be printed into a buffer in the kernel space</a:t>
            </a:r>
          </a:p>
          <a:p>
            <a:pPr marL="514350" indent="-514350">
              <a:buSzPct val="100000"/>
              <a:buFont typeface="+mj-lt"/>
              <a:buAutoNum type="alphaLcParenR"/>
            </a:pPr>
            <a:r>
              <a:rPr lang="en-GB" altLang="en-US" dirty="0"/>
              <a:t>Poll the printer and send a character if not busy.</a:t>
            </a:r>
          </a:p>
          <a:p>
            <a:pPr marL="514350" indent="-514350">
              <a:buSzPct val="100000"/>
              <a:buFont typeface="+mj-lt"/>
              <a:buAutoNum type="alphaLcParenR"/>
            </a:pPr>
            <a:r>
              <a:rPr lang="en-GB" altLang="en-US" dirty="0"/>
              <a:t>Loop until the end of the string.</a:t>
            </a:r>
          </a:p>
          <a:p>
            <a:pPr marL="514350" indent="-514350">
              <a:buSzPct val="100000"/>
              <a:buFont typeface="+mj-lt"/>
              <a:buAutoNum type="alphaLcParenR"/>
            </a:pPr>
            <a:endParaRPr lang="en-GB" alt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48561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2"/>
          <p:cNvSpPr txBox="1">
            <a:spLocks noChangeArrowheads="1"/>
          </p:cNvSpPr>
          <p:nvPr/>
        </p:nvSpPr>
        <p:spPr bwMode="auto">
          <a:xfrm>
            <a:off x="739775" y="103188"/>
            <a:ext cx="86042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00800" tIns="50400" rIns="100800" bIns="50400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algn="ctr" eaLnBrk="1" hangingPunct="1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3200" b="1" dirty="0">
              <a:solidFill>
                <a:srgbClr val="993333"/>
              </a:solidFill>
              <a:latin typeface="Luxi Sans" charset="0"/>
            </a:endParaRPr>
          </a:p>
        </p:txBody>
      </p:sp>
      <p:sp>
        <p:nvSpPr>
          <p:cNvPr id="48131" name="Text Box 3"/>
          <p:cNvSpPr txBox="1">
            <a:spLocks noChangeArrowheads="1"/>
          </p:cNvSpPr>
          <p:nvPr/>
        </p:nvSpPr>
        <p:spPr bwMode="auto">
          <a:xfrm>
            <a:off x="195263" y="7237413"/>
            <a:ext cx="9605962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00800" tIns="50400" rIns="100800" bIns="50400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898989"/>
              </a:buClr>
              <a:buFont typeface="Times New Roman" charset="0"/>
              <a:buNone/>
            </a:pPr>
            <a:r>
              <a:rPr lang="en-GB" altLang="en-US" sz="1300">
                <a:solidFill>
                  <a:srgbClr val="898989"/>
                </a:solidFill>
                <a:latin typeface="Times New Roman" charset="0"/>
              </a:rPr>
              <a:t>Tanenbaum, Modern Operating Systems 3 e, (c) 2008 Prentice-Hall, Inc. All rights reserved. 0-13-</a:t>
            </a:r>
            <a:r>
              <a:rPr lang="en-GB" altLang="en-US" sz="1300" b="1">
                <a:solidFill>
                  <a:srgbClr val="898989"/>
                </a:solidFill>
                <a:latin typeface="Times New Roman" charset="0"/>
              </a:rPr>
              <a:t>6006639</a:t>
            </a:r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254000" y="1717990"/>
            <a:ext cx="9575800" cy="3979763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2000" b="1" dirty="0">
                <a:solidFill>
                  <a:srgbClr val="FF0000"/>
                </a:solidFill>
                <a:latin typeface="Courier New" charset="0"/>
              </a:rPr>
              <a:t>/* p is the kernel buffer */</a:t>
            </a:r>
          </a:p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2000" b="1" dirty="0" err="1">
                <a:latin typeface="Courier New" charset="0"/>
              </a:rPr>
              <a:t>copyFromUser</a:t>
            </a:r>
            <a:r>
              <a:rPr lang="en-US" altLang="en-US" sz="2000" b="1" dirty="0">
                <a:latin typeface="Courier New" charset="0"/>
              </a:rPr>
              <a:t>(buffer, p, count); </a:t>
            </a:r>
          </a:p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2000" b="1" dirty="0">
              <a:latin typeface="Courier New" charset="0"/>
            </a:endParaRPr>
          </a:p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2000" b="1" dirty="0">
                <a:solidFill>
                  <a:srgbClr val="FF0000"/>
                </a:solidFill>
                <a:latin typeface="Courier New" charset="0"/>
              </a:rPr>
              <a:t>/* loop on every character */</a:t>
            </a:r>
            <a:endParaRPr lang="en-US" altLang="en-US" sz="2000" b="1" dirty="0">
              <a:latin typeface="Courier New" charset="0"/>
            </a:endParaRPr>
          </a:p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2000" b="1" dirty="0">
                <a:latin typeface="Courier New" charset="0"/>
              </a:rPr>
              <a:t>for (</a:t>
            </a:r>
            <a:r>
              <a:rPr lang="en-US" altLang="en-US" sz="2000" b="1" dirty="0" err="1">
                <a:latin typeface="Courier New" charset="0"/>
              </a:rPr>
              <a:t>i</a:t>
            </a:r>
            <a:r>
              <a:rPr lang="en-US" altLang="en-US" sz="2000" b="1" dirty="0">
                <a:latin typeface="Courier New" charset="0"/>
              </a:rPr>
              <a:t>=0; </a:t>
            </a:r>
            <a:r>
              <a:rPr lang="en-US" altLang="en-US" sz="2000" b="1" dirty="0" err="1">
                <a:latin typeface="Courier New" charset="0"/>
              </a:rPr>
              <a:t>i</a:t>
            </a:r>
            <a:r>
              <a:rPr lang="en-US" altLang="en-US" sz="2000" b="1" dirty="0">
                <a:latin typeface="Courier New" charset="0"/>
              </a:rPr>
              <a:t>&lt;count; </a:t>
            </a:r>
            <a:r>
              <a:rPr lang="en-US" altLang="en-US" sz="2000" b="1" dirty="0" err="1">
                <a:latin typeface="Courier New" charset="0"/>
              </a:rPr>
              <a:t>i</a:t>
            </a:r>
            <a:r>
              <a:rPr lang="en-US" altLang="en-US" sz="2000" b="1" dirty="0">
                <a:latin typeface="Courier New" charset="0"/>
              </a:rPr>
              <a:t>++){	</a:t>
            </a:r>
          </a:p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2000" b="1" dirty="0">
                <a:solidFill>
                  <a:srgbClr val="FF0000"/>
                </a:solidFill>
                <a:latin typeface="Courier New" charset="0"/>
              </a:rPr>
              <a:t>	/* loop until device is ready */</a:t>
            </a:r>
            <a:endParaRPr lang="en-US" altLang="en-US" sz="2000" b="1" dirty="0">
              <a:latin typeface="Courier New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2000" b="1" dirty="0">
                <a:latin typeface="Courier New" charset="0"/>
              </a:rPr>
              <a:t>	while (*</a:t>
            </a:r>
            <a:r>
              <a:rPr lang="en-US" altLang="en-US" sz="2000" b="1" dirty="0" err="1">
                <a:latin typeface="Courier New" charset="0"/>
              </a:rPr>
              <a:t>printerStatusRegister</a:t>
            </a:r>
            <a:r>
              <a:rPr lang="en-US" altLang="en-US" sz="2000" b="1" dirty="0">
                <a:latin typeface="Courier New" charset="0"/>
              </a:rPr>
              <a:t> != READY);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2000" b="1" dirty="0">
                <a:solidFill>
                  <a:srgbClr val="FF0000"/>
                </a:solidFill>
                <a:latin typeface="Courier New" charset="0"/>
              </a:rPr>
              <a:t>			/* POLLING/BUSY WAITING! */</a:t>
            </a:r>
            <a:endParaRPr lang="en-US" altLang="en-US" sz="2000" b="1" dirty="0">
              <a:latin typeface="Courier New" charset="0"/>
            </a:endParaRPr>
          </a:p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2000" b="1" dirty="0">
              <a:solidFill>
                <a:srgbClr val="FF0000"/>
              </a:solidFill>
              <a:latin typeface="Courier New" charset="0"/>
            </a:endParaRPr>
          </a:p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2000" b="1" dirty="0">
                <a:solidFill>
                  <a:srgbClr val="FF0000"/>
                </a:solidFill>
                <a:latin typeface="Courier New" charset="0"/>
              </a:rPr>
              <a:t>	/* output one char */</a:t>
            </a:r>
            <a:endParaRPr lang="en-US" altLang="en-US" sz="2000" b="1" dirty="0">
              <a:latin typeface="Courier New" charset="0"/>
            </a:endParaRPr>
          </a:p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2000" b="1" dirty="0">
                <a:latin typeface="Courier New" charset="0"/>
              </a:rPr>
              <a:t>	*</a:t>
            </a:r>
            <a:r>
              <a:rPr lang="en-US" altLang="en-US" sz="2000" b="1" dirty="0" err="1">
                <a:latin typeface="Courier New" charset="0"/>
              </a:rPr>
              <a:t>printerDataRegister</a:t>
            </a:r>
            <a:r>
              <a:rPr lang="en-US" altLang="en-US" sz="2000" b="1" dirty="0">
                <a:latin typeface="Courier New" charset="0"/>
              </a:rPr>
              <a:t> =  p[</a:t>
            </a:r>
            <a:r>
              <a:rPr lang="en-US" altLang="en-US" sz="2000" b="1" dirty="0" err="1">
                <a:latin typeface="Courier New" charset="0"/>
              </a:rPr>
              <a:t>i</a:t>
            </a:r>
            <a:r>
              <a:rPr lang="en-US" altLang="en-US" sz="2000" b="1" dirty="0">
                <a:latin typeface="Courier New" charset="0"/>
              </a:rPr>
              <a:t>];</a:t>
            </a:r>
          </a:p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2000" b="1" dirty="0">
                <a:latin typeface="Courier New" charset="0"/>
              </a:rPr>
              <a:t>}</a:t>
            </a:r>
          </a:p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2000" b="1" dirty="0">
              <a:latin typeface="Courier New" charset="0"/>
            </a:endParaRPr>
          </a:p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2000" b="1" dirty="0" err="1">
                <a:latin typeface="Courier New" charset="0"/>
              </a:rPr>
              <a:t>returnToUser</a:t>
            </a:r>
            <a:r>
              <a:rPr lang="en-US" altLang="en-US" sz="2000" b="1" dirty="0">
                <a:latin typeface="Courier New" charset="0"/>
              </a:rPr>
              <a:t>();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Programmed Polling I/O example: Pseudocode for printing a string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589" y="5723153"/>
            <a:ext cx="8705040" cy="1406899"/>
          </a:xfrm>
        </p:spPr>
        <p:txBody>
          <a:bodyPr/>
          <a:lstStyle/>
          <a:p>
            <a:r>
              <a:rPr lang="en-US" dirty="0"/>
              <a:t>Polling is essentially busy waiting and wastes CPU time!</a:t>
            </a:r>
          </a:p>
          <a:p>
            <a:pPr lvl="1"/>
            <a:r>
              <a:rPr lang="en-US" dirty="0"/>
              <a:t>Any ideas how to fix it?</a:t>
            </a:r>
          </a:p>
        </p:txBody>
      </p:sp>
    </p:spTree>
    <p:extLst>
      <p:ext uri="{BB962C8B-B14F-4D97-AF65-F5344CB8AC3E}">
        <p14:creationId xmlns:p14="http://schemas.microsoft.com/office/powerpoint/2010/main" val="161982489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>
              <a:lnSpc>
                <a:spcPct val="89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 dirty="0">
                <a:ea typeface="ＭＳ Ｐゴシック" charset="-128"/>
              </a:rPr>
              <a:t>I/O devices  in OS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idx="1"/>
          </p:nvPr>
        </p:nvSpPr>
        <p:spPr>
          <a:xfrm>
            <a:off x="437529" y="1501436"/>
            <a:ext cx="5798171" cy="548076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sz="3300" dirty="0"/>
              <a:t>I/O devices vary greatly </a:t>
            </a:r>
          </a:p>
          <a:p>
            <a:pPr>
              <a:lnSpc>
                <a:spcPct val="120000"/>
              </a:lnSpc>
            </a:pPr>
            <a:r>
              <a:rPr lang="en-US" dirty="0"/>
              <a:t>Data rate: 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may vary by several orders of magnitude</a:t>
            </a:r>
          </a:p>
          <a:p>
            <a:pPr>
              <a:lnSpc>
                <a:spcPct val="120000"/>
              </a:lnSpc>
            </a:pPr>
            <a:r>
              <a:rPr lang="en-US" dirty="0"/>
              <a:t>Complexity of control: 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exclusive vs. shared devices</a:t>
            </a:r>
          </a:p>
          <a:p>
            <a:pPr>
              <a:lnSpc>
                <a:spcPct val="120000"/>
              </a:lnSpc>
            </a:pPr>
            <a:r>
              <a:rPr lang="en-US" dirty="0"/>
              <a:t>Unit of transfer: 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stream of bytes vs. block-I/O</a:t>
            </a:r>
          </a:p>
          <a:p>
            <a:pPr>
              <a:lnSpc>
                <a:spcPct val="120000"/>
              </a:lnSpc>
            </a:pPr>
            <a:r>
              <a:rPr lang="en-US" dirty="0"/>
              <a:t>Data representations: 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character encoding, error codes, parity conventions</a:t>
            </a:r>
          </a:p>
          <a:p>
            <a:pPr>
              <a:lnSpc>
                <a:spcPct val="120000"/>
              </a:lnSpc>
            </a:pPr>
            <a:r>
              <a:rPr lang="en-US" dirty="0"/>
              <a:t>Error conditions: 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consequences, range of responses</a:t>
            </a:r>
          </a:p>
          <a:p>
            <a:pPr>
              <a:lnSpc>
                <a:spcPct val="120000"/>
              </a:lnSpc>
            </a:pPr>
            <a:r>
              <a:rPr lang="en-US" dirty="0"/>
              <a:t>Applications: 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impact on resource scheduling, buffering schemes</a:t>
            </a:r>
          </a:p>
          <a:p>
            <a:pPr lvl="1"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endParaRPr lang="en-GB" altLang="en-US" dirty="0"/>
          </a:p>
          <a:p>
            <a:pPr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alt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8738" y="1501436"/>
            <a:ext cx="3671887" cy="4878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22556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Interrupts - refresher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529" y="1501435"/>
            <a:ext cx="8705040" cy="2674325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/>
              <a:t>Interrupts are hardware exceptions. </a:t>
            </a:r>
          </a:p>
          <a:p>
            <a:pPr>
              <a:lnSpc>
                <a:spcPct val="120000"/>
              </a:lnSpc>
            </a:pPr>
            <a:r>
              <a:rPr lang="en-US" dirty="0"/>
              <a:t>CPU has an interrupt wire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Connected to an interrupt controller, which in turn is </a:t>
            </a:r>
          </a:p>
          <a:p>
            <a:pPr lvl="2">
              <a:lnSpc>
                <a:spcPct val="120000"/>
              </a:lnSpc>
            </a:pPr>
            <a:r>
              <a:rPr lang="en-US" dirty="0"/>
              <a:t>connected to I/O devices</a:t>
            </a:r>
          </a:p>
          <a:p>
            <a:pPr>
              <a:lnSpc>
                <a:spcPct val="120000"/>
              </a:lnSpc>
            </a:pPr>
            <a:r>
              <a:rPr lang="en-US" dirty="0"/>
              <a:t>When one of the devices generate an interrupt signal, the controller informs the CPU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The CPU acknowledges the interrupt and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Jumps to the interrupt service routine (ISR)  if needed.</a:t>
            </a: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529" y="4062413"/>
            <a:ext cx="8855075" cy="355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8029976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6"/>
          <p:cNvSpPr>
            <a:spLocks noChangeArrowheads="1"/>
          </p:cNvSpPr>
          <p:nvPr/>
        </p:nvSpPr>
        <p:spPr bwMode="auto">
          <a:xfrm rot="16200000" flipH="1">
            <a:off x="2242731" y="6012683"/>
            <a:ext cx="1038619" cy="955994"/>
          </a:xfrm>
          <a:prstGeom prst="rect">
            <a:avLst/>
          </a:prstGeom>
          <a:solidFill>
            <a:srgbClr val="B6C7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x-none" b="1" dirty="0">
                <a:latin typeface="Calibri" charset="0"/>
                <a:ea typeface="Calibri" charset="0"/>
                <a:cs typeface="Calibri" charset="0"/>
              </a:rPr>
              <a:t>device</a:t>
            </a:r>
            <a:br>
              <a:rPr lang="en-US" altLang="x-none" b="1" dirty="0">
                <a:latin typeface="Calibri" charset="0"/>
                <a:ea typeface="Calibri" charset="0"/>
                <a:cs typeface="Calibri" charset="0"/>
              </a:rPr>
            </a:br>
            <a:r>
              <a:rPr lang="en-US" altLang="x-none" b="1" dirty="0">
                <a:latin typeface="Calibri" charset="0"/>
                <a:ea typeface="Calibri" charset="0"/>
                <a:cs typeface="Calibri" charset="0"/>
              </a:rPr>
              <a:t>driver</a:t>
            </a:r>
          </a:p>
        </p:txBody>
      </p:sp>
      <p:sp>
        <p:nvSpPr>
          <p:cNvPr id="8" name="Rectangle 26"/>
          <p:cNvSpPr>
            <a:spLocks noChangeArrowheads="1"/>
          </p:cNvSpPr>
          <p:nvPr/>
        </p:nvSpPr>
        <p:spPr bwMode="auto">
          <a:xfrm rot="16200000" flipH="1">
            <a:off x="1262549" y="5047668"/>
            <a:ext cx="2357438" cy="1758328"/>
          </a:xfrm>
          <a:prstGeom prst="rect">
            <a:avLst/>
          </a:prstGeom>
          <a:solidFill>
            <a:srgbClr val="FFC000">
              <a:alpha val="32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t" anchorCtr="1">
            <a:no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x-none" b="1" dirty="0">
                <a:latin typeface="Calibri" charset="0"/>
                <a:ea typeface="Calibri" charset="0"/>
                <a:cs typeface="Calibri" charset="0"/>
              </a:rPr>
              <a:t>Operating system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Interrupt-Driven I/O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529" y="1501436"/>
            <a:ext cx="8705040" cy="3076597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/>
              <a:t>Use interrupts!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Recall that interrupts are “hardware exceptions” that allow I/O devices to signal the CPU that they need attention!</a:t>
            </a:r>
          </a:p>
          <a:p>
            <a:pPr>
              <a:lnSpc>
                <a:spcPct val="120000"/>
              </a:lnSpc>
            </a:pPr>
            <a:r>
              <a:rPr lang="en-US" dirty="0"/>
              <a:t>The device driver initiates the I/O and resume (instead of busy waiting)</a:t>
            </a:r>
          </a:p>
          <a:p>
            <a:pPr>
              <a:lnSpc>
                <a:spcPct val="120000"/>
              </a:lnSpc>
            </a:pPr>
            <a:r>
              <a:rPr lang="en-US" dirty="0"/>
              <a:t>When done, the device raises an interrupt to let the CPU (hence OS) know that it’s ready to accept more</a:t>
            </a:r>
          </a:p>
          <a:p>
            <a:pPr>
              <a:lnSpc>
                <a:spcPct val="120000"/>
              </a:lnSpc>
            </a:pPr>
            <a:r>
              <a:rPr lang="en-US" dirty="0"/>
              <a:t>The interrupt service routine (handler) sends some more.</a:t>
            </a:r>
          </a:p>
          <a:p>
            <a:pPr>
              <a:lnSpc>
                <a:spcPct val="120000"/>
              </a:lnSpc>
            </a:pPr>
            <a:endParaRPr lang="en-US" dirty="0"/>
          </a:p>
        </p:txBody>
      </p:sp>
      <p:sp>
        <p:nvSpPr>
          <p:cNvPr id="5" name="Rectangle 26"/>
          <p:cNvSpPr>
            <a:spLocks noChangeArrowheads="1"/>
          </p:cNvSpPr>
          <p:nvPr/>
        </p:nvSpPr>
        <p:spPr bwMode="auto">
          <a:xfrm rot="16200000" flipH="1">
            <a:off x="5479586" y="3803705"/>
            <a:ext cx="2326370" cy="4277317"/>
          </a:xfrm>
          <a:prstGeom prst="rect">
            <a:avLst/>
          </a:prstGeom>
          <a:solidFill>
            <a:srgbClr val="FF0000">
              <a:alpha val="21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b" anchorCtr="1">
            <a:no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x-none" b="1" dirty="0">
                <a:latin typeface="Calibri" charset="0"/>
                <a:ea typeface="Calibri" charset="0"/>
                <a:cs typeface="Calibri" charset="0"/>
              </a:rPr>
              <a:t>Device</a:t>
            </a:r>
          </a:p>
        </p:txBody>
      </p:sp>
      <p:sp>
        <p:nvSpPr>
          <p:cNvPr id="7" name="Rectangle 26"/>
          <p:cNvSpPr>
            <a:spLocks noChangeArrowheads="1"/>
          </p:cNvSpPr>
          <p:nvPr/>
        </p:nvSpPr>
        <p:spPr bwMode="auto">
          <a:xfrm rot="16200000" flipH="1">
            <a:off x="5346943" y="4152611"/>
            <a:ext cx="2121583" cy="360439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b" anchorCtr="1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x-none" b="1">
                <a:latin typeface="Calibri" charset="0"/>
                <a:ea typeface="Calibri" charset="0"/>
                <a:cs typeface="Calibri" charset="0"/>
              </a:rPr>
              <a:t>device</a:t>
            </a:r>
            <a:br>
              <a:rPr lang="en-US" altLang="x-none" b="1" dirty="0">
                <a:latin typeface="Calibri" charset="0"/>
                <a:ea typeface="Calibri" charset="0"/>
                <a:cs typeface="Calibri" charset="0"/>
              </a:rPr>
            </a:br>
            <a:r>
              <a:rPr lang="en-US" altLang="x-none" b="1" dirty="0">
                <a:latin typeface="Calibri" charset="0"/>
                <a:ea typeface="Calibri" charset="0"/>
                <a:cs typeface="Calibri" charset="0"/>
              </a:rPr>
              <a:t>controller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/>
          </p:nvPr>
        </p:nvGraphicFramePr>
        <p:xfrm>
          <a:off x="4669015" y="4975028"/>
          <a:ext cx="2133600" cy="457200"/>
        </p:xfrm>
        <a:graphic>
          <a:graphicData uri="http://schemas.openxmlformats.org/drawingml/2006/table">
            <a:tbl>
              <a:tblPr/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57200"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" name="TextBox 13"/>
          <p:cNvSpPr txBox="1">
            <a:spLocks noChangeArrowheads="1"/>
          </p:cNvSpPr>
          <p:nvPr/>
        </p:nvSpPr>
        <p:spPr bwMode="auto">
          <a:xfrm>
            <a:off x="3513789" y="4846992"/>
            <a:ext cx="743152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status</a:t>
            </a:r>
          </a:p>
        </p:txBody>
      </p:sp>
      <p:sp>
        <p:nvSpPr>
          <p:cNvPr id="11" name="TextBox 14"/>
          <p:cNvSpPr txBox="1">
            <a:spLocks noChangeArrowheads="1"/>
          </p:cNvSpPr>
          <p:nvPr/>
        </p:nvSpPr>
        <p:spPr bwMode="auto">
          <a:xfrm>
            <a:off x="3487134" y="5791640"/>
            <a:ext cx="845103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8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data-in</a:t>
            </a:r>
          </a:p>
        </p:txBody>
      </p:sp>
      <p:sp>
        <p:nvSpPr>
          <p:cNvPr id="12" name="TextBox 15"/>
          <p:cNvSpPr txBox="1">
            <a:spLocks noChangeArrowheads="1"/>
          </p:cNvSpPr>
          <p:nvPr/>
        </p:nvSpPr>
        <p:spPr bwMode="auto">
          <a:xfrm>
            <a:off x="3347000" y="5308899"/>
            <a:ext cx="1125373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command</a:t>
            </a:r>
          </a:p>
        </p:txBody>
      </p:sp>
      <p:sp>
        <p:nvSpPr>
          <p:cNvPr id="13" name="TextBox 16"/>
          <p:cNvSpPr txBox="1">
            <a:spLocks noChangeArrowheads="1"/>
          </p:cNvSpPr>
          <p:nvPr/>
        </p:nvSpPr>
        <p:spPr bwMode="auto">
          <a:xfrm>
            <a:off x="3449658" y="6297351"/>
            <a:ext cx="990977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rPr>
              <a:t>data-out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/>
          </p:nvPr>
        </p:nvGraphicFramePr>
        <p:xfrm>
          <a:off x="4669015" y="5468742"/>
          <a:ext cx="2133600" cy="457200"/>
        </p:xfrm>
        <a:graphic>
          <a:graphicData uri="http://schemas.openxmlformats.org/drawingml/2006/table">
            <a:tbl>
              <a:tblPr/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57200"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/>
          </p:nvPr>
        </p:nvGraphicFramePr>
        <p:xfrm>
          <a:off x="4669015" y="5962456"/>
          <a:ext cx="2133600" cy="457200"/>
        </p:xfrm>
        <a:graphic>
          <a:graphicData uri="http://schemas.openxmlformats.org/drawingml/2006/table">
            <a:tbl>
              <a:tblPr/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57200"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/>
          </p:nvPr>
        </p:nvGraphicFramePr>
        <p:xfrm>
          <a:off x="4669015" y="6459254"/>
          <a:ext cx="2133600" cy="457200"/>
        </p:xfrm>
        <a:graphic>
          <a:graphicData uri="http://schemas.openxmlformats.org/drawingml/2006/table">
            <a:tbl>
              <a:tblPr/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57200"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>
                      <a:lvl1pPr eaLnBrk="0">
                        <a:lnSpc>
                          <a:spcPct val="78000"/>
                        </a:lnSpc>
                        <a:spcBef>
                          <a:spcPts val="2313"/>
                        </a:spcBef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2000">
                          <a:solidFill>
                            <a:srgbClr val="000000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2pPr>
                      <a:lvl3pPr marL="11430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 i="1">
                          <a:solidFill>
                            <a:srgbClr val="2300DC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3pPr>
                      <a:lvl4pPr marL="1600200" indent="-228600" eaLnBrk="0">
                        <a:lnSpc>
                          <a:spcPct val="78000"/>
                        </a:lnSpc>
                        <a:spcAft>
                          <a:spcPts val="575"/>
                        </a:spcAft>
                        <a:buClr>
                          <a:srgbClr val="993333"/>
                        </a:buClr>
                        <a:defRPr sz="1600"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4pPr>
                      <a:lvl5pPr marL="2057400" indent="-228600" eaLnBrk="0">
                        <a:lnSpc>
                          <a:spcPct val="78000"/>
                        </a:lnSpc>
                        <a:spcAft>
                          <a:spcPts val="288"/>
                        </a:spcAft>
                        <a:buClr>
                          <a:srgbClr val="993333"/>
                        </a:buClr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5pPr>
                      <a:lvl6pPr marL="25146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6pPr>
                      <a:lvl7pPr marL="29718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7pPr>
                      <a:lvl8pPr marL="34290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8pPr>
                      <a:lvl9pPr marL="3886200" indent="-228600" defTabSz="457200" eaLnBrk="0" fontAlgn="base" hangingPunct="0">
                        <a:lnSpc>
                          <a:spcPct val="78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993333"/>
                        </a:buClr>
                        <a:buSzPct val="45000"/>
                        <a:buFont typeface="Wingdings" charset="2"/>
                        <a:defRPr>
                          <a:solidFill>
                            <a:srgbClr val="000000"/>
                          </a:solidFill>
                          <a:latin typeface="Arial" charset="0"/>
                          <a:ea typeface="MS Gothic" charset="-128"/>
                          <a:cs typeface="MS Gothic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7" name="Left Arrow 16"/>
          <p:cNvSpPr/>
          <p:nvPr/>
        </p:nvSpPr>
        <p:spPr bwMode="auto">
          <a:xfrm>
            <a:off x="3333129" y="5162452"/>
            <a:ext cx="1079500" cy="124200"/>
          </a:xfrm>
          <a:prstGeom prst="leftArrow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Left Arrow 17"/>
          <p:cNvSpPr/>
          <p:nvPr/>
        </p:nvSpPr>
        <p:spPr bwMode="auto">
          <a:xfrm>
            <a:off x="3383906" y="6104559"/>
            <a:ext cx="1079500" cy="124200"/>
          </a:xfrm>
          <a:prstGeom prst="leftArrow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Left Arrow 18"/>
          <p:cNvSpPr/>
          <p:nvPr/>
        </p:nvSpPr>
        <p:spPr bwMode="auto">
          <a:xfrm flipH="1">
            <a:off x="3383906" y="6625754"/>
            <a:ext cx="1079500" cy="124200"/>
          </a:xfrm>
          <a:prstGeom prst="leftArrow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Left Arrow 19"/>
          <p:cNvSpPr/>
          <p:nvPr/>
        </p:nvSpPr>
        <p:spPr bwMode="auto">
          <a:xfrm flipH="1">
            <a:off x="3361135" y="5645464"/>
            <a:ext cx="1079500" cy="124200"/>
          </a:xfrm>
          <a:prstGeom prst="leftArrow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6"/>
          <p:cNvSpPr>
            <a:spLocks noChangeArrowheads="1"/>
          </p:cNvSpPr>
          <p:nvPr/>
        </p:nvSpPr>
        <p:spPr bwMode="auto">
          <a:xfrm rot="16200000" flipH="1">
            <a:off x="2233541" y="4874362"/>
            <a:ext cx="1038619" cy="955994"/>
          </a:xfrm>
          <a:prstGeom prst="rect">
            <a:avLst/>
          </a:prstGeom>
          <a:solidFill>
            <a:srgbClr val="B6C7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x-none" b="1" dirty="0">
                <a:latin typeface="Calibri" charset="0"/>
                <a:ea typeface="Calibri" charset="0"/>
                <a:cs typeface="Calibri" charset="0"/>
              </a:rPr>
              <a:t>Interrupt</a:t>
            </a:r>
          </a:p>
          <a:p>
            <a:pPr algn="ctr" eaLnBrk="1" hangingPunct="1">
              <a:spcBef>
                <a:spcPct val="0"/>
              </a:spcBef>
            </a:pPr>
            <a:r>
              <a:rPr lang="en-US" altLang="x-none" b="1" dirty="0">
                <a:latin typeface="Calibri" charset="0"/>
                <a:ea typeface="Calibri" charset="0"/>
                <a:cs typeface="Calibri" charset="0"/>
              </a:rPr>
              <a:t>handler</a:t>
            </a:r>
          </a:p>
        </p:txBody>
      </p:sp>
    </p:spTree>
    <p:extLst>
      <p:ext uri="{BB962C8B-B14F-4D97-AF65-F5344CB8AC3E}">
        <p14:creationId xmlns:p14="http://schemas.microsoft.com/office/powerpoint/2010/main" val="173022435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Interrupt Based I/O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4" y="1227548"/>
            <a:ext cx="4908689" cy="4052706"/>
          </a:xfrm>
        </p:spPr>
        <p:txBody>
          <a:bodyPr/>
          <a:lstStyle/>
          <a:p>
            <a:r>
              <a:rPr lang="en-US" dirty="0"/>
              <a:t>CPU is not blocked during I/O. Schedules user tasks.</a:t>
            </a:r>
          </a:p>
          <a:p>
            <a:r>
              <a:rPr lang="en-US" dirty="0"/>
              <a:t>Upon interrupt:</a:t>
            </a:r>
          </a:p>
          <a:p>
            <a:pPr lvl="1"/>
            <a:r>
              <a:rPr lang="en-US" dirty="0"/>
              <a:t>Current CPU state is saved</a:t>
            </a:r>
          </a:p>
          <a:p>
            <a:pPr lvl="1"/>
            <a:r>
              <a:rPr lang="en-US" dirty="0"/>
              <a:t>Interrupt Service Routine corresponding  to device is jumped.</a:t>
            </a:r>
          </a:p>
          <a:p>
            <a:pPr lvl="1"/>
            <a:r>
              <a:rPr lang="en-US" dirty="0"/>
              <a:t>Necessary actions are executed.</a:t>
            </a:r>
          </a:p>
          <a:p>
            <a:pPr lvl="1"/>
            <a:r>
              <a:rPr lang="en-US" dirty="0"/>
              <a:t>Return from Interrupt instruction restores the state prior to the interrupt.</a:t>
            </a:r>
          </a:p>
          <a:p>
            <a:pPr marL="503972" lvl="1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05" t="861" r="12605" b="890"/>
          <a:stretch>
            <a:fillRect/>
          </a:stretch>
        </p:blipFill>
        <p:spPr bwMode="auto">
          <a:xfrm>
            <a:off x="4660900" y="388818"/>
            <a:ext cx="5368925" cy="5290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3816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88311" y="5744786"/>
            <a:ext cx="8980309" cy="18674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0796" tIns="50398" rIns="100796" bIns="5039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lvl="1"/>
            <a:r>
              <a:rPr lang="en-US" sz="2205" dirty="0"/>
              <a:t>Depending on the architecture a separate stack can be used as ISR context</a:t>
            </a:r>
          </a:p>
          <a:p>
            <a:r>
              <a:rPr lang="en-US" sz="2646" dirty="0"/>
              <a:t>Task requesting I/O is put into sleep until interrupt handler marks I/O ready and wakes up the task.</a:t>
            </a:r>
          </a:p>
        </p:txBody>
      </p:sp>
    </p:spTree>
    <p:extLst>
      <p:ext uri="{BB962C8B-B14F-4D97-AF65-F5344CB8AC3E}">
        <p14:creationId xmlns:p14="http://schemas.microsoft.com/office/powerpoint/2010/main" val="31149013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739775" y="103188"/>
            <a:ext cx="86042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00800" tIns="50400" rIns="100800" bIns="50400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algn="ctr" eaLnBrk="1" hangingPunct="1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3200" b="1" dirty="0">
              <a:solidFill>
                <a:srgbClr val="993333"/>
              </a:solidFill>
              <a:latin typeface="Luxi Sans" charset="0"/>
            </a:endParaRPr>
          </a:p>
        </p:txBody>
      </p:sp>
      <p:sp>
        <p:nvSpPr>
          <p:cNvPr id="57347" name="Text Box 3"/>
          <p:cNvSpPr txBox="1">
            <a:spLocks noChangeArrowheads="1"/>
          </p:cNvSpPr>
          <p:nvPr/>
        </p:nvSpPr>
        <p:spPr bwMode="auto">
          <a:xfrm>
            <a:off x="195263" y="7237413"/>
            <a:ext cx="9605962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00800" tIns="50400" rIns="100800" bIns="50400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898989"/>
              </a:buClr>
              <a:buFont typeface="Times New Roman" charset="0"/>
              <a:buNone/>
            </a:pPr>
            <a:r>
              <a:rPr lang="en-GB" altLang="en-US" sz="1300">
                <a:solidFill>
                  <a:srgbClr val="898989"/>
                </a:solidFill>
                <a:latin typeface="Times New Roman" charset="0"/>
              </a:rPr>
              <a:t>Tanenbaum, Modern Operating Systems 3 e, (c) 2008 Prentice-Hall, Inc. All rights reserved. 0-13-</a:t>
            </a:r>
            <a:r>
              <a:rPr lang="en-GB" altLang="en-US" sz="1300" b="1">
                <a:solidFill>
                  <a:srgbClr val="898989"/>
                </a:solidFill>
                <a:latin typeface="Times New Roman" charset="0"/>
              </a:rPr>
              <a:t>6006639</a:t>
            </a:r>
          </a:p>
        </p:txBody>
      </p:sp>
      <p:sp>
        <p:nvSpPr>
          <p:cNvPr id="57348" name="Rectangle 4"/>
          <p:cNvSpPr>
            <a:spLocks noChangeArrowheads="1"/>
          </p:cNvSpPr>
          <p:nvPr/>
        </p:nvSpPr>
        <p:spPr bwMode="auto">
          <a:xfrm>
            <a:off x="431800" y="1513467"/>
            <a:ext cx="9288463" cy="1768475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2000" b="1" dirty="0">
                <a:solidFill>
                  <a:srgbClr val="FF0000"/>
                </a:solidFill>
                <a:latin typeface="Courier New" charset="0"/>
              </a:rPr>
              <a:t>/* Code executed when the print system call is made */</a:t>
            </a:r>
          </a:p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2000" b="1" dirty="0" err="1">
                <a:latin typeface="Courier New" charset="0"/>
              </a:rPr>
              <a:t>copyFromUser</a:t>
            </a:r>
            <a:r>
              <a:rPr lang="en-US" altLang="en-US" sz="2000" b="1" dirty="0">
                <a:latin typeface="Courier New" charset="0"/>
              </a:rPr>
              <a:t>(buffer, p, count); </a:t>
            </a:r>
          </a:p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2000" b="1" dirty="0" err="1">
                <a:latin typeface="Courier New" charset="0"/>
              </a:rPr>
              <a:t>enableInterrupts</a:t>
            </a:r>
            <a:r>
              <a:rPr lang="en-US" altLang="en-US" sz="2000" b="1" dirty="0">
                <a:latin typeface="Courier New" charset="0"/>
              </a:rPr>
              <a:t>();</a:t>
            </a:r>
            <a:endParaRPr lang="en-US" altLang="en-US" sz="2000" b="1" dirty="0">
              <a:solidFill>
                <a:srgbClr val="FF0000"/>
              </a:solidFill>
              <a:latin typeface="Courier New" charset="0"/>
            </a:endParaRPr>
          </a:p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2000" b="1" dirty="0">
                <a:latin typeface="Courier New" charset="0"/>
              </a:rPr>
              <a:t>while (*</a:t>
            </a:r>
            <a:r>
              <a:rPr lang="en-US" altLang="en-US" sz="2000" b="1" dirty="0" err="1">
                <a:latin typeface="Courier New" charset="0"/>
              </a:rPr>
              <a:t>printerStatusRegister</a:t>
            </a:r>
            <a:r>
              <a:rPr lang="en-US" altLang="en-US" sz="2000" b="1" dirty="0">
                <a:latin typeface="Courier New" charset="0"/>
              </a:rPr>
              <a:t> != READY); </a:t>
            </a:r>
            <a:endParaRPr lang="en-US" altLang="en-US" sz="2000" b="1" dirty="0">
              <a:solidFill>
                <a:srgbClr val="FF0000"/>
              </a:solidFill>
              <a:latin typeface="Courier New" charset="0"/>
            </a:endParaRPr>
          </a:p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2000" b="1" dirty="0">
                <a:latin typeface="Courier New" charset="0"/>
              </a:rPr>
              <a:t>*</a:t>
            </a:r>
            <a:r>
              <a:rPr lang="en-US" altLang="en-US" sz="2000" b="1" dirty="0" err="1">
                <a:latin typeface="Courier New" charset="0"/>
              </a:rPr>
              <a:t>printerDataRegister</a:t>
            </a:r>
            <a:r>
              <a:rPr lang="en-US" altLang="en-US" sz="2000" b="1" dirty="0">
                <a:latin typeface="Courier New" charset="0"/>
              </a:rPr>
              <a:t> =  p[</a:t>
            </a:r>
            <a:r>
              <a:rPr lang="en-US" altLang="en-US" sz="2000" b="1" dirty="0" err="1">
                <a:latin typeface="Courier New" charset="0"/>
              </a:rPr>
              <a:t>i</a:t>
            </a:r>
            <a:r>
              <a:rPr lang="en-US" altLang="en-US" sz="2000" b="1" dirty="0">
                <a:latin typeface="Courier New" charset="0"/>
              </a:rPr>
              <a:t>];</a:t>
            </a:r>
          </a:p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2000" b="1" dirty="0">
                <a:latin typeface="Courier New" charset="0"/>
              </a:rPr>
              <a:t>scheduler();</a:t>
            </a:r>
          </a:p>
        </p:txBody>
      </p:sp>
      <p:sp>
        <p:nvSpPr>
          <p:cNvPr id="57349" name="Rectangle 4"/>
          <p:cNvSpPr>
            <a:spLocks noChangeArrowheads="1"/>
          </p:cNvSpPr>
          <p:nvPr/>
        </p:nvSpPr>
        <p:spPr bwMode="auto">
          <a:xfrm>
            <a:off x="431800" y="3464839"/>
            <a:ext cx="9288463" cy="287176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2000" b="1" dirty="0">
                <a:solidFill>
                  <a:srgbClr val="FF0000"/>
                </a:solidFill>
                <a:latin typeface="Courier New" charset="0"/>
              </a:rPr>
              <a:t>/* Interrupt Service Routine (ISR) for the printer */</a:t>
            </a:r>
            <a:endParaRPr lang="en-US" altLang="en-US" sz="2000" b="1" dirty="0">
              <a:latin typeface="Courier New" charset="0"/>
            </a:endParaRPr>
          </a:p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2000" b="1" dirty="0">
                <a:latin typeface="Courier New" charset="0"/>
              </a:rPr>
              <a:t>if (count == 0)</a:t>
            </a:r>
          </a:p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2000" b="1" dirty="0">
                <a:latin typeface="Courier New" charset="0"/>
              </a:rPr>
              <a:t>	</a:t>
            </a:r>
            <a:r>
              <a:rPr lang="en-US" altLang="en-US" sz="2000" b="1" dirty="0" err="1">
                <a:latin typeface="Courier New" charset="0"/>
              </a:rPr>
              <a:t>unblockUser</a:t>
            </a:r>
            <a:r>
              <a:rPr lang="en-US" altLang="en-US" sz="2000" b="1" dirty="0">
                <a:latin typeface="Courier New" charset="0"/>
              </a:rPr>
              <a:t>();</a:t>
            </a:r>
          </a:p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2000" b="1" dirty="0">
                <a:latin typeface="Courier New" charset="0"/>
              </a:rPr>
              <a:t>else{</a:t>
            </a:r>
          </a:p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2000" b="1" dirty="0">
                <a:latin typeface="Courier New" charset="0"/>
              </a:rPr>
              <a:t>	*</a:t>
            </a:r>
            <a:r>
              <a:rPr lang="en-US" altLang="en-US" sz="2000" b="1" dirty="0" err="1">
                <a:latin typeface="Courier New" charset="0"/>
              </a:rPr>
              <a:t>printerDataRegister</a:t>
            </a:r>
            <a:r>
              <a:rPr lang="en-US" altLang="en-US" sz="2000" b="1" dirty="0">
                <a:latin typeface="Courier New" charset="0"/>
              </a:rPr>
              <a:t> = p[</a:t>
            </a:r>
            <a:r>
              <a:rPr lang="en-US" altLang="en-US" sz="2000" b="1" dirty="0" err="1">
                <a:latin typeface="Courier New" charset="0"/>
              </a:rPr>
              <a:t>i</a:t>
            </a:r>
            <a:r>
              <a:rPr lang="en-US" altLang="en-US" sz="2000" b="1" dirty="0">
                <a:latin typeface="Courier New" charset="0"/>
              </a:rPr>
              <a:t>];</a:t>
            </a:r>
          </a:p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2000" b="1" dirty="0">
                <a:latin typeface="Courier New" charset="0"/>
              </a:rPr>
              <a:t>	count =  count -1;</a:t>
            </a:r>
          </a:p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2000" b="1" dirty="0">
                <a:latin typeface="Courier New" charset="0"/>
              </a:rPr>
              <a:t>	</a:t>
            </a:r>
            <a:r>
              <a:rPr lang="en-US" altLang="en-US" sz="2000" b="1" dirty="0" err="1">
                <a:latin typeface="Courier New" charset="0"/>
              </a:rPr>
              <a:t>i</a:t>
            </a:r>
            <a:r>
              <a:rPr lang="en-US" altLang="en-US" sz="2000" b="1" dirty="0">
                <a:latin typeface="Courier New" charset="0"/>
              </a:rPr>
              <a:t>++;</a:t>
            </a:r>
          </a:p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2000" b="1" dirty="0">
                <a:latin typeface="Courier New" charset="0"/>
              </a:rPr>
              <a:t>}</a:t>
            </a:r>
          </a:p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2000" b="1" dirty="0" err="1">
                <a:latin typeface="Courier New" charset="0"/>
              </a:rPr>
              <a:t>acknowledgeInterrupt</a:t>
            </a:r>
            <a:r>
              <a:rPr lang="en-US" altLang="en-US" sz="2000" b="1" dirty="0">
                <a:latin typeface="Courier New" charset="0"/>
              </a:rPr>
              <a:t>();</a:t>
            </a:r>
          </a:p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2000" b="1" dirty="0" err="1">
                <a:latin typeface="Courier New" charset="0"/>
              </a:rPr>
              <a:t>returnFromInterrupt</a:t>
            </a:r>
            <a:r>
              <a:rPr lang="en-US" altLang="en-US" sz="2000" b="1" dirty="0">
                <a:latin typeface="Courier New" charset="0"/>
              </a:rPr>
              <a:t>();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Interrupt-Driven I/O</a:t>
            </a:r>
          </a:p>
        </p:txBody>
      </p:sp>
    </p:spTree>
    <p:extLst>
      <p:ext uri="{BB962C8B-B14F-4D97-AF65-F5344CB8AC3E}">
        <p14:creationId xmlns:p14="http://schemas.microsoft.com/office/powerpoint/2010/main" val="116175017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>
                <a:ea typeface="ＭＳ Ｐゴシック" charset="-128"/>
              </a:rPr>
              <a:t>Interrupt servicing: Advanced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Modern interrupt controllers provide</a:t>
            </a:r>
          </a:p>
          <a:p>
            <a:pPr lvl="1"/>
            <a:r>
              <a:rPr lang="en-US" dirty="0"/>
              <a:t>The ability to defer interrupt handling during critical processing</a:t>
            </a:r>
          </a:p>
          <a:p>
            <a:pPr lvl="1"/>
            <a:r>
              <a:rPr lang="en-US" dirty="0"/>
              <a:t>Efficient way to dispatch the proper interrupt handle w/o polling all the devices</a:t>
            </a:r>
          </a:p>
          <a:p>
            <a:pPr lvl="1"/>
            <a:r>
              <a:rPr lang="en-US" dirty="0"/>
              <a:t>Multi-level interrupts, to distinguish low and high priority interrupts</a:t>
            </a:r>
          </a:p>
          <a:p>
            <a:r>
              <a:rPr lang="en-US" dirty="0"/>
              <a:t>Most CPU’s have two interrupt request lines</a:t>
            </a:r>
          </a:p>
          <a:p>
            <a:pPr lvl="1"/>
            <a:r>
              <a:rPr lang="en-US" dirty="0" err="1"/>
              <a:t>Nonmaskable</a:t>
            </a:r>
            <a:endParaRPr lang="en-US" dirty="0"/>
          </a:p>
          <a:p>
            <a:pPr lvl="2"/>
            <a:r>
              <a:rPr lang="en-US" dirty="0"/>
              <a:t>Reserved for unrecoverable errors</a:t>
            </a:r>
          </a:p>
          <a:p>
            <a:pPr lvl="1"/>
            <a:r>
              <a:rPr lang="en-US" dirty="0" err="1"/>
              <a:t>Maskable</a:t>
            </a:r>
            <a:endParaRPr lang="en-US" dirty="0"/>
          </a:p>
          <a:p>
            <a:pPr lvl="2"/>
            <a:r>
              <a:rPr lang="en-US" dirty="0"/>
              <a:t>Used by device controllers</a:t>
            </a:r>
          </a:p>
          <a:p>
            <a:pPr lvl="2"/>
            <a:r>
              <a:rPr lang="en-US" dirty="0"/>
              <a:t>Can be turned off before the execution of critical instruction sequences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69921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>
                <a:ea typeface="ＭＳ Ｐゴシック" charset="-128"/>
              </a:rPr>
              <a:t>Interrupt servicing: Advanced (</a:t>
            </a:r>
            <a:r>
              <a:rPr lang="en-GB" altLang="en-US" dirty="0" err="1">
                <a:ea typeface="ＭＳ Ｐゴシック" charset="-128"/>
              </a:rPr>
              <a:t>cont</a:t>
            </a:r>
            <a:r>
              <a:rPr lang="en-GB" altLang="en-US" dirty="0">
                <a:ea typeface="ＭＳ Ｐゴシック" charset="-128"/>
              </a:rPr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Interrupt mechanism needs</a:t>
            </a:r>
          </a:p>
          <a:p>
            <a:pPr lvl="1"/>
            <a:r>
              <a:rPr lang="en-US" dirty="0"/>
              <a:t>Address: to select a specific interrupt handling routine</a:t>
            </a:r>
          </a:p>
          <a:p>
            <a:pPr lvl="2"/>
            <a:r>
              <a:rPr lang="en-US" dirty="0"/>
              <a:t>Typically an offset in a table called interrupt vector which contains addresses of interrupt handlers</a:t>
            </a:r>
          </a:p>
          <a:p>
            <a:r>
              <a:rPr lang="en-US" dirty="0"/>
              <a:t>What if there are more devices than the interrupt vector size?</a:t>
            </a:r>
          </a:p>
          <a:p>
            <a:pPr lvl="1"/>
            <a:r>
              <a:rPr lang="en-US" dirty="0"/>
              <a:t>Interrupt chaining</a:t>
            </a:r>
          </a:p>
          <a:p>
            <a:r>
              <a:rPr lang="en-US" dirty="0"/>
              <a:t>Interrupt priority levels</a:t>
            </a:r>
          </a:p>
          <a:p>
            <a:pPr lvl="1"/>
            <a:r>
              <a:rPr lang="en-US" dirty="0"/>
              <a:t>defer the handling of low-priority interrupts without masking off all interrupts,</a:t>
            </a:r>
          </a:p>
          <a:p>
            <a:pPr lvl="1"/>
            <a:r>
              <a:rPr lang="en-US" dirty="0"/>
              <a:t>and makes it possible for a high-priority interrupt to pre-empt the execution of a low-priority interrupt.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305324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>
                <a:ea typeface="ＭＳ Ｐゴシック" charset="-128"/>
              </a:rPr>
              <a:t>Direct Memory Access (DMA)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sz="2800" dirty="0">
                <a:ea typeface="ＭＳ Ｐゴシック" charset="-128"/>
              </a:rPr>
              <a:t>For a device that does large transfers, such as a disk drive,</a:t>
            </a:r>
          </a:p>
          <a:p>
            <a:pPr lvl="1">
              <a:lnSpc>
                <a:spcPct val="120000"/>
              </a:lnSpc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sz="2400" dirty="0">
                <a:ea typeface="ＭＳ Ｐゴシック" charset="-128"/>
              </a:rPr>
              <a:t>it seems wasteful to use an expensive general-purpose processor to watch status bits and </a:t>
            </a:r>
          </a:p>
          <a:p>
            <a:pPr lvl="1">
              <a:lnSpc>
                <a:spcPct val="120000"/>
              </a:lnSpc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sz="2400" dirty="0">
                <a:ea typeface="ＭＳ Ｐゴシック" charset="-128"/>
              </a:rPr>
              <a:t>to feed data into a controller register </a:t>
            </a:r>
            <a:r>
              <a:rPr lang="en-GB" altLang="en-US" sz="2400" b="1" dirty="0">
                <a:solidFill>
                  <a:srgbClr val="FF0000"/>
                </a:solidFill>
                <a:ea typeface="ＭＳ Ｐゴシック" charset="-128"/>
              </a:rPr>
              <a:t>1 byte at a time </a:t>
            </a:r>
            <a:r>
              <a:rPr lang="en-GB" altLang="en-US" sz="2400" dirty="0">
                <a:ea typeface="ＭＳ Ｐゴシック" charset="-128"/>
              </a:rPr>
              <a:t>—a process termed programmed I/O</a:t>
            </a:r>
          </a:p>
          <a:p>
            <a:pPr>
              <a:lnSpc>
                <a:spcPct val="120000"/>
              </a:lnSpc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sz="2800" dirty="0">
                <a:ea typeface="ＭＳ Ｐゴシック" charset="-128"/>
              </a:rPr>
              <a:t>Interrupt-based I/O is not a remedy since, each byte would create a context switch to the Interrupt Handler Routine.</a:t>
            </a:r>
          </a:p>
          <a:p>
            <a:pPr>
              <a:lnSpc>
                <a:spcPct val="120000"/>
              </a:lnSpc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sz="2800" dirty="0">
                <a:ea typeface="ＭＳ Ｐゴシック" charset="-128"/>
              </a:rPr>
              <a:t>In both polling-based and interrupt-based I/O, all the bytes need to be passed through the CPU and has a lot of overhead</a:t>
            </a:r>
          </a:p>
          <a:p>
            <a:pPr lvl="1">
              <a:lnSpc>
                <a:spcPct val="120000"/>
              </a:lnSpc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sz="2400" dirty="0">
                <a:ea typeface="ＭＳ Ｐゴシック" charset="-128"/>
              </a:rPr>
              <a:t>I/O device &lt;-&gt; CPU &lt;-&gt; Memory</a:t>
            </a:r>
          </a:p>
          <a:p>
            <a:pPr>
              <a:lnSpc>
                <a:spcPct val="120000"/>
              </a:lnSpc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sz="2800" dirty="0">
                <a:ea typeface="ＭＳ Ｐゴシック" charset="-128"/>
              </a:rPr>
              <a:t>It would be nice if we can off-load this mundane task to a special-purpose processor that can move the data from/to I/O device to memory directly!</a:t>
            </a:r>
          </a:p>
          <a:p>
            <a:pPr lvl="1">
              <a:lnSpc>
                <a:spcPct val="120000"/>
              </a:lnSpc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sz="3300" b="1" dirty="0">
                <a:ea typeface="ＭＳ Ｐゴシック" charset="-128"/>
              </a:rPr>
              <a:t>D</a:t>
            </a:r>
            <a:r>
              <a:rPr lang="en-GB" altLang="en-US" sz="2800" b="1" dirty="0">
                <a:ea typeface="ＭＳ Ｐゴシック" charset="-128"/>
              </a:rPr>
              <a:t>irect-memory-access (DMA) controller</a:t>
            </a:r>
            <a:r>
              <a:rPr lang="en-GB" altLang="en-US" sz="3300" b="1" dirty="0">
                <a:ea typeface="ＭＳ Ｐゴシック" charset="-128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30895354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>
              <a:lnSpc>
                <a:spcPct val="89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charset="-128"/>
              </a:rPr>
              <a:t>Direct Memory Access</a:t>
            </a:r>
          </a:p>
        </p:txBody>
      </p:sp>
      <p:sp>
        <p:nvSpPr>
          <p:cNvPr id="67586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/>
              <a:t>To initiate a DMA transfer, the host writes a DMA command block into memory. </a:t>
            </a:r>
          </a:p>
          <a:p>
            <a:pPr lvl="1">
              <a:lnSpc>
                <a:spcPct val="110000"/>
              </a:lnSpc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/>
              <a:t>a pointer to the source of a transfer, </a:t>
            </a:r>
          </a:p>
          <a:p>
            <a:pPr lvl="1">
              <a:lnSpc>
                <a:spcPct val="110000"/>
              </a:lnSpc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/>
              <a:t>a pointer to the destination of the transfer, and </a:t>
            </a:r>
          </a:p>
          <a:p>
            <a:pPr lvl="1">
              <a:lnSpc>
                <a:spcPct val="110000"/>
              </a:lnSpc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/>
              <a:t>a count of the number of bytes to be transferred. </a:t>
            </a:r>
          </a:p>
          <a:p>
            <a:pPr>
              <a:lnSpc>
                <a:spcPct val="110000"/>
              </a:lnSpc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/>
              <a:t>The CPU writes the address of this command block to the DMA controller, then goes on with other work. </a:t>
            </a:r>
          </a:p>
          <a:p>
            <a:pPr>
              <a:lnSpc>
                <a:spcPct val="110000"/>
              </a:lnSpc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/>
              <a:t>The DMA controller proceeds to operate the memory bus directly, </a:t>
            </a:r>
          </a:p>
          <a:p>
            <a:pPr lvl="1">
              <a:lnSpc>
                <a:spcPct val="110000"/>
              </a:lnSpc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/>
              <a:t>placing addresses on the bus to perform transfers without the help of the main CPU. </a:t>
            </a:r>
          </a:p>
          <a:p>
            <a:pPr lvl="1">
              <a:lnSpc>
                <a:spcPct val="110000"/>
              </a:lnSpc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/>
              <a:t>A simple DMA controller is a standard component in PCs, and bus-mastering I/O boards for the PC usually contain their own high-speed DMA hardware</a:t>
            </a:r>
          </a:p>
        </p:txBody>
      </p:sp>
    </p:spTree>
    <p:extLst>
      <p:ext uri="{BB962C8B-B14F-4D97-AF65-F5344CB8AC3E}">
        <p14:creationId xmlns:p14="http://schemas.microsoft.com/office/powerpoint/2010/main" val="86632553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ext Box 2"/>
          <p:cNvSpPr txBox="1">
            <a:spLocks noChangeArrowheads="1"/>
          </p:cNvSpPr>
          <p:nvPr/>
        </p:nvSpPr>
        <p:spPr bwMode="auto">
          <a:xfrm>
            <a:off x="739775" y="103188"/>
            <a:ext cx="86042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00800" tIns="50400" rIns="100800" bIns="50400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algn="ctr" eaLnBrk="1" hangingPunct="1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3200" b="1" dirty="0">
              <a:solidFill>
                <a:srgbClr val="993333"/>
              </a:solidFill>
              <a:latin typeface="Luxi Sans" charset="0"/>
            </a:endParaRPr>
          </a:p>
        </p:txBody>
      </p:sp>
      <p:sp>
        <p:nvSpPr>
          <p:cNvPr id="71683" name="Text Box 3"/>
          <p:cNvSpPr txBox="1">
            <a:spLocks noChangeArrowheads="1"/>
          </p:cNvSpPr>
          <p:nvPr/>
        </p:nvSpPr>
        <p:spPr bwMode="auto">
          <a:xfrm>
            <a:off x="195263" y="7237413"/>
            <a:ext cx="9605962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00800" tIns="50400" rIns="100800" bIns="50400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898989"/>
              </a:buClr>
              <a:buFont typeface="Times New Roman" charset="0"/>
              <a:buNone/>
            </a:pPr>
            <a:r>
              <a:rPr lang="en-GB" altLang="en-US" sz="1300">
                <a:solidFill>
                  <a:srgbClr val="898989"/>
                </a:solidFill>
                <a:latin typeface="Times New Roman" charset="0"/>
              </a:rPr>
              <a:t>Tanenbaum, Modern Operating Systems 3 e, (c) 2008 Prentice-Hall, Inc. All rights reserved. 0-13-</a:t>
            </a:r>
            <a:r>
              <a:rPr lang="en-GB" altLang="en-US" sz="1300" b="1">
                <a:solidFill>
                  <a:srgbClr val="898989"/>
                </a:solidFill>
                <a:latin typeface="Times New Roman" charset="0"/>
              </a:rPr>
              <a:t>6006639</a:t>
            </a:r>
          </a:p>
        </p:txBody>
      </p:sp>
      <p:sp>
        <p:nvSpPr>
          <p:cNvPr id="71684" name="Rectangle 4"/>
          <p:cNvSpPr>
            <a:spLocks noChangeArrowheads="1"/>
          </p:cNvSpPr>
          <p:nvPr/>
        </p:nvSpPr>
        <p:spPr bwMode="auto">
          <a:xfrm>
            <a:off x="397669" y="1434854"/>
            <a:ext cx="9288462" cy="1770063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2000" b="1" dirty="0">
                <a:solidFill>
                  <a:srgbClr val="FF0000"/>
                </a:solidFill>
                <a:latin typeface="Courier New" charset="0"/>
              </a:rPr>
              <a:t>/* Code executed when the print system call is made */</a:t>
            </a:r>
          </a:p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2000" b="1" dirty="0">
              <a:solidFill>
                <a:srgbClr val="FF0000"/>
              </a:solidFill>
              <a:latin typeface="Courier New" charset="0"/>
            </a:endParaRPr>
          </a:p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2000" b="1" dirty="0" err="1">
                <a:latin typeface="Courier New" charset="0"/>
              </a:rPr>
              <a:t>copyFromUser</a:t>
            </a:r>
            <a:r>
              <a:rPr lang="en-US" altLang="en-US" sz="2000" b="1" dirty="0">
                <a:latin typeface="Courier New" charset="0"/>
              </a:rPr>
              <a:t>(buffer, p, count); </a:t>
            </a:r>
          </a:p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2000" b="1" dirty="0" err="1">
                <a:latin typeface="Courier New" charset="0"/>
              </a:rPr>
              <a:t>setupDMAController</a:t>
            </a:r>
            <a:r>
              <a:rPr lang="en-US" altLang="en-US" sz="2000" b="1" dirty="0">
                <a:latin typeface="Courier New" charset="0"/>
              </a:rPr>
              <a:t>();</a:t>
            </a:r>
            <a:endParaRPr lang="en-US" altLang="en-US" sz="2000" b="1" dirty="0">
              <a:solidFill>
                <a:srgbClr val="FF0000"/>
              </a:solidFill>
              <a:latin typeface="Courier New" charset="0"/>
            </a:endParaRPr>
          </a:p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2000" b="1" dirty="0">
                <a:latin typeface="Courier New" charset="0"/>
              </a:rPr>
              <a:t>scheduler();</a:t>
            </a:r>
          </a:p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2000" b="1" dirty="0">
              <a:latin typeface="Courier New" charset="0"/>
            </a:endParaRPr>
          </a:p>
        </p:txBody>
      </p:sp>
      <p:sp>
        <p:nvSpPr>
          <p:cNvPr id="71685" name="Rectangle 4"/>
          <p:cNvSpPr>
            <a:spLocks noChangeArrowheads="1"/>
          </p:cNvSpPr>
          <p:nvPr/>
        </p:nvSpPr>
        <p:spPr bwMode="auto">
          <a:xfrm>
            <a:off x="397669" y="3451101"/>
            <a:ext cx="9288462" cy="1770063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lIns="100794" tIns="50397" rIns="100794" bIns="50397">
            <a:spAutoFit/>
          </a:bodyPr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2000" b="1">
                <a:solidFill>
                  <a:srgbClr val="FF0000"/>
                </a:solidFill>
                <a:latin typeface="Courier New" charset="0"/>
              </a:rPr>
              <a:t>/* Interrupt Service Routine Procedure for the printer */</a:t>
            </a:r>
          </a:p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2000" b="1">
              <a:latin typeface="Courier New" charset="0"/>
            </a:endParaRPr>
          </a:p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2000" b="1">
                <a:latin typeface="Courier New" charset="0"/>
              </a:rPr>
              <a:t>acknowledgeInterrupt();</a:t>
            </a:r>
          </a:p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2000" b="1">
                <a:latin typeface="Courier New" charset="0"/>
              </a:rPr>
              <a:t>unblockUser();</a:t>
            </a:r>
          </a:p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US" altLang="en-US" sz="2000" b="1">
                <a:latin typeface="Courier New" charset="0"/>
              </a:rPr>
              <a:t>returnFromInterrupt();</a:t>
            </a:r>
          </a:p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US" altLang="en-US" sz="2000" b="1">
              <a:latin typeface="Courier New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I/O Using DMA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528" y="5352714"/>
            <a:ext cx="9095091" cy="1629486"/>
          </a:xfrm>
        </p:spPr>
        <p:txBody>
          <a:bodyPr/>
          <a:lstStyle/>
          <a:p>
            <a:r>
              <a:rPr lang="en-US" dirty="0"/>
              <a:t>Note that the interrupt is generated once per I/O task as opposed to once per byte (in the case of interrupt-based I/O).</a:t>
            </a:r>
          </a:p>
        </p:txBody>
      </p:sp>
    </p:spTree>
    <p:extLst>
      <p:ext uri="{BB962C8B-B14F-4D97-AF65-F5344CB8AC3E}">
        <p14:creationId xmlns:p14="http://schemas.microsoft.com/office/powerpoint/2010/main" val="68098689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/>
              <a:t>I/O Hardware interfaces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37528" y="1501436"/>
            <a:ext cx="9404972" cy="2917026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buSzPct val="100000"/>
            </a:pPr>
            <a:r>
              <a:rPr lang="en-US" dirty="0"/>
              <a:t>Device driver is told to transfer disk data to buffer at address X</a:t>
            </a:r>
          </a:p>
          <a:p>
            <a:pPr>
              <a:lnSpc>
                <a:spcPct val="120000"/>
              </a:lnSpc>
              <a:buSzPct val="100000"/>
            </a:pPr>
            <a:r>
              <a:rPr lang="en-US" dirty="0"/>
              <a:t>Device driver tells the disk controller to transfer C bytes from disk to buffer at address X</a:t>
            </a:r>
          </a:p>
          <a:p>
            <a:pPr>
              <a:lnSpc>
                <a:spcPct val="120000"/>
              </a:lnSpc>
              <a:buSzPct val="100000"/>
            </a:pPr>
            <a:r>
              <a:rPr lang="en-US" dirty="0"/>
              <a:t>Disk controller initiates DMA transfer</a:t>
            </a:r>
          </a:p>
          <a:p>
            <a:pPr>
              <a:lnSpc>
                <a:spcPct val="120000"/>
              </a:lnSpc>
              <a:buSzPct val="100000"/>
            </a:pPr>
            <a:r>
              <a:rPr lang="en-US" dirty="0"/>
              <a:t>Disk controller sends each byte to DMA controller</a:t>
            </a:r>
          </a:p>
          <a:p>
            <a:pPr>
              <a:lnSpc>
                <a:spcPct val="120000"/>
              </a:lnSpc>
              <a:buSzPct val="100000"/>
            </a:pPr>
            <a:r>
              <a:rPr lang="en-US" dirty="0"/>
              <a:t>DMA controller transfers bytes to buffer X</a:t>
            </a:r>
          </a:p>
          <a:p>
            <a:pPr marL="783829" lvl="1" indent="-342900">
              <a:lnSpc>
                <a:spcPct val="120000"/>
              </a:lnSpc>
              <a:buSzPct val="100000"/>
            </a:pPr>
            <a:r>
              <a:rPr lang="en-US" dirty="0"/>
              <a:t>Incrementing memory address and decrementing C until 0.</a:t>
            </a:r>
          </a:p>
          <a:p>
            <a:pPr>
              <a:lnSpc>
                <a:spcPct val="120000"/>
              </a:lnSpc>
              <a:buSzPct val="100000"/>
            </a:pPr>
            <a:r>
              <a:rPr lang="en-US" dirty="0"/>
              <a:t>When C == 0, DMA interrupts CPU to signal transfer completion.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393589" y="4586454"/>
            <a:ext cx="8987614" cy="2973221"/>
            <a:chOff x="437528" y="2822528"/>
            <a:chExt cx="8987614" cy="2973221"/>
          </a:xfrm>
        </p:grpSpPr>
        <p:sp>
          <p:nvSpPr>
            <p:cNvPr id="6150" name="Line 19"/>
            <p:cNvSpPr>
              <a:spLocks noChangeShapeType="1"/>
            </p:cNvSpPr>
            <p:nvPr/>
          </p:nvSpPr>
          <p:spPr bwMode="auto">
            <a:xfrm flipV="1">
              <a:off x="8249192" y="3504122"/>
              <a:ext cx="7218" cy="91433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grpSp>
          <p:nvGrpSpPr>
            <p:cNvPr id="6153" name="Group 22"/>
            <p:cNvGrpSpPr>
              <a:grpSpLocks/>
            </p:cNvGrpSpPr>
            <p:nvPr/>
          </p:nvGrpSpPr>
          <p:grpSpPr bwMode="auto">
            <a:xfrm>
              <a:off x="3545394" y="3158514"/>
              <a:ext cx="2183906" cy="83996"/>
              <a:chOff x="2064" y="1440"/>
              <a:chExt cx="1248" cy="48"/>
            </a:xfrm>
          </p:grpSpPr>
          <p:sp>
            <p:nvSpPr>
              <p:cNvPr id="6179" name="Line 23"/>
              <p:cNvSpPr>
                <a:spLocks noChangeShapeType="1"/>
              </p:cNvSpPr>
              <p:nvPr/>
            </p:nvSpPr>
            <p:spPr bwMode="auto">
              <a:xfrm>
                <a:off x="2064" y="1488"/>
                <a:ext cx="1248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en-US"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6180" name="Line 24"/>
              <p:cNvSpPr>
                <a:spLocks noChangeShapeType="1"/>
              </p:cNvSpPr>
              <p:nvPr/>
            </p:nvSpPr>
            <p:spPr bwMode="auto">
              <a:xfrm>
                <a:off x="2064" y="1440"/>
                <a:ext cx="1248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en-US">
                  <a:latin typeface="Calibri" charset="0"/>
                  <a:ea typeface="Calibri" charset="0"/>
                  <a:cs typeface="Calibri" charset="0"/>
                </a:endParaRPr>
              </a:p>
            </p:txBody>
          </p:sp>
        </p:grpSp>
        <p:sp>
          <p:nvSpPr>
            <p:cNvPr id="6160" name="Rectangle 31"/>
            <p:cNvSpPr>
              <a:spLocks noChangeArrowheads="1"/>
            </p:cNvSpPr>
            <p:nvPr/>
          </p:nvSpPr>
          <p:spPr bwMode="auto">
            <a:xfrm>
              <a:off x="2201452" y="2822529"/>
              <a:ext cx="1343942" cy="503978"/>
            </a:xfrm>
            <a:prstGeom prst="rect">
              <a:avLst/>
            </a:prstGeom>
            <a:solidFill>
              <a:srgbClr val="399604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>
                  <a:latin typeface="Calibri" charset="0"/>
                  <a:ea typeface="Calibri" charset="0"/>
                  <a:cs typeface="Calibri" charset="0"/>
                </a:rPr>
                <a:t>CPU</a:t>
              </a:r>
            </a:p>
          </p:txBody>
        </p:sp>
        <p:sp>
          <p:nvSpPr>
            <p:cNvPr id="6161" name="Rectangle 32"/>
            <p:cNvSpPr>
              <a:spLocks noChangeArrowheads="1"/>
            </p:cNvSpPr>
            <p:nvPr/>
          </p:nvSpPr>
          <p:spPr bwMode="auto">
            <a:xfrm>
              <a:off x="4133369" y="2822529"/>
              <a:ext cx="1175949" cy="839964"/>
            </a:xfrm>
            <a:prstGeom prst="rect">
              <a:avLst/>
            </a:prstGeom>
            <a:solidFill>
              <a:srgbClr val="399604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 dirty="0">
                  <a:latin typeface="Calibri" charset="0"/>
                  <a:ea typeface="Calibri" charset="0"/>
                  <a:cs typeface="Calibri" charset="0"/>
                </a:rPr>
                <a:t>PCI bridge/</a:t>
              </a:r>
              <a:br>
                <a:rPr lang="en-US" altLang="x-none" dirty="0">
                  <a:latin typeface="Calibri" charset="0"/>
                  <a:ea typeface="Calibri" charset="0"/>
                  <a:cs typeface="Calibri" charset="0"/>
                </a:rPr>
              </a:br>
              <a:r>
                <a:rPr lang="en-US" altLang="x-none" dirty="0">
                  <a:latin typeface="Calibri" charset="0"/>
                  <a:ea typeface="Calibri" charset="0"/>
                  <a:cs typeface="Calibri" charset="0"/>
                </a:rPr>
                <a:t>memory </a:t>
              </a:r>
              <a:br>
                <a:rPr lang="en-US" altLang="x-none" dirty="0">
                  <a:latin typeface="Calibri" charset="0"/>
                  <a:ea typeface="Calibri" charset="0"/>
                  <a:cs typeface="Calibri" charset="0"/>
                </a:rPr>
              </a:br>
              <a:r>
                <a:rPr lang="en-US" altLang="x-none" dirty="0">
                  <a:latin typeface="Calibri" charset="0"/>
                  <a:ea typeface="Calibri" charset="0"/>
                  <a:cs typeface="Calibri" charset="0"/>
                </a:rPr>
                <a:t>controller</a:t>
              </a:r>
            </a:p>
          </p:txBody>
        </p:sp>
        <p:sp>
          <p:nvSpPr>
            <p:cNvPr id="6162" name="Rectangle 33"/>
            <p:cNvSpPr>
              <a:spLocks noChangeArrowheads="1"/>
            </p:cNvSpPr>
            <p:nvPr/>
          </p:nvSpPr>
          <p:spPr bwMode="auto">
            <a:xfrm>
              <a:off x="5729301" y="2822528"/>
              <a:ext cx="1343942" cy="587975"/>
            </a:xfrm>
            <a:prstGeom prst="rect">
              <a:avLst/>
            </a:prstGeom>
            <a:solidFill>
              <a:srgbClr val="399604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>
                  <a:latin typeface="Calibri" charset="0"/>
                  <a:ea typeface="Calibri" charset="0"/>
                  <a:cs typeface="Calibri" charset="0"/>
                </a:rPr>
                <a:t>Memory</a:t>
              </a:r>
            </a:p>
          </p:txBody>
        </p:sp>
        <p:sp>
          <p:nvSpPr>
            <p:cNvPr id="6163" name="Rectangle 34"/>
            <p:cNvSpPr>
              <a:spLocks noChangeArrowheads="1"/>
            </p:cNvSpPr>
            <p:nvPr/>
          </p:nvSpPr>
          <p:spPr bwMode="auto">
            <a:xfrm>
              <a:off x="2201452" y="3326507"/>
              <a:ext cx="1343942" cy="251989"/>
            </a:xfrm>
            <a:prstGeom prst="rect">
              <a:avLst/>
            </a:prstGeom>
            <a:solidFill>
              <a:srgbClr val="399604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>
                  <a:latin typeface="Calibri" charset="0"/>
                  <a:ea typeface="Calibri" charset="0"/>
                  <a:cs typeface="Calibri" charset="0"/>
                </a:rPr>
                <a:t>Cache</a:t>
              </a:r>
            </a:p>
          </p:txBody>
        </p:sp>
        <p:sp>
          <p:nvSpPr>
            <p:cNvPr id="6164" name="Line 35"/>
            <p:cNvSpPr>
              <a:spLocks noChangeShapeType="1"/>
            </p:cNvSpPr>
            <p:nvPr/>
          </p:nvSpPr>
          <p:spPr bwMode="auto">
            <a:xfrm>
              <a:off x="437528" y="5342420"/>
              <a:ext cx="8987614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169" name="Line 40"/>
            <p:cNvSpPr>
              <a:spLocks noChangeShapeType="1"/>
            </p:cNvSpPr>
            <p:nvPr/>
          </p:nvSpPr>
          <p:spPr bwMode="auto">
            <a:xfrm flipV="1">
              <a:off x="4721344" y="3662492"/>
              <a:ext cx="0" cy="167992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170" name="Rectangle 41"/>
            <p:cNvSpPr>
              <a:spLocks noChangeArrowheads="1"/>
            </p:cNvSpPr>
            <p:nvPr/>
          </p:nvSpPr>
          <p:spPr bwMode="auto">
            <a:xfrm>
              <a:off x="7577221" y="4418460"/>
              <a:ext cx="1343942" cy="587975"/>
            </a:xfrm>
            <a:prstGeom prst="rect">
              <a:avLst/>
            </a:prstGeom>
            <a:solidFill>
              <a:srgbClr val="FF66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 dirty="0">
                  <a:latin typeface="Calibri" charset="0"/>
                  <a:ea typeface="Calibri" charset="0"/>
                  <a:cs typeface="Calibri" charset="0"/>
                </a:rPr>
                <a:t>Disk</a:t>
              </a:r>
              <a:br>
                <a:rPr lang="en-US" altLang="x-none" dirty="0">
                  <a:latin typeface="Calibri" charset="0"/>
                  <a:ea typeface="Calibri" charset="0"/>
                  <a:cs typeface="Calibri" charset="0"/>
                </a:rPr>
              </a:br>
              <a:r>
                <a:rPr lang="en-US" altLang="x-none" dirty="0">
                  <a:latin typeface="Calibri" charset="0"/>
                  <a:ea typeface="Calibri" charset="0"/>
                  <a:cs typeface="Calibri" charset="0"/>
                </a:rPr>
                <a:t>controller</a:t>
              </a:r>
            </a:p>
          </p:txBody>
        </p:sp>
        <p:sp>
          <p:nvSpPr>
            <p:cNvPr id="6171" name="Line 42"/>
            <p:cNvSpPr>
              <a:spLocks noChangeShapeType="1"/>
            </p:cNvSpPr>
            <p:nvPr/>
          </p:nvSpPr>
          <p:spPr bwMode="auto">
            <a:xfrm>
              <a:off x="8249192" y="5006435"/>
              <a:ext cx="0" cy="335986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172" name="AutoShape 43"/>
            <p:cNvSpPr>
              <a:spLocks noChangeArrowheads="1"/>
            </p:cNvSpPr>
            <p:nvPr/>
          </p:nvSpPr>
          <p:spPr bwMode="auto">
            <a:xfrm>
              <a:off x="7745214" y="3410504"/>
              <a:ext cx="1007957" cy="503978"/>
            </a:xfrm>
            <a:prstGeom prst="flowChartMagneticDisk">
              <a:avLst/>
            </a:prstGeom>
            <a:solidFill>
              <a:srgbClr val="5D636A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</a:pPr>
              <a:r>
                <a:rPr lang="en-US" altLang="x-none" dirty="0">
                  <a:latin typeface="Calibri" charset="0"/>
                  <a:ea typeface="Calibri" charset="0"/>
                  <a:cs typeface="Calibri" charset="0"/>
                </a:rPr>
                <a:t>Disk</a:t>
              </a:r>
            </a:p>
          </p:txBody>
        </p:sp>
        <p:sp>
          <p:nvSpPr>
            <p:cNvPr id="309294" name="Text Box 46"/>
            <p:cNvSpPr txBox="1">
              <a:spLocks noChangeArrowheads="1"/>
            </p:cNvSpPr>
            <p:nvPr/>
          </p:nvSpPr>
          <p:spPr bwMode="auto">
            <a:xfrm>
              <a:off x="8333189" y="5426417"/>
              <a:ext cx="870751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>
                <a:spcBef>
                  <a:spcPct val="0"/>
                </a:spcBef>
                <a:defRPr/>
              </a:pPr>
              <a:r>
                <a:rPr lang="en-US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Calibri" charset="0"/>
                  <a:ea typeface="Calibri" charset="0"/>
                  <a:cs typeface="Calibri" charset="0"/>
                </a:rPr>
                <a:t>PCI bus</a:t>
              </a:r>
            </a:p>
          </p:txBody>
        </p:sp>
      </p:grpSp>
      <p:sp>
        <p:nvSpPr>
          <p:cNvPr id="46" name="Rectangle 41"/>
          <p:cNvSpPr>
            <a:spLocks noChangeArrowheads="1"/>
          </p:cNvSpPr>
          <p:nvPr/>
        </p:nvSpPr>
        <p:spPr bwMode="auto">
          <a:xfrm>
            <a:off x="5640186" y="6182386"/>
            <a:ext cx="1343942" cy="587975"/>
          </a:xfrm>
          <a:prstGeom prst="rect">
            <a:avLst/>
          </a:prstGeom>
          <a:solidFill>
            <a:srgbClr val="3B3EFF">
              <a:alpha val="55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</a:pPr>
            <a:r>
              <a:rPr lang="en-US" altLang="x-none" dirty="0">
                <a:latin typeface="Calibri" charset="0"/>
                <a:ea typeface="Calibri" charset="0"/>
                <a:cs typeface="Calibri" charset="0"/>
              </a:rPr>
              <a:t>DMA</a:t>
            </a:r>
            <a:br>
              <a:rPr lang="en-US" altLang="x-none" dirty="0">
                <a:latin typeface="Calibri" charset="0"/>
                <a:ea typeface="Calibri" charset="0"/>
                <a:cs typeface="Calibri" charset="0"/>
              </a:rPr>
            </a:br>
            <a:r>
              <a:rPr lang="en-US" altLang="x-none" dirty="0">
                <a:latin typeface="Calibri" charset="0"/>
                <a:ea typeface="Calibri" charset="0"/>
                <a:cs typeface="Calibri" charset="0"/>
              </a:rPr>
              <a:t>controller</a:t>
            </a:r>
          </a:p>
        </p:txBody>
      </p:sp>
      <p:sp>
        <p:nvSpPr>
          <p:cNvPr id="47" name="Line 42"/>
          <p:cNvSpPr>
            <a:spLocks noChangeShapeType="1"/>
          </p:cNvSpPr>
          <p:nvPr/>
        </p:nvSpPr>
        <p:spPr bwMode="auto">
          <a:xfrm>
            <a:off x="6357333" y="6770360"/>
            <a:ext cx="0" cy="335986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ctr"/>
            <a:endParaRPr lang="en-US"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8419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>
              <a:lnSpc>
                <a:spcPct val="89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 dirty="0">
                <a:ea typeface="ＭＳ Ｐゴシック" charset="-128"/>
              </a:rPr>
              <a:t>I/O systems  in OS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idx="1"/>
          </p:nvPr>
        </p:nvSpPr>
        <p:spPr>
          <a:xfrm>
            <a:off x="437529" y="1501436"/>
            <a:ext cx="8884271" cy="5480764"/>
          </a:xfrm>
        </p:spPr>
        <p:txBody>
          <a:bodyPr>
            <a:normAutofit/>
          </a:bodyPr>
          <a:lstStyle/>
          <a:p>
            <a:pPr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/>
              <a:t>I/O system in the OS should</a:t>
            </a:r>
          </a:p>
          <a:p>
            <a:pPr lvl="1"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/>
              <a:t>abstract away the detailed differences in I/O devices by identifying a few general types,</a:t>
            </a:r>
          </a:p>
          <a:p>
            <a:pPr lvl="1"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/>
              <a:t>Provide access to each type through a standardized set of functions—an interface</a:t>
            </a:r>
          </a:p>
          <a:p>
            <a:pPr lvl="1"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/>
              <a:t>Provide a modular software structure to support vendor-specific software</a:t>
            </a:r>
          </a:p>
          <a:p>
            <a:pPr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44261628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 I/O Interface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630960"/>
              </p:ext>
            </p:extLst>
          </p:nvPr>
        </p:nvGraphicFramePr>
        <p:xfrm>
          <a:off x="394076" y="2241355"/>
          <a:ext cx="9061024" cy="34549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944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44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44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44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44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44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944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82576">
                <a:tc gridSpan="3">
                  <a:txBody>
                    <a:bodyPr/>
                    <a:lstStyle/>
                    <a:p>
                      <a:pPr algn="ctr"/>
                      <a:r>
                        <a:rPr lang="en-US" sz="2200" dirty="0">
                          <a:latin typeface="Calibri"/>
                          <a:cs typeface="Calibri"/>
                        </a:rPr>
                        <a:t>System Calls</a:t>
                      </a:r>
                    </a:p>
                  </a:txBody>
                  <a:tcPr marL="100796" marR="100796" marT="50398" marB="50398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F5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2200" dirty="0">
                          <a:latin typeface="Calibri"/>
                          <a:cs typeface="Calibri"/>
                        </a:rPr>
                        <a:t>Kernel</a:t>
                      </a:r>
                      <a:r>
                        <a:rPr lang="en-US" sz="2200" baseline="0" dirty="0">
                          <a:latin typeface="Calibri"/>
                          <a:cs typeface="Calibri"/>
                        </a:rPr>
                        <a:t> (other </a:t>
                      </a:r>
                      <a:r>
                        <a:rPr lang="en-US" sz="2200" baseline="0" dirty="0" err="1">
                          <a:latin typeface="Calibri"/>
                          <a:cs typeface="Calibri"/>
                        </a:rPr>
                        <a:t>subsytems</a:t>
                      </a:r>
                      <a:r>
                        <a:rPr lang="en-US" sz="2200" baseline="0" dirty="0">
                          <a:latin typeface="Calibri"/>
                          <a:cs typeface="Calibri"/>
                        </a:rPr>
                        <a:t>)</a:t>
                      </a:r>
                      <a:endParaRPr lang="en-US" sz="2200" dirty="0">
                        <a:latin typeface="Calibri"/>
                        <a:cs typeface="Calibri"/>
                      </a:endParaRPr>
                    </a:p>
                  </a:txBody>
                  <a:tcPr marL="100796" marR="100796" marT="50398" marB="50398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F5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9255">
                <a:tc gridSpan="7">
                  <a:txBody>
                    <a:bodyPr/>
                    <a:lstStyle/>
                    <a:p>
                      <a:pPr algn="ctr"/>
                      <a:r>
                        <a:rPr lang="en-US" sz="2200" dirty="0">
                          <a:latin typeface="Calibri"/>
                          <a:cs typeface="Calibri"/>
                        </a:rPr>
                        <a:t>I/O Subsystem</a:t>
                      </a:r>
                    </a:p>
                  </a:txBody>
                  <a:tcPr marL="100796" marR="100796" marT="50398" marB="50398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F5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7161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/>
                          <a:cs typeface="Calibri"/>
                        </a:rPr>
                        <a:t>SCSI</a:t>
                      </a:r>
                      <a:br>
                        <a:rPr lang="en-US" sz="1800" dirty="0">
                          <a:latin typeface="Calibri"/>
                          <a:cs typeface="Calibri"/>
                        </a:rPr>
                      </a:br>
                      <a:r>
                        <a:rPr lang="en-US" sz="1800" dirty="0">
                          <a:latin typeface="Calibri"/>
                          <a:cs typeface="Calibri"/>
                        </a:rPr>
                        <a:t>Device Driver</a:t>
                      </a:r>
                    </a:p>
                  </a:txBody>
                  <a:tcPr marL="100796" marR="100796" marT="50398" marB="50398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F5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/>
                          <a:cs typeface="Calibri"/>
                        </a:rPr>
                        <a:t>Keyboard</a:t>
                      </a:r>
                      <a:br>
                        <a:rPr lang="en-US" sz="1800" dirty="0">
                          <a:latin typeface="Calibri"/>
                          <a:cs typeface="Calibri"/>
                        </a:rPr>
                      </a:br>
                      <a:r>
                        <a:rPr lang="en-US" sz="1800" dirty="0">
                          <a:latin typeface="Calibri"/>
                          <a:cs typeface="Calibri"/>
                        </a:rPr>
                        <a:t>Device Driver</a:t>
                      </a:r>
                    </a:p>
                  </a:txBody>
                  <a:tcPr marL="100796" marR="100796" marT="50398" marB="50398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F5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Calibri"/>
                          <a:cs typeface="Calibri"/>
                        </a:rPr>
                        <a:t>Mouse</a:t>
                      </a:r>
                      <a:br>
                        <a:rPr lang="en-US" sz="1800" dirty="0">
                          <a:latin typeface="Calibri"/>
                          <a:cs typeface="Calibri"/>
                        </a:rPr>
                      </a:br>
                      <a:r>
                        <a:rPr lang="en-US" sz="1800" dirty="0">
                          <a:latin typeface="Calibri"/>
                          <a:cs typeface="Calibri"/>
                        </a:rPr>
                        <a:t>Device Driver</a:t>
                      </a:r>
                    </a:p>
                  </a:txBody>
                  <a:tcPr marL="100796" marR="100796" marT="50398" marB="50398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F5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1800" dirty="0">
                          <a:latin typeface="Calibri"/>
                          <a:cs typeface="Calibri"/>
                        </a:rPr>
                        <a:t>…</a:t>
                      </a:r>
                      <a:endParaRPr lang="en-US" sz="1800" dirty="0">
                        <a:latin typeface="Calibri"/>
                        <a:cs typeface="Calibri"/>
                      </a:endParaRPr>
                    </a:p>
                  </a:txBody>
                  <a:tcPr marL="100796" marR="100796" marT="50398" marB="50398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F5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/>
                          <a:cs typeface="Calibri"/>
                        </a:rPr>
                        <a:t>PCI</a:t>
                      </a:r>
                      <a:r>
                        <a:rPr lang="en-US" sz="1800" baseline="0" dirty="0">
                          <a:latin typeface="Calibri"/>
                          <a:cs typeface="Calibri"/>
                        </a:rPr>
                        <a:t> bus</a:t>
                      </a:r>
                      <a:br>
                        <a:rPr lang="en-US" sz="1800" baseline="0" dirty="0">
                          <a:latin typeface="Calibri"/>
                          <a:cs typeface="Calibri"/>
                        </a:rPr>
                      </a:br>
                      <a:r>
                        <a:rPr lang="en-US" sz="1800" baseline="0" dirty="0">
                          <a:latin typeface="Calibri"/>
                          <a:cs typeface="Calibri"/>
                        </a:rPr>
                        <a:t>Device</a:t>
                      </a:r>
                      <a:br>
                        <a:rPr lang="en-US" sz="1800" baseline="0" dirty="0">
                          <a:latin typeface="Calibri"/>
                          <a:cs typeface="Calibri"/>
                        </a:rPr>
                      </a:br>
                      <a:r>
                        <a:rPr lang="en-US" sz="1800" baseline="0" dirty="0">
                          <a:latin typeface="Calibri"/>
                          <a:cs typeface="Calibri"/>
                        </a:rPr>
                        <a:t>Driver</a:t>
                      </a:r>
                      <a:endParaRPr lang="en-US" sz="1800" dirty="0">
                        <a:latin typeface="Calibri"/>
                        <a:cs typeface="Calibri"/>
                      </a:endParaRPr>
                    </a:p>
                  </a:txBody>
                  <a:tcPr marL="100796" marR="100796" marT="50398" marB="50398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F5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/>
                          <a:cs typeface="Calibri"/>
                        </a:rPr>
                        <a:t>USB bus</a:t>
                      </a:r>
                      <a:br>
                        <a:rPr lang="en-US" sz="1800" dirty="0">
                          <a:latin typeface="Calibri"/>
                          <a:cs typeface="Calibri"/>
                        </a:rPr>
                      </a:br>
                      <a:r>
                        <a:rPr lang="en-US" sz="1800" dirty="0">
                          <a:latin typeface="Calibri"/>
                          <a:cs typeface="Calibri"/>
                        </a:rPr>
                        <a:t>Device</a:t>
                      </a:r>
                      <a:br>
                        <a:rPr lang="en-US" sz="1800" dirty="0">
                          <a:latin typeface="Calibri"/>
                          <a:cs typeface="Calibri"/>
                        </a:rPr>
                      </a:br>
                      <a:r>
                        <a:rPr lang="en-US" sz="1800" dirty="0">
                          <a:latin typeface="Calibri"/>
                          <a:cs typeface="Calibri"/>
                        </a:rPr>
                        <a:t>Driver</a:t>
                      </a:r>
                    </a:p>
                  </a:txBody>
                  <a:tcPr marL="100796" marR="100796" marT="50398" marB="50398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F5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/>
                          <a:cs typeface="Calibri"/>
                        </a:rPr>
                        <a:t>Graphic</a:t>
                      </a:r>
                      <a:r>
                        <a:rPr lang="en-US" sz="1800" baseline="0" dirty="0">
                          <a:latin typeface="Calibri"/>
                          <a:cs typeface="Calibri"/>
                        </a:rPr>
                        <a:t> Card Device Driver</a:t>
                      </a:r>
                      <a:endParaRPr lang="en-US" sz="1800" dirty="0">
                        <a:latin typeface="Calibri"/>
                        <a:cs typeface="Calibri"/>
                      </a:endParaRPr>
                    </a:p>
                  </a:txBody>
                  <a:tcPr marL="100796" marR="100796" marT="50398" marB="50398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2F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4394"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latin typeface="Calibri"/>
                        <a:cs typeface="Calibri"/>
                      </a:endParaRPr>
                    </a:p>
                  </a:txBody>
                  <a:tcPr marL="100796" marR="100796" marT="0" marB="0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latin typeface="Calibri"/>
                        <a:cs typeface="Calibri"/>
                      </a:endParaRPr>
                    </a:p>
                  </a:txBody>
                  <a:tcPr marL="100796" marR="100796" marT="0" marB="0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latin typeface="Calibri"/>
                        <a:cs typeface="Calibri"/>
                      </a:endParaRPr>
                    </a:p>
                  </a:txBody>
                  <a:tcPr marL="100796" marR="100796" marT="0" marB="0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latin typeface="Calibri"/>
                        <a:cs typeface="Calibri"/>
                      </a:endParaRPr>
                    </a:p>
                  </a:txBody>
                  <a:tcPr marL="100796" marR="100796" marT="0" marB="0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latin typeface="Calibri"/>
                        <a:cs typeface="Calibri"/>
                      </a:endParaRPr>
                    </a:p>
                  </a:txBody>
                  <a:tcPr marL="100796" marR="100796" marT="0" marB="0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latin typeface="Calibri"/>
                        <a:cs typeface="Calibri"/>
                      </a:endParaRPr>
                    </a:p>
                  </a:txBody>
                  <a:tcPr marL="100796" marR="100796" marT="0" marB="0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 dirty="0">
                        <a:latin typeface="Calibri"/>
                        <a:cs typeface="Calibri"/>
                      </a:endParaRPr>
                    </a:p>
                  </a:txBody>
                  <a:tcPr marL="100796" marR="100796" marT="0" marB="0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783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/>
                          <a:cs typeface="Calibri"/>
                        </a:rPr>
                        <a:t>SCSI Controller</a:t>
                      </a:r>
                    </a:p>
                  </a:txBody>
                  <a:tcPr marL="100796" marR="100796" marT="50398" marB="50398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ADB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/>
                          <a:cs typeface="Calibri"/>
                        </a:rPr>
                        <a:t>Keyboard Controller</a:t>
                      </a:r>
                    </a:p>
                  </a:txBody>
                  <a:tcPr marL="100796" marR="100796" marT="50398" marB="50398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ADB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/>
                          <a:cs typeface="Calibri"/>
                        </a:rPr>
                        <a:t>Mouse Controller</a:t>
                      </a:r>
                    </a:p>
                  </a:txBody>
                  <a:tcPr marL="100796" marR="100796" marT="50398" marB="50398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ADB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s-IS" sz="1800" dirty="0">
                          <a:latin typeface="Calibri"/>
                          <a:cs typeface="Calibri"/>
                        </a:rPr>
                        <a:t>…</a:t>
                      </a:r>
                      <a:endParaRPr lang="en-US" sz="1800" dirty="0">
                        <a:latin typeface="Calibri"/>
                        <a:cs typeface="Calibri"/>
                      </a:endParaRPr>
                    </a:p>
                  </a:txBody>
                  <a:tcPr marL="100796" marR="100796" marT="50398" marB="50398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ADB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/>
                          <a:cs typeface="Calibri"/>
                        </a:rPr>
                        <a:t>PCI</a:t>
                      </a:r>
                      <a:br>
                        <a:rPr lang="en-US" sz="1800" dirty="0">
                          <a:latin typeface="Calibri"/>
                          <a:cs typeface="Calibri"/>
                        </a:rPr>
                      </a:br>
                      <a:r>
                        <a:rPr lang="en-US" sz="1800" dirty="0">
                          <a:latin typeface="Calibri"/>
                          <a:cs typeface="Calibri"/>
                        </a:rPr>
                        <a:t>Controller</a:t>
                      </a:r>
                    </a:p>
                  </a:txBody>
                  <a:tcPr marL="100796" marR="100796" marT="50398" marB="50398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ADB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/>
                          <a:cs typeface="Calibri"/>
                        </a:rPr>
                        <a:t>USB controller</a:t>
                      </a:r>
                    </a:p>
                  </a:txBody>
                  <a:tcPr marL="100796" marR="100796" marT="50398" marB="50398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ADB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/>
                          <a:cs typeface="Calibri"/>
                        </a:rPr>
                        <a:t>Graphics</a:t>
                      </a:r>
                      <a:r>
                        <a:rPr lang="en-US" sz="1800" baseline="0" dirty="0">
                          <a:latin typeface="Calibri"/>
                          <a:cs typeface="Calibri"/>
                        </a:rPr>
                        <a:t> Adapter</a:t>
                      </a:r>
                      <a:endParaRPr lang="en-US" sz="1800" dirty="0">
                        <a:latin typeface="Calibri"/>
                        <a:cs typeface="Calibri"/>
                      </a:endParaRPr>
                    </a:p>
                  </a:txBody>
                  <a:tcPr marL="100796" marR="100796" marT="50398" marB="50398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ADB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41269" y="6190362"/>
            <a:ext cx="1163812" cy="703013"/>
          </a:xfrm>
          <a:prstGeom prst="rect">
            <a:avLst/>
          </a:prstGeom>
          <a:solidFill>
            <a:srgbClr val="CDADB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984" dirty="0">
                <a:latin typeface="Calibri" charset="0"/>
                <a:ea typeface="Calibri" charset="0"/>
                <a:cs typeface="Calibri" charset="0"/>
              </a:rPr>
              <a:t>SCSI</a:t>
            </a:r>
            <a:br>
              <a:rPr lang="en-US" sz="1984" dirty="0">
                <a:latin typeface="Calibri" charset="0"/>
                <a:ea typeface="Calibri" charset="0"/>
                <a:cs typeface="Calibri" charset="0"/>
              </a:rPr>
            </a:br>
            <a:r>
              <a:rPr lang="en-US" sz="1984" dirty="0">
                <a:latin typeface="Calibri" charset="0"/>
                <a:ea typeface="Calibri" charset="0"/>
                <a:cs typeface="Calibri" charset="0"/>
              </a:rPr>
              <a:t>Devices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63247" y="6185336"/>
            <a:ext cx="1331805" cy="703013"/>
          </a:xfrm>
          <a:prstGeom prst="rect">
            <a:avLst/>
          </a:prstGeom>
          <a:solidFill>
            <a:srgbClr val="CDADB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984" dirty="0">
                <a:latin typeface="Calibri" charset="0"/>
                <a:ea typeface="Calibri" charset="0"/>
                <a:cs typeface="Calibri" charset="0"/>
              </a:rPr>
              <a:t>Keyboard</a:t>
            </a:r>
            <a:br>
              <a:rPr lang="en-US" sz="1984" dirty="0">
                <a:latin typeface="Calibri" charset="0"/>
                <a:ea typeface="Calibri" charset="0"/>
                <a:cs typeface="Calibri" charset="0"/>
              </a:rPr>
            </a:br>
            <a:endParaRPr lang="en-US" sz="1984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42246" y="6185336"/>
            <a:ext cx="1163812" cy="703013"/>
          </a:xfrm>
          <a:prstGeom prst="rect">
            <a:avLst/>
          </a:prstGeom>
          <a:solidFill>
            <a:srgbClr val="CDADB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984" dirty="0">
                <a:latin typeface="Calibri" charset="0"/>
                <a:ea typeface="Calibri" charset="0"/>
                <a:cs typeface="Calibri" charset="0"/>
              </a:rPr>
              <a:t>Mouse</a:t>
            </a:r>
            <a:br>
              <a:rPr lang="en-US" sz="1984" dirty="0">
                <a:latin typeface="Calibri" charset="0"/>
                <a:ea typeface="Calibri" charset="0"/>
                <a:cs typeface="Calibri" charset="0"/>
              </a:rPr>
            </a:br>
            <a:endParaRPr lang="en-US" sz="1984" dirty="0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933096" y="6200143"/>
            <a:ext cx="1163812" cy="703013"/>
          </a:xfrm>
          <a:prstGeom prst="rect">
            <a:avLst/>
          </a:prstGeom>
          <a:solidFill>
            <a:srgbClr val="CDADB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984" dirty="0">
                <a:latin typeface="Calibri" charset="0"/>
                <a:ea typeface="Calibri" charset="0"/>
                <a:cs typeface="Calibri" charset="0"/>
              </a:rPr>
              <a:t>USB</a:t>
            </a:r>
            <a:br>
              <a:rPr lang="en-US" sz="1984" dirty="0">
                <a:latin typeface="Calibri" charset="0"/>
                <a:ea typeface="Calibri" charset="0"/>
                <a:cs typeface="Calibri" charset="0"/>
              </a:rPr>
            </a:br>
            <a:r>
              <a:rPr lang="en-US" sz="1984" dirty="0">
                <a:latin typeface="Calibri" charset="0"/>
                <a:ea typeface="Calibri" charset="0"/>
                <a:cs typeface="Calibri" charset="0"/>
              </a:rPr>
              <a:t>Devices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43970" y="6205167"/>
            <a:ext cx="1163812" cy="703013"/>
          </a:xfrm>
          <a:prstGeom prst="rect">
            <a:avLst/>
          </a:prstGeom>
          <a:solidFill>
            <a:srgbClr val="CDADB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984" dirty="0">
                <a:latin typeface="Calibri" charset="0"/>
                <a:ea typeface="Calibri" charset="0"/>
                <a:cs typeface="Calibri" charset="0"/>
              </a:rPr>
              <a:t>Screen</a:t>
            </a:r>
            <a:br>
              <a:rPr lang="en-US" sz="1984" dirty="0">
                <a:latin typeface="Calibri" charset="0"/>
                <a:ea typeface="Calibri" charset="0"/>
                <a:cs typeface="Calibri" charset="0"/>
              </a:rPr>
            </a:br>
            <a:r>
              <a:rPr lang="en-US" sz="1984" dirty="0">
                <a:latin typeface="Calibri" charset="0"/>
                <a:ea typeface="Calibri" charset="0"/>
                <a:cs typeface="Calibri" charset="0"/>
              </a:rPr>
              <a:t>Devices</a:t>
            </a:r>
          </a:p>
        </p:txBody>
      </p:sp>
      <p:cxnSp>
        <p:nvCxnSpPr>
          <p:cNvPr id="13" name="Straight Arrow Connector 12"/>
          <p:cNvCxnSpPr/>
          <p:nvPr/>
        </p:nvCxnSpPr>
        <p:spPr bwMode="auto">
          <a:xfrm flipH="1" flipV="1">
            <a:off x="1023037" y="5697539"/>
            <a:ext cx="138" cy="52081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4" name="Straight Arrow Connector 13"/>
          <p:cNvCxnSpPr/>
          <p:nvPr/>
        </p:nvCxnSpPr>
        <p:spPr bwMode="auto">
          <a:xfrm flipH="1" flipV="1">
            <a:off x="2355133" y="5692513"/>
            <a:ext cx="139" cy="52081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 flipH="1" flipV="1">
            <a:off x="3582124" y="5695513"/>
            <a:ext cx="139" cy="52081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 flipH="1" flipV="1">
            <a:off x="7530577" y="5694603"/>
            <a:ext cx="139" cy="52081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8" name="Straight Arrow Connector 17"/>
          <p:cNvCxnSpPr/>
          <p:nvPr/>
        </p:nvCxnSpPr>
        <p:spPr bwMode="auto">
          <a:xfrm flipH="1" flipV="1">
            <a:off x="8762813" y="5672745"/>
            <a:ext cx="139" cy="52081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 rot="16200000">
            <a:off x="9266736" y="3358245"/>
            <a:ext cx="843757" cy="3976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84" dirty="0">
                <a:latin typeface="Calibri" charset="0"/>
                <a:ea typeface="Calibri" charset="0"/>
                <a:cs typeface="Calibri" charset="0"/>
              </a:rPr>
              <a:t>Kernel</a:t>
            </a:r>
          </a:p>
        </p:txBody>
      </p:sp>
      <p:sp>
        <p:nvSpPr>
          <p:cNvPr id="26" name="TextBox 25"/>
          <p:cNvSpPr txBox="1"/>
          <p:nvPr/>
        </p:nvSpPr>
        <p:spPr>
          <a:xfrm rot="16200000">
            <a:off x="9091693" y="5380858"/>
            <a:ext cx="1194686" cy="3976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84" dirty="0">
                <a:latin typeface="Calibri" charset="0"/>
                <a:ea typeface="Calibri" charset="0"/>
                <a:cs typeface="Calibri" charset="0"/>
              </a:rPr>
              <a:t>Hardware</a:t>
            </a:r>
          </a:p>
        </p:txBody>
      </p:sp>
      <p:sp>
        <p:nvSpPr>
          <p:cNvPr id="29" name="Oval 28"/>
          <p:cNvSpPr/>
          <p:nvPr/>
        </p:nvSpPr>
        <p:spPr bwMode="auto">
          <a:xfrm>
            <a:off x="518456" y="1499288"/>
            <a:ext cx="640211" cy="389103"/>
          </a:xfrm>
          <a:prstGeom prst="ellipse">
            <a:avLst/>
          </a:prstGeom>
          <a:solidFill>
            <a:srgbClr val="B7BA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984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1472761" y="1499288"/>
            <a:ext cx="640211" cy="389103"/>
          </a:xfrm>
          <a:prstGeom prst="ellipse">
            <a:avLst/>
          </a:prstGeom>
          <a:solidFill>
            <a:srgbClr val="B7BA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984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2427065" y="1499288"/>
            <a:ext cx="640211" cy="389103"/>
          </a:xfrm>
          <a:prstGeom prst="ellipse">
            <a:avLst/>
          </a:prstGeom>
          <a:solidFill>
            <a:srgbClr val="B7BA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984"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3381371" y="1499288"/>
            <a:ext cx="640211" cy="389103"/>
          </a:xfrm>
          <a:prstGeom prst="ellipse">
            <a:avLst/>
          </a:prstGeom>
          <a:solidFill>
            <a:srgbClr val="B7BA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984">
              <a:latin typeface="Calibri" charset="0"/>
              <a:ea typeface="Calibri" charset="0"/>
              <a:cs typeface="Calibri" charset="0"/>
            </a:endParaRPr>
          </a:p>
        </p:txBody>
      </p:sp>
      <p:cxnSp>
        <p:nvCxnSpPr>
          <p:cNvPr id="33" name="Straight Arrow Connector 32"/>
          <p:cNvCxnSpPr>
            <a:endCxn id="29" idx="4"/>
          </p:cNvCxnSpPr>
          <p:nvPr/>
        </p:nvCxnSpPr>
        <p:spPr bwMode="auto">
          <a:xfrm flipV="1">
            <a:off x="838561" y="1888391"/>
            <a:ext cx="0" cy="352965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38" name="Straight Arrow Connector 37"/>
          <p:cNvCxnSpPr>
            <a:endCxn id="30" idx="4"/>
          </p:cNvCxnSpPr>
          <p:nvPr/>
        </p:nvCxnSpPr>
        <p:spPr bwMode="auto">
          <a:xfrm flipV="1">
            <a:off x="1792866" y="1888391"/>
            <a:ext cx="0" cy="352965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39" name="Straight Arrow Connector 38"/>
          <p:cNvCxnSpPr>
            <a:endCxn id="31" idx="4"/>
          </p:cNvCxnSpPr>
          <p:nvPr/>
        </p:nvCxnSpPr>
        <p:spPr bwMode="auto">
          <a:xfrm flipV="1">
            <a:off x="2747171" y="1888391"/>
            <a:ext cx="0" cy="352965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40" name="Straight Arrow Connector 39"/>
          <p:cNvCxnSpPr>
            <a:endCxn id="32" idx="4"/>
          </p:cNvCxnSpPr>
          <p:nvPr/>
        </p:nvCxnSpPr>
        <p:spPr bwMode="auto">
          <a:xfrm flipV="1">
            <a:off x="3701477" y="1888391"/>
            <a:ext cx="0" cy="352965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52" name="TextBox 51"/>
          <p:cNvSpPr txBox="1"/>
          <p:nvPr/>
        </p:nvSpPr>
        <p:spPr>
          <a:xfrm>
            <a:off x="4245648" y="1492509"/>
            <a:ext cx="1730730" cy="3976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84" dirty="0">
                <a:latin typeface="Calibri" charset="0"/>
                <a:ea typeface="Calibri" charset="0"/>
                <a:cs typeface="Calibri" charset="0"/>
              </a:rPr>
              <a:t>User processes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230901" y="5633521"/>
            <a:ext cx="2534106" cy="7030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84" dirty="0">
                <a:latin typeface="Calibri" charset="0"/>
                <a:ea typeface="Calibri" charset="0"/>
                <a:cs typeface="Calibri" charset="0"/>
              </a:rPr>
              <a:t>Internal or external cabling/connectors</a:t>
            </a:r>
          </a:p>
        </p:txBody>
      </p:sp>
    </p:spTree>
    <p:extLst>
      <p:ext uri="{BB962C8B-B14F-4D97-AF65-F5344CB8AC3E}">
        <p14:creationId xmlns:p14="http://schemas.microsoft.com/office/powerpoint/2010/main" val="149112437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 I/O Interface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10000"/>
              </a:lnSpc>
            </a:pPr>
            <a:r>
              <a:rPr lang="en-US" dirty="0"/>
              <a:t>OS needs to provide the interface and I/O subsystem from user area down to the HW and the device controller.</a:t>
            </a:r>
          </a:p>
          <a:p>
            <a:pPr>
              <a:lnSpc>
                <a:spcPct val="110000"/>
              </a:lnSpc>
            </a:pPr>
            <a:r>
              <a:rPr lang="en-US" dirty="0"/>
              <a:t>Interface and I/O subsystem should: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Cover all different device types</a:t>
            </a:r>
          </a:p>
          <a:p>
            <a:pPr lvl="2">
              <a:lnSpc>
                <a:spcPct val="110000"/>
              </a:lnSpc>
            </a:pPr>
            <a:r>
              <a:rPr lang="en-US" dirty="0"/>
              <a:t>E.g. graphic cards, network interface cards, disk controllers, HCI devices, etc.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Allow addition of new devices. </a:t>
            </a:r>
          </a:p>
          <a:p>
            <a:pPr lvl="2">
              <a:lnSpc>
                <a:spcPct val="110000"/>
              </a:lnSpc>
            </a:pPr>
            <a:r>
              <a:rPr lang="en-US" dirty="0">
                <a:solidFill>
                  <a:srgbClr val="000090"/>
                </a:solidFill>
              </a:rPr>
              <a:t>A vendor introduced a new product, support it. </a:t>
            </a:r>
          </a:p>
          <a:p>
            <a:pPr lvl="2">
              <a:lnSpc>
                <a:spcPct val="110000"/>
              </a:lnSpc>
            </a:pPr>
            <a:r>
              <a:rPr lang="en-US" dirty="0">
                <a:solidFill>
                  <a:srgbClr val="000090"/>
                </a:solidFill>
              </a:rPr>
              <a:t>Provide device driver development interfaces  for HW vendors.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Plug and play support for different device types and buses  (i.e. PCI, USB). 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Dynamic loading of device drivers. </a:t>
            </a:r>
          </a:p>
          <a:p>
            <a:pPr lvl="2">
              <a:lnSpc>
                <a:spcPct val="110000"/>
              </a:lnSpc>
            </a:pPr>
            <a:r>
              <a:rPr lang="en-US" dirty="0">
                <a:solidFill>
                  <a:srgbClr val="000090"/>
                </a:solidFill>
              </a:rPr>
              <a:t>A kernel supporting all possible HW will be huge. </a:t>
            </a:r>
          </a:p>
          <a:p>
            <a:pPr lvl="2">
              <a:lnSpc>
                <a:spcPct val="110000"/>
              </a:lnSpc>
            </a:pPr>
            <a:r>
              <a:rPr lang="en-US" dirty="0">
                <a:solidFill>
                  <a:srgbClr val="000090"/>
                </a:solidFill>
              </a:rPr>
              <a:t>Load device drivers on demand or selectively. </a:t>
            </a:r>
          </a:p>
          <a:p>
            <a:pPr lvl="1">
              <a:lnSpc>
                <a:spcPct val="11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19332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 I/O Interface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en-US" dirty="0"/>
              <a:t>System calls are the basic kernel interface for user applications.</a:t>
            </a:r>
          </a:p>
          <a:p>
            <a:pPr>
              <a:lnSpc>
                <a:spcPct val="110000"/>
              </a:lnSpc>
            </a:pPr>
            <a:r>
              <a:rPr lang="en-US" dirty="0"/>
              <a:t>A different set of system calls for each different: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Device vendor?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Device driver?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Device type?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Device class?</a:t>
            </a:r>
          </a:p>
          <a:p>
            <a:pPr>
              <a:lnSpc>
                <a:spcPct val="110000"/>
              </a:lnSpc>
            </a:pPr>
            <a:r>
              <a:rPr lang="en-US" dirty="0"/>
              <a:t>Set of system calls should be minimum. A uniform and simple I/O interface is required.</a:t>
            </a:r>
          </a:p>
          <a:p>
            <a:pPr>
              <a:lnSpc>
                <a:spcPct val="110000"/>
              </a:lnSpc>
            </a:pPr>
            <a:r>
              <a:rPr lang="en-US" dirty="0"/>
              <a:t>Simple set of device types: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Character devices (character special files)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Block devices (block special files)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Network devices (socket interface)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Special hardware (graphics/GPU)</a:t>
            </a:r>
          </a:p>
        </p:txBody>
      </p:sp>
    </p:spTree>
    <p:extLst>
      <p:ext uri="{BB962C8B-B14F-4D97-AF65-F5344CB8AC3E}">
        <p14:creationId xmlns:p14="http://schemas.microsoft.com/office/powerpoint/2010/main" val="10552139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 I/O Interface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Unix solution: Use simple file interface:</a:t>
            </a:r>
          </a:p>
          <a:p>
            <a:pPr lvl="1"/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open/read/write/seek/close/</a:t>
            </a:r>
            <a:r>
              <a:rPr lang="en-US" b="1" dirty="0" err="1">
                <a:latin typeface="Courier" charset="0"/>
                <a:ea typeface="Courier" charset="0"/>
                <a:cs typeface="Courier" charset="0"/>
              </a:rPr>
              <a:t>mmap</a:t>
            </a:r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 + </a:t>
            </a:r>
            <a:r>
              <a:rPr lang="en-US" b="1" dirty="0" err="1">
                <a:latin typeface="Courier" charset="0"/>
                <a:ea typeface="Courier" charset="0"/>
                <a:cs typeface="Courier" charset="0"/>
              </a:rPr>
              <a:t>ioctl</a:t>
            </a:r>
            <a:r>
              <a:rPr lang="en-US" b="1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dirty="0"/>
              <a:t>(for configuring device)</a:t>
            </a:r>
          </a:p>
          <a:p>
            <a:r>
              <a:rPr lang="en-US" dirty="0"/>
              <a:t>Handler/Entry point  for a device: </a:t>
            </a:r>
          </a:p>
          <a:p>
            <a:pPr lvl="1"/>
            <a:r>
              <a:rPr lang="en-US" dirty="0"/>
              <a:t>a </a:t>
            </a:r>
            <a:r>
              <a:rPr lang="en-US" dirty="0">
                <a:solidFill>
                  <a:srgbClr val="800000"/>
                </a:solidFill>
              </a:rPr>
              <a:t>special file </a:t>
            </a:r>
            <a:r>
              <a:rPr lang="en-US" dirty="0"/>
              <a:t>on file system which resides traditionally under /dev</a:t>
            </a:r>
          </a:p>
          <a:p>
            <a:r>
              <a:rPr lang="en-US" dirty="0"/>
              <a:t>All system calls on </a:t>
            </a:r>
            <a:r>
              <a:rPr lang="en-US" dirty="0">
                <a:solidFill>
                  <a:srgbClr val="800000"/>
                </a:solidFill>
              </a:rPr>
              <a:t>special files</a:t>
            </a:r>
            <a:r>
              <a:rPr lang="en-US" dirty="0"/>
              <a:t> are directed on </a:t>
            </a:r>
            <a:r>
              <a:rPr lang="en-US" dirty="0">
                <a:solidFill>
                  <a:srgbClr val="800000"/>
                </a:solidFill>
              </a:rPr>
              <a:t>device drivers</a:t>
            </a:r>
            <a:r>
              <a:rPr lang="en-US" dirty="0"/>
              <a:t>.</a:t>
            </a:r>
          </a:p>
          <a:p>
            <a:pPr marL="881859" lvl="2" indent="0">
              <a:buNone/>
            </a:pPr>
            <a:br>
              <a:rPr lang="en-US" sz="1143" b="0" dirty="0">
                <a:latin typeface="Courier New"/>
                <a:cs typeface="Courier New"/>
              </a:rPr>
            </a:br>
            <a:r>
              <a:rPr lang="en-US" sz="1500" b="1" dirty="0" err="1">
                <a:latin typeface="Courier New"/>
                <a:cs typeface="Courier New"/>
              </a:rPr>
              <a:t>crw</a:t>
            </a:r>
            <a:r>
              <a:rPr lang="en-US" sz="1500" b="1" dirty="0">
                <a:latin typeface="Courier New"/>
                <a:cs typeface="Courier New"/>
              </a:rPr>
              <a:t>------- 1 root root 10,  1 Mar 21 13:43 /</a:t>
            </a:r>
            <a:r>
              <a:rPr lang="en-US" sz="1500" b="1" dirty="0" err="1">
                <a:latin typeface="Courier New"/>
                <a:cs typeface="Courier New"/>
              </a:rPr>
              <a:t>dev</a:t>
            </a:r>
            <a:r>
              <a:rPr lang="en-US" sz="1500" b="1" dirty="0">
                <a:latin typeface="Courier New"/>
                <a:cs typeface="Courier New"/>
              </a:rPr>
              <a:t>/</a:t>
            </a:r>
            <a:r>
              <a:rPr lang="en-US" sz="1500" b="1" dirty="0" err="1">
                <a:latin typeface="Courier New"/>
                <a:cs typeface="Courier New"/>
              </a:rPr>
              <a:t>psaux</a:t>
            </a:r>
            <a:br>
              <a:rPr lang="en-US" sz="1500" b="1" dirty="0">
                <a:latin typeface="Courier New"/>
                <a:cs typeface="Courier New"/>
              </a:rPr>
            </a:br>
            <a:r>
              <a:rPr lang="en-US" sz="1500" b="1" dirty="0" err="1">
                <a:latin typeface="Courier New"/>
                <a:cs typeface="Courier New"/>
              </a:rPr>
              <a:t>brw</a:t>
            </a:r>
            <a:r>
              <a:rPr lang="en-US" sz="1500" b="1" dirty="0">
                <a:latin typeface="Courier New"/>
                <a:cs typeface="Courier New"/>
              </a:rPr>
              <a:t>-</a:t>
            </a:r>
            <a:r>
              <a:rPr lang="en-US" sz="1500" b="1" dirty="0" err="1">
                <a:latin typeface="Courier New"/>
                <a:cs typeface="Courier New"/>
              </a:rPr>
              <a:t>rw</a:t>
            </a:r>
            <a:r>
              <a:rPr lang="en-US" sz="1500" b="1" dirty="0">
                <a:latin typeface="Courier New"/>
                <a:cs typeface="Courier New"/>
              </a:rPr>
              <a:t>---- 1 root disk  8, 16 Mar 21 13:43 /</a:t>
            </a:r>
            <a:r>
              <a:rPr lang="en-US" sz="1500" b="1" dirty="0" err="1">
                <a:latin typeface="Courier New"/>
                <a:cs typeface="Courier New"/>
              </a:rPr>
              <a:t>dev</a:t>
            </a:r>
            <a:r>
              <a:rPr lang="en-US" sz="1500" b="1" dirty="0">
                <a:latin typeface="Courier New"/>
                <a:cs typeface="Courier New"/>
              </a:rPr>
              <a:t>/</a:t>
            </a:r>
            <a:r>
              <a:rPr lang="en-US" sz="1500" b="1" dirty="0" err="1">
                <a:latin typeface="Courier New"/>
                <a:cs typeface="Courier New"/>
              </a:rPr>
              <a:t>sdb</a:t>
            </a:r>
            <a:br>
              <a:rPr lang="en-US" sz="1500" b="1" dirty="0">
                <a:latin typeface="Courier New"/>
                <a:cs typeface="Courier New"/>
              </a:rPr>
            </a:br>
            <a:r>
              <a:rPr lang="en-US" sz="1500" b="1" dirty="0" err="1">
                <a:latin typeface="Courier New"/>
                <a:cs typeface="Courier New"/>
              </a:rPr>
              <a:t>brw</a:t>
            </a:r>
            <a:r>
              <a:rPr lang="en-US" sz="1500" b="1" dirty="0">
                <a:latin typeface="Courier New"/>
                <a:cs typeface="Courier New"/>
              </a:rPr>
              <a:t>-</a:t>
            </a:r>
            <a:r>
              <a:rPr lang="en-US" sz="1500" b="1" dirty="0" err="1">
                <a:latin typeface="Courier New"/>
                <a:cs typeface="Courier New"/>
              </a:rPr>
              <a:t>rw</a:t>
            </a:r>
            <a:r>
              <a:rPr lang="en-US" sz="1500" b="1" dirty="0">
                <a:latin typeface="Courier New"/>
                <a:cs typeface="Courier New"/>
              </a:rPr>
              <a:t>---- 1 root disk  8, 17 Mar 21 13:43 /</a:t>
            </a:r>
            <a:r>
              <a:rPr lang="en-US" sz="1500" b="1" dirty="0" err="1">
                <a:latin typeface="Courier New"/>
                <a:cs typeface="Courier New"/>
              </a:rPr>
              <a:t>dev</a:t>
            </a:r>
            <a:r>
              <a:rPr lang="en-US" sz="1500" b="1" dirty="0">
                <a:latin typeface="Courier New"/>
                <a:cs typeface="Courier New"/>
              </a:rPr>
              <a:t>/sdb1</a:t>
            </a:r>
            <a:br>
              <a:rPr lang="en-US" sz="1500" b="1" dirty="0">
                <a:latin typeface="Courier New"/>
                <a:cs typeface="Courier New"/>
              </a:rPr>
            </a:br>
            <a:r>
              <a:rPr lang="en-US" sz="1500" b="1" dirty="0" err="1">
                <a:latin typeface="Courier New"/>
                <a:cs typeface="Courier New"/>
              </a:rPr>
              <a:t>brw</a:t>
            </a:r>
            <a:r>
              <a:rPr lang="en-US" sz="1500" b="1" dirty="0">
                <a:latin typeface="Courier New"/>
                <a:cs typeface="Courier New"/>
              </a:rPr>
              <a:t>-</a:t>
            </a:r>
            <a:r>
              <a:rPr lang="en-US" sz="1500" b="1" dirty="0" err="1">
                <a:latin typeface="Courier New"/>
                <a:cs typeface="Courier New"/>
              </a:rPr>
              <a:t>rw</a:t>
            </a:r>
            <a:r>
              <a:rPr lang="en-US" sz="1500" b="1" dirty="0">
                <a:latin typeface="Courier New"/>
                <a:cs typeface="Courier New"/>
              </a:rPr>
              <a:t>---- 1 root disk  8, 18 Mar 21 13:43 /</a:t>
            </a:r>
            <a:r>
              <a:rPr lang="en-US" sz="1500" b="1" dirty="0" err="1">
                <a:latin typeface="Courier New"/>
                <a:cs typeface="Courier New"/>
              </a:rPr>
              <a:t>dev</a:t>
            </a:r>
            <a:r>
              <a:rPr lang="en-US" sz="1500" b="1" dirty="0">
                <a:latin typeface="Courier New"/>
                <a:cs typeface="Courier New"/>
              </a:rPr>
              <a:t>/sdb2</a:t>
            </a:r>
            <a:br>
              <a:rPr lang="en-US" sz="1500" b="1" dirty="0">
                <a:latin typeface="Courier New"/>
                <a:cs typeface="Courier New"/>
              </a:rPr>
            </a:br>
            <a:r>
              <a:rPr lang="en-US" sz="1500" b="1" dirty="0" err="1">
                <a:latin typeface="Courier New"/>
                <a:cs typeface="Courier New"/>
              </a:rPr>
              <a:t>brw</a:t>
            </a:r>
            <a:r>
              <a:rPr lang="en-US" sz="1500" b="1" dirty="0">
                <a:latin typeface="Courier New"/>
                <a:cs typeface="Courier New"/>
              </a:rPr>
              <a:t>-</a:t>
            </a:r>
            <a:r>
              <a:rPr lang="en-US" sz="1500" b="1" dirty="0" err="1">
                <a:latin typeface="Courier New"/>
                <a:cs typeface="Courier New"/>
              </a:rPr>
              <a:t>rw</a:t>
            </a:r>
            <a:r>
              <a:rPr lang="en-US" sz="1500" b="1" dirty="0">
                <a:latin typeface="Courier New"/>
                <a:cs typeface="Courier New"/>
              </a:rPr>
              <a:t>---- 1 root disk  8, 19 Mar 21 13:44 /</a:t>
            </a:r>
            <a:r>
              <a:rPr lang="en-US" sz="1500" b="1" dirty="0" err="1">
                <a:latin typeface="Courier New"/>
                <a:cs typeface="Courier New"/>
              </a:rPr>
              <a:t>dev</a:t>
            </a:r>
            <a:r>
              <a:rPr lang="en-US" sz="1500" b="1" dirty="0">
                <a:latin typeface="Courier New"/>
                <a:cs typeface="Courier New"/>
              </a:rPr>
              <a:t>/sdb3</a:t>
            </a:r>
            <a:br>
              <a:rPr lang="en-US" sz="1500" b="1" dirty="0">
                <a:latin typeface="Courier New"/>
                <a:cs typeface="Courier New"/>
              </a:rPr>
            </a:br>
            <a:r>
              <a:rPr lang="en-US" sz="1500" b="1" dirty="0" err="1">
                <a:latin typeface="Courier New"/>
                <a:cs typeface="Courier New"/>
              </a:rPr>
              <a:t>crw</a:t>
            </a:r>
            <a:r>
              <a:rPr lang="en-US" sz="1500" b="1" dirty="0">
                <a:latin typeface="Courier New"/>
                <a:cs typeface="Courier New"/>
              </a:rPr>
              <a:t>--w---- 1 root </a:t>
            </a:r>
            <a:r>
              <a:rPr lang="en-US" sz="1500" b="1" dirty="0" err="1">
                <a:latin typeface="Courier New"/>
                <a:cs typeface="Courier New"/>
              </a:rPr>
              <a:t>tty</a:t>
            </a:r>
            <a:r>
              <a:rPr lang="en-US" sz="1500" b="1" dirty="0">
                <a:latin typeface="Courier New"/>
                <a:cs typeface="Courier New"/>
              </a:rPr>
              <a:t>   4,  0 Mar 21 13:43 /</a:t>
            </a:r>
            <a:r>
              <a:rPr lang="en-US" sz="1500" b="1" dirty="0" err="1">
                <a:latin typeface="Courier New"/>
                <a:cs typeface="Courier New"/>
              </a:rPr>
              <a:t>dev</a:t>
            </a:r>
            <a:r>
              <a:rPr lang="en-US" sz="1500" b="1" dirty="0">
                <a:latin typeface="Courier New"/>
                <a:cs typeface="Courier New"/>
              </a:rPr>
              <a:t>/tty0</a:t>
            </a:r>
            <a:br>
              <a:rPr lang="en-US" sz="1500" b="1" dirty="0">
                <a:latin typeface="Courier New"/>
                <a:cs typeface="Courier New"/>
              </a:rPr>
            </a:br>
            <a:r>
              <a:rPr lang="en-US" sz="1500" b="1" dirty="0" err="1">
                <a:latin typeface="Courier New"/>
                <a:cs typeface="Courier New"/>
              </a:rPr>
              <a:t>crw</a:t>
            </a:r>
            <a:r>
              <a:rPr lang="en-US" sz="1500" b="1" dirty="0">
                <a:latin typeface="Courier New"/>
                <a:cs typeface="Courier New"/>
              </a:rPr>
              <a:t>------- 1 </a:t>
            </a:r>
            <a:r>
              <a:rPr lang="en-US" sz="1500" b="1" dirty="0" err="1">
                <a:latin typeface="Courier New"/>
                <a:cs typeface="Courier New"/>
              </a:rPr>
              <a:t>onur</a:t>
            </a:r>
            <a:r>
              <a:rPr lang="en-US" sz="1500" b="1" dirty="0">
                <a:latin typeface="Courier New"/>
                <a:cs typeface="Courier New"/>
              </a:rPr>
              <a:t> </a:t>
            </a:r>
            <a:r>
              <a:rPr lang="en-US" sz="1500" b="1" dirty="0" err="1">
                <a:latin typeface="Courier New"/>
                <a:cs typeface="Courier New"/>
              </a:rPr>
              <a:t>tty</a:t>
            </a:r>
            <a:r>
              <a:rPr lang="en-US" sz="1500" b="1" dirty="0">
                <a:latin typeface="Courier New"/>
                <a:cs typeface="Courier New"/>
              </a:rPr>
              <a:t>   4,  3 May 22 13:35 /</a:t>
            </a:r>
            <a:r>
              <a:rPr lang="en-US" sz="1500" b="1" dirty="0" err="1">
                <a:latin typeface="Courier New"/>
                <a:cs typeface="Courier New"/>
              </a:rPr>
              <a:t>dev</a:t>
            </a:r>
            <a:r>
              <a:rPr lang="en-US" sz="1500" b="1" dirty="0">
                <a:latin typeface="Courier New"/>
                <a:cs typeface="Courier New"/>
              </a:rPr>
              <a:t>/tty3</a:t>
            </a:r>
          </a:p>
          <a:p>
            <a:endParaRPr lang="en-US" dirty="0"/>
          </a:p>
          <a:p>
            <a:r>
              <a:rPr lang="en-US" dirty="0"/>
              <a:t>A special file is either a character or a block device.</a:t>
            </a:r>
          </a:p>
          <a:p>
            <a:r>
              <a:rPr lang="en-US" dirty="0"/>
              <a:t>Each file has a major and minor number</a:t>
            </a:r>
          </a:p>
          <a:p>
            <a:pPr lvl="1"/>
            <a:r>
              <a:rPr lang="en-US" dirty="0"/>
              <a:t>Major number selects device driver code. </a:t>
            </a:r>
          </a:p>
          <a:p>
            <a:pPr lvl="1"/>
            <a:r>
              <a:rPr lang="en-US" dirty="0"/>
              <a:t>Minor number selects between multiple devices handled by same driver.</a:t>
            </a:r>
          </a:p>
        </p:txBody>
      </p:sp>
    </p:spTree>
    <p:extLst>
      <p:ext uri="{BB962C8B-B14F-4D97-AF65-F5344CB8AC3E}">
        <p14:creationId xmlns:p14="http://schemas.microsoft.com/office/powerpoint/2010/main" val="182400976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Device Driver Switch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4690192"/>
              </p:ext>
            </p:extLst>
          </p:nvPr>
        </p:nvGraphicFramePr>
        <p:xfrm>
          <a:off x="495300" y="1793535"/>
          <a:ext cx="1181648" cy="245269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908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08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8782">
                <a:tc>
                  <a:txBody>
                    <a:bodyPr/>
                    <a:lstStyle/>
                    <a:p>
                      <a:r>
                        <a:rPr lang="en-US" sz="1500" b="1" dirty="0">
                          <a:latin typeface="Calibri"/>
                          <a:cs typeface="Calibri"/>
                        </a:rPr>
                        <a:t>Major</a:t>
                      </a:r>
                    </a:p>
                  </a:txBody>
                  <a:tcPr marL="100796" marR="100796" marT="50398" marB="50398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BA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b="1" dirty="0">
                        <a:latin typeface="Calibri"/>
                        <a:cs typeface="Calibri"/>
                      </a:endParaRPr>
                    </a:p>
                  </a:txBody>
                  <a:tcPr marL="100796" marR="100796" marT="50398" marB="50398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BA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8782">
                <a:tc>
                  <a:txBody>
                    <a:bodyPr/>
                    <a:lstStyle/>
                    <a:p>
                      <a:pPr algn="ctr"/>
                      <a:r>
                        <a:rPr lang="is-IS" sz="1500" dirty="0">
                          <a:latin typeface="Calibri"/>
                          <a:cs typeface="Calibri"/>
                        </a:rPr>
                        <a:t>0</a:t>
                      </a:r>
                      <a:endParaRPr lang="en-US" sz="1500" dirty="0">
                        <a:latin typeface="Calibri"/>
                        <a:cs typeface="Calibri"/>
                      </a:endParaRPr>
                    </a:p>
                  </a:txBody>
                  <a:tcPr marL="100796" marR="100796" marT="50398" marB="50398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>
                        <a:latin typeface="Calibri"/>
                        <a:cs typeface="Calibri"/>
                      </a:endParaRPr>
                    </a:p>
                  </a:txBody>
                  <a:tcPr marL="100796" marR="100796" marT="50398" marB="50398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8782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latin typeface="Calibri"/>
                          <a:cs typeface="Calibri"/>
                        </a:rPr>
                        <a:t>1</a:t>
                      </a:r>
                    </a:p>
                  </a:txBody>
                  <a:tcPr marL="100796" marR="100796" marT="50398" marB="50398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>
                        <a:latin typeface="Calibri"/>
                        <a:cs typeface="Calibri"/>
                      </a:endParaRPr>
                    </a:p>
                  </a:txBody>
                  <a:tcPr marL="100796" marR="100796" marT="50398" marB="50398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8782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latin typeface="Calibri"/>
                          <a:cs typeface="Calibri"/>
                        </a:rPr>
                        <a:t>..</a:t>
                      </a:r>
                    </a:p>
                  </a:txBody>
                  <a:tcPr marL="100796" marR="100796" marT="50398" marB="50398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>
                        <a:latin typeface="Calibri"/>
                        <a:cs typeface="Calibri"/>
                      </a:endParaRPr>
                    </a:p>
                  </a:txBody>
                  <a:tcPr marL="100796" marR="100796" marT="50398" marB="50398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8782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latin typeface="Calibri"/>
                          <a:cs typeface="Calibri"/>
                        </a:rPr>
                        <a:t>8</a:t>
                      </a:r>
                    </a:p>
                  </a:txBody>
                  <a:tcPr marL="100796" marR="100796" marT="50398" marB="50398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>
                        <a:latin typeface="Calibri"/>
                        <a:cs typeface="Calibri"/>
                      </a:endParaRPr>
                    </a:p>
                  </a:txBody>
                  <a:tcPr marL="100796" marR="100796" marT="50398" marB="50398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8782">
                <a:tc>
                  <a:txBody>
                    <a:bodyPr/>
                    <a:lstStyle/>
                    <a:p>
                      <a:pPr algn="ctr"/>
                      <a:r>
                        <a:rPr lang="is-IS" sz="1500" dirty="0">
                          <a:latin typeface="Calibri"/>
                          <a:cs typeface="Calibri"/>
                        </a:rPr>
                        <a:t>…</a:t>
                      </a:r>
                      <a:endParaRPr lang="en-US" sz="1500" dirty="0">
                        <a:latin typeface="Calibri"/>
                        <a:cs typeface="Calibri"/>
                      </a:endParaRPr>
                    </a:p>
                  </a:txBody>
                  <a:tcPr marL="100796" marR="100796" marT="50398" marB="50398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500" dirty="0">
                        <a:latin typeface="Calibri"/>
                        <a:cs typeface="Calibri"/>
                      </a:endParaRPr>
                    </a:p>
                  </a:txBody>
                  <a:tcPr marL="100796" marR="100796" marT="50398" marB="50398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CustomShape 10"/>
          <p:cNvSpPr/>
          <p:nvPr/>
        </p:nvSpPr>
        <p:spPr>
          <a:xfrm>
            <a:off x="2960813" y="1833553"/>
            <a:ext cx="1589318" cy="667077"/>
          </a:xfrm>
          <a:prstGeom prst="rect">
            <a:avLst/>
          </a:prstGeom>
          <a:ln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/>
        </p:style>
        <p:txBody>
          <a:bodyPr lIns="99208" tIns="49604" rIns="99208" bIns="49604" anchor="ctr"/>
          <a:lstStyle/>
          <a:p>
            <a:pPr algn="ctr">
              <a:lnSpc>
                <a:spcPct val="100000"/>
              </a:lnSpc>
            </a:pPr>
            <a:r>
              <a:rPr lang="en-US" sz="154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struct</a:t>
            </a:r>
            <a:r>
              <a:rPr lang="en-US" sz="154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154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cdeviceops</a:t>
            </a:r>
            <a:endParaRPr lang="en-US" sz="1543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6" name="CustomShape 11"/>
          <p:cNvSpPr/>
          <p:nvPr/>
        </p:nvSpPr>
        <p:spPr>
          <a:xfrm>
            <a:off x="2960814" y="2501027"/>
            <a:ext cx="885732" cy="328181"/>
          </a:xfrm>
          <a:prstGeom prst="rect">
            <a:avLst/>
          </a:prstGeom>
          <a:ln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/>
        </p:style>
        <p:txBody>
          <a:bodyPr lIns="99208" tIns="49604" rIns="99208" bIns="49604" anchor="ctr"/>
          <a:lstStyle/>
          <a:p>
            <a:pPr algn="ctr">
              <a:lnSpc>
                <a:spcPct val="100000"/>
              </a:lnSpc>
            </a:pPr>
            <a:r>
              <a:rPr lang="en-US" sz="1323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…</a:t>
            </a:r>
            <a:endParaRPr lang="en-US" sz="1543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7" name="CustomShape 12"/>
          <p:cNvSpPr/>
          <p:nvPr/>
        </p:nvSpPr>
        <p:spPr>
          <a:xfrm>
            <a:off x="2960814" y="2833177"/>
            <a:ext cx="885732" cy="328181"/>
          </a:xfrm>
          <a:prstGeom prst="rect">
            <a:avLst/>
          </a:prstGeom>
          <a:ln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/>
        </p:style>
        <p:txBody>
          <a:bodyPr lIns="99208" tIns="49604" rIns="99208" bIns="49604" anchor="ctr"/>
          <a:lstStyle/>
          <a:p>
            <a:pPr algn="ctr">
              <a:lnSpc>
                <a:spcPct val="100000"/>
              </a:lnSpc>
            </a:pPr>
            <a:r>
              <a:rPr lang="en-US" sz="1323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open</a:t>
            </a:r>
            <a:endParaRPr lang="en-US" sz="1543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8" name="CustomShape 13"/>
          <p:cNvSpPr/>
          <p:nvPr/>
        </p:nvSpPr>
        <p:spPr>
          <a:xfrm>
            <a:off x="2960814" y="3148262"/>
            <a:ext cx="885732" cy="328181"/>
          </a:xfrm>
          <a:prstGeom prst="rect">
            <a:avLst/>
          </a:prstGeom>
          <a:ln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/>
        </p:style>
        <p:txBody>
          <a:bodyPr lIns="99208" tIns="49604" rIns="99208" bIns="49604" anchor="ctr"/>
          <a:lstStyle/>
          <a:p>
            <a:pPr algn="ctr">
              <a:lnSpc>
                <a:spcPct val="100000"/>
              </a:lnSpc>
            </a:pPr>
            <a:r>
              <a:rPr lang="en-US" sz="1323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read</a:t>
            </a:r>
            <a:endParaRPr lang="en-US" sz="1543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9" name="CustomShape 14"/>
          <p:cNvSpPr/>
          <p:nvPr/>
        </p:nvSpPr>
        <p:spPr>
          <a:xfrm>
            <a:off x="3846942" y="2501027"/>
            <a:ext cx="703189" cy="328181"/>
          </a:xfrm>
          <a:prstGeom prst="rect">
            <a:avLst/>
          </a:prstGeom>
          <a:ln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/>
        </p:style>
        <p:txBody>
          <a:bodyPr lIns="99208" tIns="49604" rIns="99208" bIns="49604" anchor="ctr"/>
          <a:lstStyle/>
          <a:p>
            <a:pPr algn="ctr">
              <a:lnSpc>
                <a:spcPct val="100000"/>
              </a:lnSpc>
            </a:pPr>
            <a:r>
              <a:rPr lang="en-US" sz="1323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..</a:t>
            </a:r>
            <a:endParaRPr lang="en-US" sz="1543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10" name="CustomShape 15"/>
          <p:cNvSpPr/>
          <p:nvPr/>
        </p:nvSpPr>
        <p:spPr>
          <a:xfrm>
            <a:off x="3846942" y="2833177"/>
            <a:ext cx="703189" cy="328181"/>
          </a:xfrm>
          <a:prstGeom prst="rect">
            <a:avLst/>
          </a:prstGeom>
          <a:ln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/>
        </p:style>
      </p:sp>
      <p:sp>
        <p:nvSpPr>
          <p:cNvPr id="11" name="CustomShape 16"/>
          <p:cNvSpPr/>
          <p:nvPr/>
        </p:nvSpPr>
        <p:spPr>
          <a:xfrm>
            <a:off x="3846942" y="3161754"/>
            <a:ext cx="703189" cy="314689"/>
          </a:xfrm>
          <a:prstGeom prst="rect">
            <a:avLst/>
          </a:prstGeom>
          <a:ln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/>
        </p:style>
      </p:sp>
      <p:sp>
        <p:nvSpPr>
          <p:cNvPr id="12" name="CustomShape 17"/>
          <p:cNvSpPr/>
          <p:nvPr/>
        </p:nvSpPr>
        <p:spPr>
          <a:xfrm>
            <a:off x="2960814" y="3447475"/>
            <a:ext cx="885732" cy="328181"/>
          </a:xfrm>
          <a:prstGeom prst="rect">
            <a:avLst/>
          </a:prstGeom>
          <a:ln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/>
        </p:style>
        <p:txBody>
          <a:bodyPr lIns="99208" tIns="49604" rIns="99208" bIns="49604" anchor="ctr"/>
          <a:lstStyle/>
          <a:p>
            <a:pPr algn="ctr">
              <a:lnSpc>
                <a:spcPct val="100000"/>
              </a:lnSpc>
            </a:pPr>
            <a:r>
              <a:rPr lang="en-US" sz="1323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write</a:t>
            </a:r>
            <a:endParaRPr lang="en-US" sz="1543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13" name="CustomShape 18"/>
          <p:cNvSpPr/>
          <p:nvPr/>
        </p:nvSpPr>
        <p:spPr>
          <a:xfrm>
            <a:off x="2960814" y="3762163"/>
            <a:ext cx="885732" cy="328181"/>
          </a:xfrm>
          <a:prstGeom prst="rect">
            <a:avLst/>
          </a:prstGeom>
          <a:ln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/>
        </p:style>
        <p:txBody>
          <a:bodyPr lIns="99208" tIns="49604" rIns="99208" bIns="49604" anchor="ctr"/>
          <a:lstStyle/>
          <a:p>
            <a:pPr algn="ctr">
              <a:spcBef>
                <a:spcPts val="160"/>
              </a:spcBef>
              <a:spcAft>
                <a:spcPts val="319"/>
              </a:spcAft>
            </a:pPr>
            <a:r>
              <a:rPr lang="en-US" sz="132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ioctl</a:t>
            </a:r>
            <a:endParaRPr lang="en-US" sz="1543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14" name="CustomShape 19"/>
          <p:cNvSpPr/>
          <p:nvPr/>
        </p:nvSpPr>
        <p:spPr>
          <a:xfrm>
            <a:off x="3846942" y="3447475"/>
            <a:ext cx="703189" cy="328181"/>
          </a:xfrm>
          <a:prstGeom prst="rect">
            <a:avLst/>
          </a:prstGeom>
          <a:ln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/>
        </p:style>
      </p:sp>
      <p:sp>
        <p:nvSpPr>
          <p:cNvPr id="15" name="CustomShape 20"/>
          <p:cNvSpPr/>
          <p:nvPr/>
        </p:nvSpPr>
        <p:spPr>
          <a:xfrm>
            <a:off x="3846942" y="3775656"/>
            <a:ext cx="703189" cy="314689"/>
          </a:xfrm>
          <a:prstGeom prst="rect">
            <a:avLst/>
          </a:prstGeom>
          <a:ln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/>
        </p:style>
      </p:sp>
      <p:sp>
        <p:nvSpPr>
          <p:cNvPr id="16" name="CustomShape 21"/>
          <p:cNvSpPr/>
          <p:nvPr/>
        </p:nvSpPr>
        <p:spPr>
          <a:xfrm>
            <a:off x="2960814" y="4090741"/>
            <a:ext cx="885732" cy="328181"/>
          </a:xfrm>
          <a:prstGeom prst="rect">
            <a:avLst/>
          </a:prstGeom>
          <a:ln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/>
        </p:style>
        <p:txBody>
          <a:bodyPr lIns="99208" tIns="49604" rIns="99208" bIns="49604" anchor="ctr"/>
          <a:lstStyle/>
          <a:p>
            <a:pPr algn="ctr">
              <a:lnSpc>
                <a:spcPct val="100000"/>
              </a:lnSpc>
            </a:pPr>
            <a:r>
              <a:rPr lang="en-US" sz="1323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…</a:t>
            </a:r>
            <a:endParaRPr lang="en-US" sz="1543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17" name="CustomShape 22"/>
          <p:cNvSpPr/>
          <p:nvPr/>
        </p:nvSpPr>
        <p:spPr>
          <a:xfrm>
            <a:off x="3846942" y="4090741"/>
            <a:ext cx="703189" cy="328181"/>
          </a:xfrm>
          <a:prstGeom prst="rect">
            <a:avLst/>
          </a:prstGeom>
          <a:ln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/>
        </p:style>
        <p:txBody>
          <a:bodyPr lIns="99208" tIns="49604" rIns="99208" bIns="49604" anchor="ctr"/>
          <a:lstStyle/>
          <a:p>
            <a:pPr algn="ctr">
              <a:lnSpc>
                <a:spcPct val="100000"/>
              </a:lnSpc>
            </a:pPr>
            <a:r>
              <a:rPr lang="en-US" sz="1323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..</a:t>
            </a:r>
            <a:endParaRPr lang="en-US" sz="1543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ourier" charset="0"/>
              <a:ea typeface="Courier" charset="0"/>
              <a:cs typeface="Courier" charset="0"/>
            </a:endParaRPr>
          </a:p>
        </p:txBody>
      </p:sp>
      <p:sp>
        <p:nvSpPr>
          <p:cNvPr id="18" name="CustomShape 23"/>
          <p:cNvSpPr/>
          <p:nvPr/>
        </p:nvSpPr>
        <p:spPr>
          <a:xfrm>
            <a:off x="6286003" y="1770564"/>
            <a:ext cx="3114348" cy="4333023"/>
          </a:xfrm>
          <a:prstGeom prst="rect">
            <a:avLst/>
          </a:prstGeom>
          <a:solidFill>
            <a:srgbClr val="FFFFCC"/>
          </a:solidFill>
          <a:ln>
            <a:solidFill>
              <a:srgbClr val="000000"/>
            </a:solidFill>
            <a:round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/>
        </p:style>
        <p:txBody>
          <a:bodyPr lIns="99208" tIns="49604" rIns="99208" bIns="49604"/>
          <a:lstStyle/>
          <a:p>
            <a:pPr>
              <a:lnSpc>
                <a:spcPct val="100000"/>
              </a:lnSpc>
            </a:pPr>
            <a:r>
              <a:rPr lang="en-US" sz="1984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Device Driver Code
</a:t>
            </a:r>
            <a:r>
              <a:rPr lang="en-US" sz="154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int</a:t>
            </a:r>
            <a:r>
              <a:rPr lang="en-US" sz="154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154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sd_open</a:t>
            </a:r>
            <a:r>
              <a:rPr lang="en-US" sz="154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(</a:t>
            </a:r>
            <a:r>
              <a:rPr lang="en-US" sz="154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maj,min</a:t>
            </a:r>
            <a:r>
              <a:rPr lang="en-US" sz="154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,</a:t>
            </a:r>
            <a:r>
              <a:rPr lang="is-IS" sz="154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…</a:t>
            </a:r>
            <a:r>
              <a:rPr lang="en-US" sz="154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){
   ...
}
</a:t>
            </a:r>
            <a:r>
              <a:rPr lang="en-US" sz="154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int</a:t>
            </a:r>
            <a:r>
              <a:rPr lang="en-US" sz="154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154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sd_read</a:t>
            </a:r>
            <a:r>
              <a:rPr lang="en-US" sz="154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(</a:t>
            </a:r>
            <a:r>
              <a:rPr lang="en-US" sz="154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maj,min</a:t>
            </a:r>
            <a:r>
              <a:rPr lang="en-US" sz="154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,</a:t>
            </a:r>
            <a:r>
              <a:rPr lang="is-IS" sz="154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…</a:t>
            </a:r>
            <a:r>
              <a:rPr lang="en-US" sz="154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){
   ...
}</a:t>
            </a:r>
          </a:p>
          <a:p>
            <a:pPr>
              <a:lnSpc>
                <a:spcPct val="100000"/>
              </a:lnSpc>
            </a:pPr>
            <a:r>
              <a:rPr lang="en-US" sz="154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int</a:t>
            </a:r>
            <a:r>
              <a:rPr lang="en-US" sz="154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154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sd_write</a:t>
            </a:r>
            <a:r>
              <a:rPr lang="en-US" sz="154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(</a:t>
            </a:r>
            <a:r>
              <a:rPr lang="en-US" sz="154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maj,min</a:t>
            </a:r>
            <a:r>
              <a:rPr lang="en-US" sz="154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,</a:t>
            </a:r>
            <a:r>
              <a:rPr lang="is-IS" sz="154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…) </a:t>
            </a:r>
            <a:r>
              <a:rPr lang="en-US" sz="154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{
   ...
}</a:t>
            </a:r>
          </a:p>
          <a:p>
            <a:pPr>
              <a:lnSpc>
                <a:spcPct val="100000"/>
              </a:lnSpc>
            </a:pPr>
            <a:r>
              <a:rPr lang="en-US" sz="154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int</a:t>
            </a:r>
            <a:r>
              <a:rPr lang="en-US" sz="154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154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sd_ioctl</a:t>
            </a:r>
            <a:r>
              <a:rPr lang="en-US" sz="154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(</a:t>
            </a:r>
            <a:r>
              <a:rPr lang="en-US" sz="1543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maj,min</a:t>
            </a:r>
            <a:r>
              <a:rPr lang="en-US" sz="154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,</a:t>
            </a:r>
            <a:r>
              <a:rPr lang="is-IS" sz="154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…)</a:t>
            </a:r>
            <a:r>
              <a:rPr lang="en-US" sz="1543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" charset="0"/>
                <a:ea typeface="Courier" charset="0"/>
                <a:cs typeface="Courier" charset="0"/>
              </a:rPr>
              <a:t>{
   ...
}</a:t>
            </a:r>
          </a:p>
          <a:p>
            <a:pPr>
              <a:lnSpc>
                <a:spcPct val="100000"/>
              </a:lnSpc>
            </a:pPr>
            <a:endParaRPr lang="en-US" sz="1984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cxnSp>
        <p:nvCxnSpPr>
          <p:cNvPr id="20" name="Elbow Connector 19"/>
          <p:cNvCxnSpPr>
            <a:endCxn id="5" idx="0"/>
          </p:cNvCxnSpPr>
          <p:nvPr/>
        </p:nvCxnSpPr>
        <p:spPr bwMode="auto">
          <a:xfrm flipV="1">
            <a:off x="1472446" y="1833553"/>
            <a:ext cx="2283027" cy="1928610"/>
          </a:xfrm>
          <a:prstGeom prst="bentConnector4">
            <a:avLst>
              <a:gd name="adj1" fmla="val 32596"/>
              <a:gd name="adj2" fmla="val 113066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Elbow Connector 20"/>
          <p:cNvCxnSpPr/>
          <p:nvPr/>
        </p:nvCxnSpPr>
        <p:spPr bwMode="auto">
          <a:xfrm flipV="1">
            <a:off x="4241082" y="2305393"/>
            <a:ext cx="2155131" cy="676338"/>
          </a:xfrm>
          <a:prstGeom prst="bentConnector3">
            <a:avLst>
              <a:gd name="adj1" fmla="val 50000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4" name="Elbow Connector 23"/>
          <p:cNvCxnSpPr/>
          <p:nvPr/>
        </p:nvCxnSpPr>
        <p:spPr bwMode="auto">
          <a:xfrm flipV="1">
            <a:off x="4241082" y="2981731"/>
            <a:ext cx="2155131" cy="346036"/>
          </a:xfrm>
          <a:prstGeom prst="bentConnector3">
            <a:avLst>
              <a:gd name="adj1" fmla="val 50000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Elbow Connector 26"/>
          <p:cNvCxnSpPr/>
          <p:nvPr/>
        </p:nvCxnSpPr>
        <p:spPr bwMode="auto">
          <a:xfrm>
            <a:off x="4241082" y="3610886"/>
            <a:ext cx="2155131" cy="151277"/>
          </a:xfrm>
          <a:prstGeom prst="bentConnector3">
            <a:avLst>
              <a:gd name="adj1" fmla="val 50000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Elbow Connector 29"/>
          <p:cNvCxnSpPr/>
          <p:nvPr/>
        </p:nvCxnSpPr>
        <p:spPr bwMode="auto">
          <a:xfrm>
            <a:off x="4241082" y="3894005"/>
            <a:ext cx="2155131" cy="723526"/>
          </a:xfrm>
          <a:prstGeom prst="bentConnector3">
            <a:avLst>
              <a:gd name="adj1" fmla="val 50000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0" name="TextBox 39"/>
          <p:cNvSpPr txBox="1"/>
          <p:nvPr/>
        </p:nvSpPr>
        <p:spPr>
          <a:xfrm>
            <a:off x="854191" y="6346316"/>
            <a:ext cx="7909153" cy="906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46" b="1" dirty="0">
                <a:latin typeface="Calibri" pitchFamily="34" charset="0"/>
              </a:rPr>
              <a:t>A read on block special file major 8, minor 4 translates:</a:t>
            </a:r>
            <a:br>
              <a:rPr lang="en-US" sz="2646" b="1" dirty="0">
                <a:latin typeface="Calibri" pitchFamily="34" charset="0"/>
              </a:rPr>
            </a:br>
            <a:r>
              <a:rPr lang="en-US" sz="2646" b="1" dirty="0" err="1">
                <a:latin typeface="Courier New"/>
                <a:cs typeface="Courier New"/>
              </a:rPr>
              <a:t>bdevsw</a:t>
            </a:r>
            <a:r>
              <a:rPr lang="en-US" sz="2646" b="1" dirty="0">
                <a:latin typeface="Courier New"/>
                <a:cs typeface="Courier New"/>
              </a:rPr>
              <a:t>[8]-&gt;read(8,4,</a:t>
            </a:r>
            <a:r>
              <a:rPr lang="is-IS" sz="2646" b="1" dirty="0">
                <a:latin typeface="Courier New"/>
                <a:cs typeface="Courier New"/>
              </a:rPr>
              <a:t>…)</a:t>
            </a:r>
            <a:endParaRPr lang="en-US" sz="2646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80300900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0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>
              <a:lnSpc>
                <a:spcPct val="81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charset="-128"/>
              </a:rPr>
              <a:t>Device drivers</a:t>
            </a:r>
          </a:p>
        </p:txBody>
      </p:sp>
      <p:sp>
        <p:nvSpPr>
          <p:cNvPr id="145410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>
                <a:ea typeface="ＭＳ Ｐゴシック" charset="-128"/>
              </a:rPr>
              <a:t>Each I/O device attached to a computer needs some device-specific code for controlling it. </a:t>
            </a:r>
          </a:p>
          <a:p>
            <a:pPr lvl="1" eaLnBrk="1"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/>
              <a:t>written by device manufacturer</a:t>
            </a:r>
          </a:p>
          <a:p>
            <a:pPr lvl="1" eaLnBrk="1"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/>
              <a:t>each OS needs its own device drivers</a:t>
            </a:r>
          </a:p>
          <a:p>
            <a:pPr eaLnBrk="1"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>
                <a:ea typeface="ＭＳ Ｐゴシック" charset="-128"/>
              </a:rPr>
              <a:t>Each device driver supports a specific type or class of I/O devices.</a:t>
            </a:r>
          </a:p>
          <a:p>
            <a:pPr lvl="1" eaLnBrk="1"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/>
              <a:t>A mouse driver can support different types of mice but cannot be used for a webcam.</a:t>
            </a:r>
          </a:p>
          <a:p>
            <a:pPr eaLnBrk="1"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>
                <a:ea typeface="ＭＳ Ｐゴシック" charset="-128"/>
              </a:rPr>
              <a:t>The OS defines what a driver does and how it interacts with the rest of the OS.</a:t>
            </a:r>
          </a:p>
          <a:p>
            <a:pPr eaLnBrk="1"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>
                <a:ea typeface="ＭＳ Ｐゴシック" charset="-128"/>
              </a:rPr>
              <a:t>A device driver has several functions</a:t>
            </a:r>
          </a:p>
          <a:p>
            <a:pPr lvl="1" eaLnBrk="1"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/>
              <a:t>to accept abstract read and write requests from device-independent software above it and make sure that they are carried out, + </a:t>
            </a:r>
          </a:p>
          <a:p>
            <a:pPr lvl="2" eaLnBrk="1"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/>
              <a:t>initialization of the device</a:t>
            </a:r>
          </a:p>
          <a:p>
            <a:pPr lvl="2" eaLnBrk="1"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/>
              <a:t>manage is power requirements and log events</a:t>
            </a:r>
          </a:p>
        </p:txBody>
      </p:sp>
    </p:spTree>
    <p:extLst>
      <p:ext uri="{BB962C8B-B14F-4D97-AF65-F5344CB8AC3E}">
        <p14:creationId xmlns:p14="http://schemas.microsoft.com/office/powerpoint/2010/main" val="31005687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>
              <a:lnSpc>
                <a:spcPct val="81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charset="-128"/>
              </a:rPr>
              <a:t>Device driver structure</a:t>
            </a:r>
          </a:p>
        </p:txBody>
      </p:sp>
      <p:sp>
        <p:nvSpPr>
          <p:cNvPr id="147458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tabLst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GB" altLang="en-US" dirty="0"/>
              <a:t>check whether input parameters are valid</a:t>
            </a:r>
          </a:p>
          <a:p>
            <a:pPr>
              <a:lnSpc>
                <a:spcPct val="120000"/>
              </a:lnSpc>
              <a:tabLst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GB" altLang="en-US" dirty="0"/>
              <a:t>translation from abstract to concrete terms</a:t>
            </a:r>
          </a:p>
          <a:p>
            <a:pPr lvl="1">
              <a:lnSpc>
                <a:spcPct val="120000"/>
              </a:lnSpc>
              <a:tabLst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GB" altLang="en-US" dirty="0"/>
              <a:t>for a disk driver, converting a block id into head, track, sector and cylinder numbers for the disk's geometry</a:t>
            </a:r>
          </a:p>
          <a:p>
            <a:pPr>
              <a:lnSpc>
                <a:spcPct val="120000"/>
              </a:lnSpc>
              <a:tabLst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GB" altLang="en-US" dirty="0"/>
              <a:t>check if the device is currently in use by checking its status register</a:t>
            </a:r>
          </a:p>
          <a:p>
            <a:pPr lvl="1">
              <a:lnSpc>
                <a:spcPct val="120000"/>
              </a:lnSpc>
              <a:tabLst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GB" altLang="en-US" dirty="0"/>
              <a:t>if not, insert the request into queue</a:t>
            </a:r>
          </a:p>
          <a:p>
            <a:pPr lvl="1">
              <a:lnSpc>
                <a:spcPct val="120000"/>
              </a:lnSpc>
              <a:tabLst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GB" altLang="en-US" dirty="0"/>
              <a:t>if the device is not on, turn it on</a:t>
            </a:r>
          </a:p>
          <a:p>
            <a:pPr>
              <a:lnSpc>
                <a:spcPct val="120000"/>
              </a:lnSpc>
              <a:tabLst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GB" altLang="en-US" dirty="0"/>
              <a:t>issue the sequence of commands</a:t>
            </a:r>
          </a:p>
          <a:p>
            <a:pPr lvl="1">
              <a:lnSpc>
                <a:spcPct val="120000"/>
              </a:lnSpc>
              <a:tabLst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GB" altLang="en-US" dirty="0"/>
              <a:t>after issuing each command, check whether the device is ready to accept the next one</a:t>
            </a:r>
          </a:p>
          <a:p>
            <a:pPr lvl="1">
              <a:lnSpc>
                <a:spcPct val="120000"/>
              </a:lnSpc>
              <a:tabLst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GB" altLang="en-US" dirty="0"/>
              <a:t>[in most cases] the driver blocks itself until an interrupt comes</a:t>
            </a:r>
          </a:p>
          <a:p>
            <a:pPr lvl="2">
              <a:lnSpc>
                <a:spcPct val="120000"/>
              </a:lnSpc>
              <a:tabLst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GB" altLang="en-US" dirty="0"/>
              <a:t>[in fewer cases] the driver waits for the completion of the command</a:t>
            </a:r>
          </a:p>
          <a:p>
            <a:pPr>
              <a:lnSpc>
                <a:spcPct val="120000"/>
              </a:lnSpc>
              <a:tabLst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GB" altLang="en-US" dirty="0"/>
              <a:t>  the driver is awakened up by the driver to continue its operation</a:t>
            </a:r>
          </a:p>
          <a:p>
            <a:pPr>
              <a:lnSpc>
                <a:spcPct val="120000"/>
              </a:lnSpc>
              <a:tabLst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GB" altLang="en-US" dirty="0"/>
              <a:t>the data and the error information is passed to the device-independent OS I/O software</a:t>
            </a:r>
          </a:p>
        </p:txBody>
      </p:sp>
    </p:spTree>
    <p:extLst>
      <p:ext uri="{BB962C8B-B14F-4D97-AF65-F5344CB8AC3E}">
        <p14:creationId xmlns:p14="http://schemas.microsoft.com/office/powerpoint/2010/main" val="115122771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5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>
              <a:lnSpc>
                <a:spcPct val="81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charset="-128"/>
              </a:rPr>
              <a:t>Device drivers - issues</a:t>
            </a:r>
          </a:p>
        </p:txBody>
      </p:sp>
      <p:sp>
        <p:nvSpPr>
          <p:cNvPr id="149506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GB" altLang="en-US" dirty="0"/>
              <a:t>Note that </a:t>
            </a:r>
          </a:p>
          <a:p>
            <a:pPr lvl="1">
              <a:tabLst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GB" altLang="en-US" dirty="0"/>
              <a:t>an I/O device may complete while the device driver is running and create an interrupt</a:t>
            </a:r>
          </a:p>
          <a:p>
            <a:pPr lvl="1">
              <a:tabLst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GB" altLang="en-US" dirty="0"/>
              <a:t>the interrupt may cause the current driver to run</a:t>
            </a:r>
          </a:p>
          <a:p>
            <a:pPr>
              <a:tabLst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GB" altLang="en-US" dirty="0"/>
              <a:t>device drivers must be </a:t>
            </a:r>
            <a:r>
              <a:rPr lang="en-GB" altLang="en-US" dirty="0" err="1"/>
              <a:t>reentrant</a:t>
            </a:r>
            <a:r>
              <a:rPr lang="en-GB" altLang="en-US" dirty="0"/>
              <a:t>, </a:t>
            </a:r>
          </a:p>
          <a:p>
            <a:pPr lvl="1">
              <a:tabLst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GB" altLang="en-US" dirty="0"/>
              <a:t>a running driver has to expect that it will be called a second time before the first call has completed.</a:t>
            </a:r>
          </a:p>
          <a:p>
            <a:pPr>
              <a:tabLst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598025" algn="l"/>
              </a:tabLst>
            </a:pPr>
            <a:r>
              <a:rPr lang="en-GB" altLang="en-US" dirty="0"/>
              <a:t>Drivers cannot make system calls but are allowed to call some kernel procedures for interaction.</a:t>
            </a:r>
          </a:p>
        </p:txBody>
      </p:sp>
    </p:spTree>
    <p:extLst>
      <p:ext uri="{BB962C8B-B14F-4D97-AF65-F5344CB8AC3E}">
        <p14:creationId xmlns:p14="http://schemas.microsoft.com/office/powerpoint/2010/main" val="133685672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I/O devices - character and block devices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From units of transfer perspective, I/O devices can be divided into two categories:</a:t>
            </a:r>
          </a:p>
          <a:p>
            <a:pPr lvl="1"/>
            <a:r>
              <a:rPr lang="en-US" b="1" dirty="0"/>
              <a:t>Block devices</a:t>
            </a:r>
            <a:r>
              <a:rPr lang="en-US" b="0" dirty="0"/>
              <a:t> − A block device is one with which the driver communicates by sending entire blocks of data. </a:t>
            </a:r>
            <a:endParaRPr lang="en-US" dirty="0"/>
          </a:p>
          <a:p>
            <a:pPr lvl="2"/>
            <a:r>
              <a:rPr lang="en-US" b="0" dirty="0"/>
              <a:t>Hard disks, USB cameras, Disk-On-Key etc.</a:t>
            </a:r>
          </a:p>
          <a:p>
            <a:pPr lvl="1"/>
            <a:r>
              <a:rPr lang="en-US" b="1" dirty="0"/>
              <a:t>Character devices</a:t>
            </a:r>
            <a:r>
              <a:rPr lang="en-US" b="0" dirty="0"/>
              <a:t> − A character device is one with which the driver communicates by sending and receiving single characters. </a:t>
            </a:r>
          </a:p>
          <a:p>
            <a:pPr lvl="2"/>
            <a:r>
              <a:rPr lang="en-US" b="0" dirty="0"/>
              <a:t>serial ports, parallel ports, sounds cards etc.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920840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 vs. Block Devices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dirty="0"/>
              <a:t>Some hardware uses character at a time I/O: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printers, keyboard, mouse, modem, console, etc.</a:t>
            </a:r>
          </a:p>
          <a:p>
            <a:pPr>
              <a:lnSpc>
                <a:spcPct val="110000"/>
              </a:lnSpc>
            </a:pPr>
            <a:r>
              <a:rPr lang="en-US" dirty="0"/>
              <a:t>Some hardware has a special block size as the minimum unit: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All disk devices, hard disks, SSD, CD/DVD etc.</a:t>
            </a:r>
          </a:p>
          <a:p>
            <a:pPr>
              <a:lnSpc>
                <a:spcPct val="110000"/>
              </a:lnSpc>
            </a:pPr>
            <a:r>
              <a:rPr lang="en-US" dirty="0"/>
              <a:t>A single byte I/O is not possible in block devices. 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A single byte update requires:</a:t>
            </a:r>
          </a:p>
          <a:p>
            <a:pPr marL="1402101" lvl="2" indent="-457200">
              <a:lnSpc>
                <a:spcPct val="110000"/>
              </a:lnSpc>
              <a:buFont typeface="+mj-lt"/>
              <a:buAutoNum type="arabicPeriod"/>
            </a:pPr>
            <a:r>
              <a:rPr lang="en-US" dirty="0"/>
              <a:t>Read a full block in memory</a:t>
            </a:r>
          </a:p>
          <a:p>
            <a:pPr marL="1402101" lvl="2" indent="-457200">
              <a:lnSpc>
                <a:spcPct val="110000"/>
              </a:lnSpc>
              <a:buFont typeface="+mj-lt"/>
              <a:buAutoNum type="arabicPeriod"/>
            </a:pPr>
            <a:r>
              <a:rPr lang="en-US" dirty="0"/>
              <a:t>Update block in memory</a:t>
            </a:r>
          </a:p>
          <a:p>
            <a:pPr marL="1402101" lvl="2" indent="-457200">
              <a:lnSpc>
                <a:spcPct val="110000"/>
              </a:lnSpc>
              <a:buFont typeface="+mj-lt"/>
              <a:buAutoNum type="arabicPeriod"/>
            </a:pPr>
            <a:r>
              <a:rPr lang="en-US" dirty="0"/>
              <a:t>Write block back</a:t>
            </a:r>
          </a:p>
        </p:txBody>
      </p:sp>
    </p:spTree>
    <p:extLst>
      <p:ext uri="{BB962C8B-B14F-4D97-AF65-F5344CB8AC3E}">
        <p14:creationId xmlns:p14="http://schemas.microsoft.com/office/powerpoint/2010/main" val="949315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5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>
              <a:lnSpc>
                <a:spcPct val="81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 dirty="0">
                <a:ea typeface="ＭＳ Ｐゴシック" charset="-128"/>
              </a:rPr>
              <a:t>I/O system in OS</a:t>
            </a:r>
          </a:p>
        </p:txBody>
      </p:sp>
      <p:sp>
        <p:nvSpPr>
          <p:cNvPr id="139266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>
              <a:lnSpc>
                <a:spcPct val="100000"/>
              </a:lnSpc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>
                <a:ea typeface="ＭＳ Ｐゴシック" charset="-128"/>
              </a:rPr>
              <a:t>Users should not be allowed to issue illegal I/O instructions.</a:t>
            </a:r>
          </a:p>
          <a:p>
            <a:pPr eaLnBrk="1">
              <a:lnSpc>
                <a:spcPct val="100000"/>
              </a:lnSpc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>
                <a:ea typeface="ＭＳ Ｐゴシック" charset="-128"/>
              </a:rPr>
              <a:t>All I/O instructions should be </a:t>
            </a:r>
            <a:r>
              <a:rPr lang="en-GB" altLang="en-US" dirty="0" err="1">
                <a:ea typeface="ＭＳ Ｐゴシック" charset="-128"/>
              </a:rPr>
              <a:t>priviliged</a:t>
            </a:r>
            <a:r>
              <a:rPr lang="en-GB" altLang="en-US" dirty="0">
                <a:ea typeface="ＭＳ Ｐゴシック" charset="-128"/>
              </a:rPr>
              <a:t> to provide a proper protection.</a:t>
            </a:r>
          </a:p>
          <a:p>
            <a:pPr eaLnBrk="1">
              <a:lnSpc>
                <a:spcPct val="100000"/>
              </a:lnSpc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>
                <a:ea typeface="ＭＳ Ｐゴシック" charset="-128"/>
              </a:rPr>
              <a:t>Note that the kernel cannot simply deny all user access.</a:t>
            </a:r>
          </a:p>
          <a:p>
            <a:pPr lvl="1" eaLnBrk="1">
              <a:lnSpc>
                <a:spcPct val="100000"/>
              </a:lnSpc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/>
              <a:t>Most graphics games and video editing/playback software need direct access to memory-mapped graphics controller memory to speed access.</a:t>
            </a:r>
          </a:p>
          <a:p>
            <a:pPr lvl="2" eaLnBrk="1">
              <a:lnSpc>
                <a:spcPct val="100000"/>
              </a:lnSpc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/>
              <a:t>The kernel may provide a locking mechanism to allow a section of graphics memory to be allocated to a process at a time.</a:t>
            </a:r>
          </a:p>
        </p:txBody>
      </p:sp>
    </p:spTree>
    <p:extLst>
      <p:ext uri="{BB962C8B-B14F-4D97-AF65-F5344CB8AC3E}">
        <p14:creationId xmlns:p14="http://schemas.microsoft.com/office/powerpoint/2010/main" val="94792280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>
              <a:lnSpc>
                <a:spcPct val="89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 dirty="0">
                <a:ea typeface="ＭＳ Ｐゴシック" charset="-128"/>
              </a:rPr>
              <a:t>Block devices</a:t>
            </a:r>
          </a:p>
        </p:txBody>
      </p:sp>
      <p:sp>
        <p:nvSpPr>
          <p:cNvPr id="79874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eaLnBrk="1">
              <a:lnSpc>
                <a:spcPct val="120000"/>
              </a:lnSpc>
              <a:spcAft>
                <a:spcPct val="0"/>
              </a:spcAft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>
                <a:ea typeface="ＭＳ Ｐゴシック" charset="-128"/>
              </a:rPr>
              <a:t>The </a:t>
            </a:r>
            <a:r>
              <a:rPr lang="en-GB" altLang="en-US" b="1" dirty="0">
                <a:ea typeface="ＭＳ Ｐゴシック" charset="-128"/>
              </a:rPr>
              <a:t>block-device</a:t>
            </a:r>
            <a:r>
              <a:rPr lang="en-GB" altLang="en-US" dirty="0">
                <a:ea typeface="ＭＳ Ｐゴシック" charset="-128"/>
              </a:rPr>
              <a:t> interface captures all the aspects necessary for accessing disk drives and other block-oriented devices. </a:t>
            </a:r>
          </a:p>
          <a:p>
            <a:pPr lvl="2" eaLnBrk="1">
              <a:lnSpc>
                <a:spcPct val="120000"/>
              </a:lnSpc>
              <a:spcAft>
                <a:spcPct val="0"/>
              </a:spcAft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/>
              <a:t>read()  and write() , and, if it is a random-access device, it has a seek()  command to specify which block to transfer next. </a:t>
            </a:r>
            <a:endParaRPr lang="en-GB" altLang="en-US" dirty="0">
              <a:ea typeface="ＭＳ Ｐゴシック" charset="-128"/>
            </a:endParaRPr>
          </a:p>
          <a:p>
            <a:pPr eaLnBrk="1">
              <a:lnSpc>
                <a:spcPct val="120000"/>
              </a:lnSpc>
              <a:spcAft>
                <a:spcPct val="0"/>
              </a:spcAft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>
                <a:ea typeface="ＭＳ Ｐゴシック" charset="-128"/>
              </a:rPr>
              <a:t> Applications normally access such a device through a file-system interface. </a:t>
            </a:r>
          </a:p>
          <a:p>
            <a:pPr lvl="1">
              <a:lnSpc>
                <a:spcPct val="120000"/>
              </a:lnSpc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>
                <a:ea typeface="ＭＳ Ｐゴシック" charset="-128"/>
              </a:rPr>
              <a:t>The operating system itself, and special applications such as database-management systems, may prefer to access a block device as a simple linear array of blocks (also called </a:t>
            </a:r>
            <a:r>
              <a:rPr lang="en-GB" altLang="en-US" b="1" dirty="0">
                <a:ea typeface="ＭＳ Ｐゴシック" charset="-128"/>
              </a:rPr>
              <a:t>raw I/O)</a:t>
            </a:r>
            <a:r>
              <a:rPr lang="en-GB" altLang="en-US" dirty="0">
                <a:ea typeface="ＭＳ Ｐゴシック" charset="-128"/>
              </a:rPr>
              <a:t>.</a:t>
            </a:r>
          </a:p>
          <a:p>
            <a:pPr>
              <a:lnSpc>
                <a:spcPct val="120000"/>
              </a:lnSpc>
            </a:pPr>
            <a:r>
              <a:rPr lang="en-US" dirty="0"/>
              <a:t>OS  device cache is used to accelerate block device operations.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Block based I/O is tightly coupled with paging.</a:t>
            </a:r>
          </a:p>
          <a:p>
            <a:pPr>
              <a:lnSpc>
                <a:spcPct val="120000"/>
              </a:lnSpc>
            </a:pPr>
            <a:r>
              <a:rPr lang="en-US" dirty="0"/>
              <a:t>File systems require block devices.</a:t>
            </a:r>
          </a:p>
        </p:txBody>
      </p:sp>
    </p:spTree>
    <p:extLst>
      <p:ext uri="{BB962C8B-B14F-4D97-AF65-F5344CB8AC3E}">
        <p14:creationId xmlns:p14="http://schemas.microsoft.com/office/powerpoint/2010/main" val="50506127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>
              <a:lnSpc>
                <a:spcPct val="89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 dirty="0">
                <a:ea typeface="ＭＳ Ｐゴシック" charset="-128"/>
              </a:rPr>
              <a:t>Character devices</a:t>
            </a:r>
          </a:p>
        </p:txBody>
      </p:sp>
      <p:sp>
        <p:nvSpPr>
          <p:cNvPr id="81922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>
              <a:lnSpc>
                <a:spcPct val="100000"/>
              </a:lnSpc>
              <a:spcAft>
                <a:spcPct val="0"/>
              </a:spcAft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>
                <a:ea typeface="ＭＳ Ｐゴシック" charset="-128"/>
              </a:rPr>
              <a:t>A keyboard is an example of a device that is accessed through a character-stream interface. </a:t>
            </a:r>
          </a:p>
          <a:p>
            <a:pPr lvl="2" eaLnBrk="1">
              <a:lnSpc>
                <a:spcPct val="100000"/>
              </a:lnSpc>
              <a:spcAft>
                <a:spcPct val="0"/>
              </a:spcAft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/>
              <a:t>get()  or put()  one character. </a:t>
            </a:r>
          </a:p>
          <a:p>
            <a:pPr>
              <a:buFont typeface="Wingdings" charset="2"/>
              <a:buChar char=""/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US" dirty="0"/>
              <a:t>Character device drivers implements their own buffers and caching internally.</a:t>
            </a:r>
          </a:p>
          <a:p>
            <a:pPr lvl="1">
              <a:buFont typeface="Wingdings" charset="2"/>
              <a:buChar char=""/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>
                <a:ea typeface="ＭＳ Ｐゴシック" charset="-128"/>
              </a:rPr>
              <a:t>for example, when a user types a backspace, the preceding character is removed from the input stream. </a:t>
            </a:r>
          </a:p>
          <a:p>
            <a:pPr eaLnBrk="1">
              <a:lnSpc>
                <a:spcPct val="100000"/>
              </a:lnSpc>
              <a:spcAft>
                <a:spcPct val="0"/>
              </a:spcAft>
              <a:buFont typeface="Wingdings" charset="2"/>
              <a:buChar char=""/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>
                <a:ea typeface="ＭＳ Ｐゴシック" charset="-128"/>
              </a:rPr>
              <a:t>Example devices:</a:t>
            </a:r>
          </a:p>
          <a:p>
            <a:pPr lvl="1" eaLnBrk="1">
              <a:lnSpc>
                <a:spcPct val="100000"/>
              </a:lnSpc>
              <a:spcAft>
                <a:spcPct val="0"/>
              </a:spcAft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/>
              <a:t>Keyboard, modem, mouse</a:t>
            </a:r>
          </a:p>
          <a:p>
            <a:pPr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82652520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 vs. Block Devices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Character and Block device switches are separate.</a:t>
            </a:r>
          </a:p>
          <a:p>
            <a:r>
              <a:rPr lang="en-US" dirty="0"/>
              <a:t>Interface is also different. </a:t>
            </a:r>
          </a:p>
          <a:p>
            <a:pPr lvl="1"/>
            <a:r>
              <a:rPr lang="en-US" dirty="0"/>
              <a:t>Block devices can combine read and write functions (see I/O scheduling later)</a:t>
            </a:r>
          </a:p>
          <a:p>
            <a:r>
              <a:rPr lang="en-US" dirty="0"/>
              <a:t>Character vs. Block devices:</a:t>
            </a:r>
          </a:p>
          <a:p>
            <a:pPr lvl="1"/>
            <a:r>
              <a:rPr lang="en-US" dirty="0"/>
              <a:t>Character devices can transfer data 1 byte at a time. Block devices work in block units (i.e. 4K)</a:t>
            </a:r>
          </a:p>
          <a:p>
            <a:pPr lvl="1"/>
            <a:r>
              <a:rPr lang="en-US" dirty="0"/>
              <a:t>Character device devices have buffering and caching  internal, block devices use systems page cache.</a:t>
            </a:r>
          </a:p>
          <a:p>
            <a:pPr lvl="1"/>
            <a:r>
              <a:rPr lang="en-US" dirty="0"/>
              <a:t>Block devices can contain file system partitions and swap area.</a:t>
            </a:r>
          </a:p>
          <a:p>
            <a:pPr lvl="1"/>
            <a:r>
              <a:rPr lang="en-US" dirty="0"/>
              <a:t>Block device drivers may implement I/O scheduling algorithms, system call interface support it.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517651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ioctl</a:t>
            </a:r>
            <a:r>
              <a:rPr lang="en-US" dirty="0"/>
              <a:t>()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single function configuration interface for all devices.</a:t>
            </a:r>
            <a:br>
              <a:rPr lang="en-US" dirty="0"/>
            </a:br>
            <a:r>
              <a:rPr lang="en-US" sz="1984" dirty="0" err="1">
                <a:latin typeface="Courier New"/>
                <a:cs typeface="Courier New"/>
              </a:rPr>
              <a:t>int</a:t>
            </a:r>
            <a:r>
              <a:rPr lang="en-US" sz="1984" dirty="0">
                <a:latin typeface="Courier New"/>
                <a:cs typeface="Courier New"/>
              </a:rPr>
              <a:t> </a:t>
            </a:r>
            <a:r>
              <a:rPr lang="en-US" sz="1984" dirty="0" err="1">
                <a:latin typeface="Courier New"/>
                <a:cs typeface="Courier New"/>
              </a:rPr>
              <a:t>ioctl</a:t>
            </a:r>
            <a:r>
              <a:rPr lang="en-US" sz="1984" dirty="0">
                <a:latin typeface="Courier New"/>
                <a:cs typeface="Courier New"/>
              </a:rPr>
              <a:t>(</a:t>
            </a:r>
            <a:r>
              <a:rPr lang="en-US" sz="1984" dirty="0" err="1">
                <a:latin typeface="Courier New"/>
                <a:cs typeface="Courier New"/>
              </a:rPr>
              <a:t>int</a:t>
            </a:r>
            <a:r>
              <a:rPr lang="en-US" sz="1984" dirty="0">
                <a:latin typeface="Courier New"/>
                <a:cs typeface="Courier New"/>
              </a:rPr>
              <a:t> </a:t>
            </a:r>
            <a:r>
              <a:rPr lang="en-US" sz="1984" dirty="0" err="1">
                <a:latin typeface="Courier New"/>
                <a:cs typeface="Courier New"/>
              </a:rPr>
              <a:t>fd</a:t>
            </a:r>
            <a:r>
              <a:rPr lang="en-US" sz="1984" dirty="0">
                <a:latin typeface="Courier New"/>
                <a:cs typeface="Courier New"/>
              </a:rPr>
              <a:t>, unsigned long request, ...);</a:t>
            </a:r>
          </a:p>
          <a:p>
            <a:r>
              <a:rPr lang="en-US" dirty="0"/>
              <a:t>Types of requests and optional parameter is driver  or even vendor specific. </a:t>
            </a:r>
          </a:p>
          <a:p>
            <a:r>
              <a:rPr lang="en-US" dirty="0"/>
              <a:t>Each driver implements its own set of configuration requests and parameter types.</a:t>
            </a:r>
          </a:p>
          <a:p>
            <a:r>
              <a:rPr lang="en-US" dirty="0"/>
              <a:t>Devices and drivers change but </a:t>
            </a:r>
            <a:r>
              <a:rPr lang="en-US" dirty="0" err="1"/>
              <a:t>libc</a:t>
            </a:r>
            <a:r>
              <a:rPr lang="en-US" dirty="0"/>
              <a:t> and kernel interface is fixed.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95412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Windows I/O subsystem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Microsoft Windows uses device shortcuts on </a:t>
            </a:r>
            <a:r>
              <a:rPr lang="en-US" dirty="0" err="1"/>
              <a:t>filesystem</a:t>
            </a:r>
            <a:r>
              <a:rPr lang="en-US" dirty="0"/>
              <a:t> to address devices.</a:t>
            </a:r>
          </a:p>
          <a:p>
            <a:r>
              <a:rPr lang="en-US" dirty="0"/>
              <a:t>Device Access API provides an interface to application programmers to inspect and interact with the devices.</a:t>
            </a:r>
          </a:p>
          <a:p>
            <a:r>
              <a:rPr lang="en-US" dirty="0"/>
              <a:t>WDK, Windows Device Framework provides user and kernel interfaces for device driver development.</a:t>
            </a:r>
          </a:p>
        </p:txBody>
      </p:sp>
    </p:spTree>
    <p:extLst>
      <p:ext uri="{BB962C8B-B14F-4D97-AF65-F5344CB8AC3E}">
        <p14:creationId xmlns:p14="http://schemas.microsoft.com/office/powerpoint/2010/main" val="208511929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I/O Categorization (OS perspective)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Character stream </a:t>
            </a:r>
            <a:r>
              <a:rPr lang="en-US" dirty="0" err="1"/>
              <a:t>vs</a:t>
            </a:r>
            <a:r>
              <a:rPr lang="en-US" dirty="0"/>
              <a:t> block.</a:t>
            </a:r>
          </a:p>
          <a:p>
            <a:r>
              <a:rPr lang="en-US" dirty="0"/>
              <a:t>Sequential </a:t>
            </a:r>
            <a:r>
              <a:rPr lang="en-US" dirty="0" err="1"/>
              <a:t>vs</a:t>
            </a:r>
            <a:r>
              <a:rPr lang="en-US" dirty="0"/>
              <a:t> Random access</a:t>
            </a:r>
            <a:br>
              <a:rPr lang="en-US" dirty="0"/>
            </a:br>
            <a:r>
              <a:rPr lang="en-US" b="0" dirty="0">
                <a:solidFill>
                  <a:srgbClr val="0000FF"/>
                </a:solidFill>
              </a:rPr>
              <a:t>device driver allow seeking to an offset in device</a:t>
            </a:r>
          </a:p>
          <a:p>
            <a:r>
              <a:rPr lang="en-US" dirty="0"/>
              <a:t>Synchronous </a:t>
            </a:r>
            <a:r>
              <a:rPr lang="en-US" dirty="0" err="1"/>
              <a:t>vs</a:t>
            </a:r>
            <a:r>
              <a:rPr lang="en-US" dirty="0"/>
              <a:t> Asynchronous</a:t>
            </a:r>
            <a:br>
              <a:rPr lang="en-US" dirty="0"/>
            </a:br>
            <a:r>
              <a:rPr lang="en-US" b="0" dirty="0">
                <a:solidFill>
                  <a:srgbClr val="0000FF"/>
                </a:solidFill>
              </a:rPr>
              <a:t>I/O operation on device driver is synchronized with I/O completion on device controller. Asynchronous I/O returns earlier  and report success/failure later.</a:t>
            </a:r>
            <a:r>
              <a:rPr lang="en-US" dirty="0"/>
              <a:t> </a:t>
            </a:r>
          </a:p>
          <a:p>
            <a:r>
              <a:rPr lang="en-US" dirty="0"/>
              <a:t>Buffered </a:t>
            </a:r>
            <a:r>
              <a:rPr lang="en-US" dirty="0" err="1"/>
              <a:t>vs</a:t>
            </a:r>
            <a:r>
              <a:rPr lang="en-US" dirty="0"/>
              <a:t> Direct</a:t>
            </a:r>
            <a:br>
              <a:rPr lang="en-US" dirty="0"/>
            </a:br>
            <a:r>
              <a:rPr lang="en-US" b="0" dirty="0">
                <a:solidFill>
                  <a:srgbClr val="0000FF"/>
                </a:solidFill>
              </a:rPr>
              <a:t>The reported operation result is completed on buffers or on device controller. </a:t>
            </a:r>
          </a:p>
          <a:p>
            <a:r>
              <a:rPr lang="en-US" dirty="0"/>
              <a:t>Shareable or Dedicated</a:t>
            </a:r>
            <a:br>
              <a:rPr lang="en-US" dirty="0"/>
            </a:br>
            <a:r>
              <a:rPr lang="en-US" b="0" dirty="0">
                <a:solidFill>
                  <a:srgbClr val="0000FF"/>
                </a:solidFill>
              </a:rPr>
              <a:t>I/O on each device instance is mutually exclusive. (i.e. printer)</a:t>
            </a:r>
          </a:p>
          <a:p>
            <a:r>
              <a:rPr lang="en-US" dirty="0"/>
              <a:t>Read only, Write only, Read-write</a:t>
            </a:r>
            <a:br>
              <a:rPr lang="en-US" dirty="0"/>
            </a:br>
            <a:r>
              <a:rPr lang="en-US" b="0" dirty="0" err="1">
                <a:solidFill>
                  <a:srgbClr val="0000FF"/>
                </a:solidFill>
              </a:rPr>
              <a:t>i.e</a:t>
            </a:r>
            <a:r>
              <a:rPr lang="en-US" b="0" dirty="0">
                <a:solidFill>
                  <a:srgbClr val="0000FF"/>
                </a:solidFill>
              </a:rPr>
              <a:t>: mouse, printer, hard disk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187293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>
              <a:lnSpc>
                <a:spcPct val="89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charset="-128"/>
              </a:rPr>
              <a:t>Kernel I/O System</a:t>
            </a:r>
          </a:p>
        </p:txBody>
      </p:sp>
      <p:sp>
        <p:nvSpPr>
          <p:cNvPr id="89090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>
              <a:lnSpc>
                <a:spcPct val="89000"/>
              </a:lnSpc>
              <a:buFont typeface="Wingdings" charset="0"/>
              <a:buNone/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/>
            </a:pPr>
            <a:r>
              <a:rPr lang="en-GB" dirty="0"/>
              <a:t>Kernels provide many services related to I/O:</a:t>
            </a:r>
          </a:p>
          <a:p>
            <a:pPr marL="961120" lvl="1" indent="-457200">
              <a:lnSpc>
                <a:spcPct val="89000"/>
              </a:lnSpc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/>
            </a:pPr>
            <a:r>
              <a:rPr lang="en-GB" dirty="0"/>
              <a:t>scheduling, </a:t>
            </a:r>
          </a:p>
          <a:p>
            <a:pPr marL="961120" lvl="1" indent="-457200">
              <a:lnSpc>
                <a:spcPct val="89000"/>
              </a:lnSpc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/>
            </a:pPr>
            <a:r>
              <a:rPr lang="en-GB" dirty="0"/>
              <a:t>buffering, </a:t>
            </a:r>
          </a:p>
          <a:p>
            <a:pPr marL="961120" lvl="1" indent="-457200">
              <a:lnSpc>
                <a:spcPct val="89000"/>
              </a:lnSpc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/>
            </a:pPr>
            <a:r>
              <a:rPr lang="en-GB" dirty="0"/>
              <a:t>caching, </a:t>
            </a:r>
          </a:p>
          <a:p>
            <a:pPr marL="961120" lvl="1" indent="-457200">
              <a:lnSpc>
                <a:spcPct val="89000"/>
              </a:lnSpc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/>
            </a:pPr>
            <a:r>
              <a:rPr lang="en-GB" dirty="0"/>
              <a:t>pooling, </a:t>
            </a:r>
          </a:p>
          <a:p>
            <a:pPr marL="961120" lvl="1" indent="-457200">
              <a:lnSpc>
                <a:spcPct val="89000"/>
              </a:lnSpc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/>
            </a:pPr>
            <a:r>
              <a:rPr lang="en-GB" dirty="0"/>
              <a:t>device reservation, and </a:t>
            </a:r>
          </a:p>
          <a:p>
            <a:pPr marL="961120" lvl="1" indent="-457200">
              <a:lnSpc>
                <a:spcPct val="89000"/>
              </a:lnSpc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/>
            </a:pPr>
            <a:r>
              <a:rPr lang="en-GB" dirty="0"/>
              <a:t>error handling</a:t>
            </a:r>
          </a:p>
          <a:p>
            <a:pPr marL="0" indent="0" eaLnBrk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Wingdings" charset="0"/>
              <a:buNone/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/>
            </a:pPr>
            <a:r>
              <a:rPr lang="en-GB" dirty="0"/>
              <a:t>built on the hardware and device-driver infrastructure.</a:t>
            </a:r>
          </a:p>
        </p:txBody>
      </p:sp>
    </p:spTree>
    <p:extLst>
      <p:ext uri="{BB962C8B-B14F-4D97-AF65-F5344CB8AC3E}">
        <p14:creationId xmlns:p14="http://schemas.microsoft.com/office/powerpoint/2010/main" val="58161803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>
              <a:lnSpc>
                <a:spcPct val="89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charset="-128"/>
              </a:rPr>
              <a:t>I/O scheduling</a:t>
            </a:r>
          </a:p>
        </p:txBody>
      </p:sp>
      <p:sp>
        <p:nvSpPr>
          <p:cNvPr id="88066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I/O is usually slow  and some devices have physical characteristics requiring optimizations.</a:t>
            </a:r>
          </a:p>
          <a:p>
            <a:pPr lvl="1"/>
            <a:r>
              <a:rPr lang="en-US" dirty="0"/>
              <a:t>E.g. hard disks:  Mechanical devices and delays caused by head movement and rotation.</a:t>
            </a:r>
          </a:p>
          <a:p>
            <a:pPr lvl="1"/>
            <a:r>
              <a:rPr lang="en-US" dirty="0"/>
              <a:t>If I/O is executed in a FIFO strategy, mechanical zigzag movements can overrule the I/O operations.</a:t>
            </a:r>
            <a:endParaRPr lang="en-GB" altLang="en-US" dirty="0">
              <a:ea typeface="ＭＳ Ｐゴシック" charset="-128"/>
            </a:endParaRPr>
          </a:p>
          <a:p>
            <a:r>
              <a:rPr lang="en-US" dirty="0"/>
              <a:t>I/O scheduling gets a set of I/O requests on a device and determines an optimal order and timing to execute the requests on the device.</a:t>
            </a:r>
          </a:p>
          <a:p>
            <a:pPr lvl="1" eaLnBrk="1">
              <a:lnSpc>
                <a:spcPct val="100000"/>
              </a:lnSpc>
              <a:spcAft>
                <a:spcPct val="0"/>
              </a:spcAft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/>
              <a:t>Operating-system developers implement scheduling by maintaining a queue of requests for each device. </a:t>
            </a:r>
          </a:p>
          <a:p>
            <a:pPr lvl="1" eaLnBrk="1">
              <a:lnSpc>
                <a:spcPct val="100000"/>
              </a:lnSpc>
              <a:spcAft>
                <a:spcPct val="0"/>
              </a:spcAft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/>
              <a:t>When an application issues a blocking I/O system call, the request is placed on the queue for that device. </a:t>
            </a:r>
          </a:p>
          <a:p>
            <a:pPr lvl="1" eaLnBrk="1">
              <a:lnSpc>
                <a:spcPct val="100000"/>
              </a:lnSpc>
              <a:spcAft>
                <a:spcPct val="0"/>
              </a:spcAft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/>
              <a:t>The I/O scheduler rearranges the order of the queue to improve the overall system efficiency and the average response time experienced by applications.</a:t>
            </a:r>
          </a:p>
          <a:p>
            <a:pPr lvl="1" eaLnBrk="1">
              <a:lnSpc>
                <a:spcPct val="100000"/>
              </a:lnSpc>
              <a:spcAft>
                <a:spcPct val="0"/>
              </a:spcAft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14665136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>
              <a:lnSpc>
                <a:spcPct val="94000"/>
              </a:lnSpc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charset="-128"/>
              </a:rPr>
              <a:t>Disk I/O Scheduling</a:t>
            </a:r>
          </a:p>
        </p:txBody>
      </p:sp>
      <p:sp>
        <p:nvSpPr>
          <p:cNvPr id="94210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458560" indent="-457200">
              <a:lnSpc>
                <a:spcPct val="110000"/>
              </a:lnSpc>
              <a:tabLst>
                <a:tab pos="288925" algn="l"/>
                <a:tab pos="461963" algn="l"/>
                <a:tab pos="919163" algn="l"/>
                <a:tab pos="1374775" algn="l"/>
                <a:tab pos="1833563" algn="l"/>
                <a:tab pos="2290763" algn="l"/>
                <a:tab pos="2747963" algn="l"/>
                <a:tab pos="3203575" algn="l"/>
                <a:tab pos="3662363" algn="l"/>
                <a:tab pos="4119563" algn="l"/>
                <a:tab pos="4576763" algn="l"/>
                <a:tab pos="5032375" algn="l"/>
                <a:tab pos="5491163" algn="l"/>
                <a:tab pos="5948363" algn="l"/>
                <a:tab pos="6402388" algn="l"/>
                <a:tab pos="6859588" algn="l"/>
                <a:tab pos="7319963" algn="l"/>
                <a:tab pos="7777163" algn="l"/>
                <a:tab pos="8231188" algn="l"/>
                <a:tab pos="8688388" algn="l"/>
                <a:tab pos="9148763" algn="l"/>
                <a:tab pos="9407525" algn="l"/>
              </a:tabLst>
            </a:pPr>
            <a:r>
              <a:rPr lang="en-GB" altLang="en-US" dirty="0">
                <a:ea typeface="ＭＳ Ｐゴシック" charset="-128"/>
              </a:rPr>
              <a:t>Given multiple outstanding I/O requests, what order to issue them?</a:t>
            </a:r>
          </a:p>
          <a:p>
            <a:pPr marL="899489" lvl="1" indent="-457200">
              <a:lnSpc>
                <a:spcPct val="110000"/>
              </a:lnSpc>
              <a:tabLst>
                <a:tab pos="288925" algn="l"/>
                <a:tab pos="461963" algn="l"/>
                <a:tab pos="919163" algn="l"/>
                <a:tab pos="1374775" algn="l"/>
                <a:tab pos="1833563" algn="l"/>
                <a:tab pos="2290763" algn="l"/>
                <a:tab pos="2747963" algn="l"/>
                <a:tab pos="3203575" algn="l"/>
                <a:tab pos="3662363" algn="l"/>
                <a:tab pos="4119563" algn="l"/>
                <a:tab pos="4576763" algn="l"/>
                <a:tab pos="5032375" algn="l"/>
                <a:tab pos="5491163" algn="l"/>
                <a:tab pos="5948363" algn="l"/>
                <a:tab pos="6402388" algn="l"/>
                <a:tab pos="6859588" algn="l"/>
                <a:tab pos="7319963" algn="l"/>
                <a:tab pos="7777163" algn="l"/>
                <a:tab pos="8231188" algn="l"/>
                <a:tab pos="8688388" algn="l"/>
                <a:tab pos="9148763" algn="l"/>
                <a:tab pos="9407525" algn="l"/>
              </a:tabLst>
            </a:pPr>
            <a:r>
              <a:rPr lang="en-GB" altLang="en-US" dirty="0">
                <a:ea typeface="ＭＳ Ｐゴシック" charset="-128"/>
              </a:rPr>
              <a:t>Why does it matter?</a:t>
            </a:r>
          </a:p>
          <a:p>
            <a:pPr marL="458560" indent="-457200">
              <a:lnSpc>
                <a:spcPct val="110000"/>
              </a:lnSpc>
              <a:tabLst>
                <a:tab pos="288925" algn="l"/>
                <a:tab pos="461963" algn="l"/>
                <a:tab pos="919163" algn="l"/>
                <a:tab pos="1374775" algn="l"/>
                <a:tab pos="1833563" algn="l"/>
                <a:tab pos="2290763" algn="l"/>
                <a:tab pos="2747963" algn="l"/>
                <a:tab pos="3203575" algn="l"/>
                <a:tab pos="3662363" algn="l"/>
                <a:tab pos="4119563" algn="l"/>
                <a:tab pos="4576763" algn="l"/>
                <a:tab pos="5032375" algn="l"/>
                <a:tab pos="5491163" algn="l"/>
                <a:tab pos="5948363" algn="l"/>
                <a:tab pos="6402388" algn="l"/>
                <a:tab pos="6859588" algn="l"/>
                <a:tab pos="7319963" algn="l"/>
                <a:tab pos="7777163" algn="l"/>
                <a:tab pos="8231188" algn="l"/>
                <a:tab pos="8688388" algn="l"/>
                <a:tab pos="9148763" algn="l"/>
                <a:tab pos="9407525" algn="l"/>
              </a:tabLst>
            </a:pPr>
            <a:r>
              <a:rPr lang="en-GB" altLang="en-US" dirty="0">
                <a:ea typeface="ＭＳ Ｐゴシック" charset="-128"/>
              </a:rPr>
              <a:t>Major goals of disk scheduling:</a:t>
            </a:r>
          </a:p>
          <a:p>
            <a:pPr marL="899489" lvl="1" indent="-457200">
              <a:lnSpc>
                <a:spcPct val="110000"/>
              </a:lnSpc>
              <a:tabLst>
                <a:tab pos="288925" algn="l"/>
                <a:tab pos="461963" algn="l"/>
                <a:tab pos="919163" algn="l"/>
                <a:tab pos="1374775" algn="l"/>
                <a:tab pos="1833563" algn="l"/>
                <a:tab pos="2290763" algn="l"/>
                <a:tab pos="2747963" algn="l"/>
                <a:tab pos="3203575" algn="l"/>
                <a:tab pos="3662363" algn="l"/>
                <a:tab pos="4119563" algn="l"/>
                <a:tab pos="4576763" algn="l"/>
                <a:tab pos="5032375" algn="l"/>
                <a:tab pos="5491163" algn="l"/>
                <a:tab pos="5948363" algn="l"/>
                <a:tab pos="6402388" algn="l"/>
                <a:tab pos="6859588" algn="l"/>
                <a:tab pos="7319963" algn="l"/>
                <a:tab pos="7777163" algn="l"/>
                <a:tab pos="8231188" algn="l"/>
                <a:tab pos="8688388" algn="l"/>
                <a:tab pos="9148763" algn="l"/>
                <a:tab pos="9407525" algn="l"/>
              </a:tabLst>
            </a:pPr>
            <a:r>
              <a:rPr lang="en-GB" altLang="en-US" dirty="0">
                <a:ea typeface="ＭＳ Ｐゴシック" charset="-128"/>
              </a:rPr>
              <a:t>Minimize latency for small transfers</a:t>
            </a:r>
          </a:p>
          <a:p>
            <a:pPr marL="1340419" lvl="2" indent="-457200">
              <a:lnSpc>
                <a:spcPct val="110000"/>
              </a:lnSpc>
              <a:tabLst>
                <a:tab pos="288925" algn="l"/>
                <a:tab pos="461963" algn="l"/>
                <a:tab pos="919163" algn="l"/>
                <a:tab pos="1374775" algn="l"/>
                <a:tab pos="1833563" algn="l"/>
                <a:tab pos="2290763" algn="l"/>
                <a:tab pos="2747963" algn="l"/>
                <a:tab pos="3203575" algn="l"/>
                <a:tab pos="3662363" algn="l"/>
                <a:tab pos="4119563" algn="l"/>
                <a:tab pos="4576763" algn="l"/>
                <a:tab pos="5032375" algn="l"/>
                <a:tab pos="5491163" algn="l"/>
                <a:tab pos="5948363" algn="l"/>
                <a:tab pos="6402388" algn="l"/>
                <a:tab pos="6859588" algn="l"/>
                <a:tab pos="7319963" algn="l"/>
                <a:tab pos="7777163" algn="l"/>
                <a:tab pos="8231188" algn="l"/>
                <a:tab pos="8688388" algn="l"/>
                <a:tab pos="9148763" algn="l"/>
                <a:tab pos="9407525" algn="l"/>
              </a:tabLst>
            </a:pPr>
            <a:r>
              <a:rPr lang="en-GB" altLang="en-US" dirty="0"/>
              <a:t>Primarily: Avoid long seeks by ordering accesses according to disk head locality</a:t>
            </a:r>
          </a:p>
          <a:p>
            <a:pPr marL="899489" lvl="1" indent="-457200">
              <a:lnSpc>
                <a:spcPct val="110000"/>
              </a:lnSpc>
              <a:tabLst>
                <a:tab pos="288925" algn="l"/>
                <a:tab pos="461963" algn="l"/>
                <a:tab pos="919163" algn="l"/>
                <a:tab pos="1374775" algn="l"/>
                <a:tab pos="1833563" algn="l"/>
                <a:tab pos="2290763" algn="l"/>
                <a:tab pos="2747963" algn="l"/>
                <a:tab pos="3203575" algn="l"/>
                <a:tab pos="3662363" algn="l"/>
                <a:tab pos="4119563" algn="l"/>
                <a:tab pos="4576763" algn="l"/>
                <a:tab pos="5032375" algn="l"/>
                <a:tab pos="5491163" algn="l"/>
                <a:tab pos="5948363" algn="l"/>
                <a:tab pos="6402388" algn="l"/>
                <a:tab pos="6859588" algn="l"/>
                <a:tab pos="7319963" algn="l"/>
                <a:tab pos="7777163" algn="l"/>
                <a:tab pos="8231188" algn="l"/>
                <a:tab pos="8688388" algn="l"/>
                <a:tab pos="9148763" algn="l"/>
                <a:tab pos="9407525" algn="l"/>
              </a:tabLst>
            </a:pPr>
            <a:r>
              <a:rPr lang="en-GB" altLang="en-US" dirty="0">
                <a:ea typeface="ＭＳ Ｐゴシック" charset="-128"/>
              </a:rPr>
              <a:t>Maximize </a:t>
            </a:r>
            <a:r>
              <a:rPr lang="en-GB" altLang="en-US" b="1" dirty="0">
                <a:solidFill>
                  <a:srgbClr val="993333"/>
                </a:solidFill>
                <a:ea typeface="ＭＳ Ｐゴシック" charset="-128"/>
              </a:rPr>
              <a:t>throughput</a:t>
            </a:r>
            <a:r>
              <a:rPr lang="en-GB" altLang="en-US" dirty="0">
                <a:ea typeface="ＭＳ Ｐゴシック" charset="-128"/>
              </a:rPr>
              <a:t> for large transfers</a:t>
            </a:r>
          </a:p>
          <a:p>
            <a:pPr marL="1340419" lvl="2" indent="-457200">
              <a:lnSpc>
                <a:spcPct val="110000"/>
              </a:lnSpc>
              <a:tabLst>
                <a:tab pos="288925" algn="l"/>
                <a:tab pos="461963" algn="l"/>
                <a:tab pos="919163" algn="l"/>
                <a:tab pos="1374775" algn="l"/>
                <a:tab pos="1833563" algn="l"/>
                <a:tab pos="2290763" algn="l"/>
                <a:tab pos="2747963" algn="l"/>
                <a:tab pos="3203575" algn="l"/>
                <a:tab pos="3662363" algn="l"/>
                <a:tab pos="4119563" algn="l"/>
                <a:tab pos="4576763" algn="l"/>
                <a:tab pos="5032375" algn="l"/>
                <a:tab pos="5491163" algn="l"/>
                <a:tab pos="5948363" algn="l"/>
                <a:tab pos="6402388" algn="l"/>
                <a:tab pos="6859588" algn="l"/>
                <a:tab pos="7319963" algn="l"/>
                <a:tab pos="7777163" algn="l"/>
                <a:tab pos="8231188" algn="l"/>
                <a:tab pos="8688388" algn="l"/>
                <a:tab pos="9148763" algn="l"/>
                <a:tab pos="9407525" algn="l"/>
              </a:tabLst>
            </a:pPr>
            <a:r>
              <a:rPr lang="en-GB" altLang="en-US" dirty="0"/>
              <a:t>Large databases and scientific workloads often involve enormous files and datasets</a:t>
            </a:r>
          </a:p>
          <a:p>
            <a:pPr marL="458560" indent="-457200">
              <a:lnSpc>
                <a:spcPct val="110000"/>
              </a:lnSpc>
              <a:tabLst>
                <a:tab pos="288925" algn="l"/>
                <a:tab pos="461963" algn="l"/>
                <a:tab pos="919163" algn="l"/>
                <a:tab pos="1374775" algn="l"/>
                <a:tab pos="1833563" algn="l"/>
                <a:tab pos="2290763" algn="l"/>
                <a:tab pos="2747963" algn="l"/>
                <a:tab pos="3203575" algn="l"/>
                <a:tab pos="3662363" algn="l"/>
                <a:tab pos="4119563" algn="l"/>
                <a:tab pos="4576763" algn="l"/>
                <a:tab pos="5032375" algn="l"/>
                <a:tab pos="5491163" algn="l"/>
                <a:tab pos="5948363" algn="l"/>
                <a:tab pos="6402388" algn="l"/>
                <a:tab pos="6859588" algn="l"/>
                <a:tab pos="7319963" algn="l"/>
                <a:tab pos="7777163" algn="l"/>
                <a:tab pos="8231188" algn="l"/>
                <a:tab pos="8688388" algn="l"/>
                <a:tab pos="9148763" algn="l"/>
                <a:tab pos="9407525" algn="l"/>
              </a:tabLst>
            </a:pPr>
            <a:r>
              <a:rPr lang="en-GB" altLang="en-US" dirty="0">
                <a:ea typeface="ＭＳ Ｐゴシック" charset="-128"/>
              </a:rPr>
              <a:t>Note that disk block layout (</a:t>
            </a:r>
            <a:r>
              <a:rPr lang="en-GB" altLang="en-US" dirty="0"/>
              <a:t>where we place file blocks, directories, file system metadata, etc.) </a:t>
            </a:r>
            <a:r>
              <a:rPr lang="en-GB" altLang="en-US" dirty="0">
                <a:ea typeface="ＭＳ Ｐゴシック" charset="-128"/>
              </a:rPr>
              <a:t>has a large impact on performance</a:t>
            </a:r>
          </a:p>
          <a:p>
            <a:pPr marL="458560" indent="-457200">
              <a:lnSpc>
                <a:spcPct val="110000"/>
              </a:lnSpc>
              <a:tabLst>
                <a:tab pos="288925" algn="l"/>
                <a:tab pos="461963" algn="l"/>
                <a:tab pos="919163" algn="l"/>
                <a:tab pos="1374775" algn="l"/>
                <a:tab pos="1833563" algn="l"/>
                <a:tab pos="2290763" algn="l"/>
                <a:tab pos="2747963" algn="l"/>
                <a:tab pos="3203575" algn="l"/>
                <a:tab pos="3662363" algn="l"/>
                <a:tab pos="4119563" algn="l"/>
                <a:tab pos="4576763" algn="l"/>
                <a:tab pos="5032375" algn="l"/>
                <a:tab pos="5491163" algn="l"/>
                <a:tab pos="5948363" algn="l"/>
                <a:tab pos="6402388" algn="l"/>
                <a:tab pos="6859588" algn="l"/>
                <a:tab pos="7319963" algn="l"/>
                <a:tab pos="7777163" algn="l"/>
                <a:tab pos="8231188" algn="l"/>
                <a:tab pos="8688388" algn="l"/>
                <a:tab pos="9148763" algn="l"/>
                <a:tab pos="9407525" algn="l"/>
              </a:tabLst>
            </a:pPr>
            <a:r>
              <a:rPr lang="en-GB" altLang="en-US" dirty="0">
                <a:ea typeface="ＭＳ Ｐゴシック" charset="-128"/>
              </a:rPr>
              <a:t>On modern (smart) disk drives, I/O scheduling is done by the disk controller, which executes incoming I/O requests in a out-of-order fashion.</a:t>
            </a:r>
          </a:p>
          <a:p>
            <a:pPr marL="899489" lvl="1" indent="-457200">
              <a:lnSpc>
                <a:spcPct val="110000"/>
              </a:lnSpc>
              <a:tabLst>
                <a:tab pos="288925" algn="l"/>
                <a:tab pos="461963" algn="l"/>
                <a:tab pos="919163" algn="l"/>
                <a:tab pos="1374775" algn="l"/>
                <a:tab pos="1833563" algn="l"/>
                <a:tab pos="2290763" algn="l"/>
                <a:tab pos="2747963" algn="l"/>
                <a:tab pos="3203575" algn="l"/>
                <a:tab pos="3662363" algn="l"/>
                <a:tab pos="4119563" algn="l"/>
                <a:tab pos="4576763" algn="l"/>
                <a:tab pos="5032375" algn="l"/>
                <a:tab pos="5491163" algn="l"/>
                <a:tab pos="5948363" algn="l"/>
                <a:tab pos="6402388" algn="l"/>
                <a:tab pos="6859588" algn="l"/>
                <a:tab pos="7319963" algn="l"/>
                <a:tab pos="7777163" algn="l"/>
                <a:tab pos="8231188" algn="l"/>
                <a:tab pos="8688388" algn="l"/>
                <a:tab pos="9148763" algn="l"/>
                <a:tab pos="9407525" algn="l"/>
              </a:tabLst>
            </a:pPr>
            <a:r>
              <a:rPr lang="en-GB" altLang="en-US" dirty="0">
                <a:ea typeface="ＭＳ Ｐゴシック" charset="-128"/>
              </a:rPr>
              <a:t>More on this will be discussed in the Disk Technology slides.</a:t>
            </a:r>
          </a:p>
          <a:p>
            <a:pPr marL="458560" indent="-457200">
              <a:lnSpc>
                <a:spcPct val="110000"/>
              </a:lnSpc>
              <a:tabLst>
                <a:tab pos="288925" algn="l"/>
                <a:tab pos="461963" algn="l"/>
                <a:tab pos="919163" algn="l"/>
                <a:tab pos="1374775" algn="l"/>
                <a:tab pos="1833563" algn="l"/>
                <a:tab pos="2290763" algn="l"/>
                <a:tab pos="2747963" algn="l"/>
                <a:tab pos="3203575" algn="l"/>
                <a:tab pos="3662363" algn="l"/>
                <a:tab pos="4119563" algn="l"/>
                <a:tab pos="4576763" algn="l"/>
                <a:tab pos="5032375" algn="l"/>
                <a:tab pos="5491163" algn="l"/>
                <a:tab pos="5948363" algn="l"/>
                <a:tab pos="6402388" algn="l"/>
                <a:tab pos="6859588" algn="l"/>
                <a:tab pos="7319963" algn="l"/>
                <a:tab pos="7777163" algn="l"/>
                <a:tab pos="8231188" algn="l"/>
                <a:tab pos="8688388" algn="l"/>
                <a:tab pos="9148763" algn="l"/>
                <a:tab pos="9407525" algn="l"/>
              </a:tabLst>
            </a:pP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1865054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>
              <a:lnSpc>
                <a:spcPct val="94000"/>
              </a:lnSpc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charset="-128"/>
              </a:rPr>
              <a:t>Disk I/O Scheduling</a:t>
            </a:r>
          </a:p>
        </p:txBody>
      </p:sp>
      <p:sp>
        <p:nvSpPr>
          <p:cNvPr id="100354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288925" indent="-180975" eaLnBrk="1">
              <a:lnSpc>
                <a:spcPct val="110000"/>
              </a:lnSpc>
              <a:tabLst>
                <a:tab pos="288925" algn="l"/>
                <a:tab pos="461963" algn="l"/>
                <a:tab pos="919163" algn="l"/>
                <a:tab pos="1374775" algn="l"/>
                <a:tab pos="1833563" algn="l"/>
                <a:tab pos="2290763" algn="l"/>
                <a:tab pos="2747963" algn="l"/>
                <a:tab pos="3203575" algn="l"/>
                <a:tab pos="3662363" algn="l"/>
                <a:tab pos="4119563" algn="l"/>
                <a:tab pos="4576763" algn="l"/>
                <a:tab pos="5032375" algn="l"/>
                <a:tab pos="5491163" algn="l"/>
                <a:tab pos="5948363" algn="l"/>
                <a:tab pos="6402388" algn="l"/>
                <a:tab pos="6859588" algn="l"/>
                <a:tab pos="7319963" algn="l"/>
                <a:tab pos="7777163" algn="l"/>
                <a:tab pos="8231188" algn="l"/>
                <a:tab pos="8688388" algn="l"/>
                <a:tab pos="9148763" algn="l"/>
                <a:tab pos="9407525" algn="l"/>
              </a:tabLst>
            </a:pPr>
            <a:r>
              <a:rPr lang="en-GB" altLang="en-US" dirty="0">
                <a:ea typeface="ＭＳ Ｐゴシック" charset="-128"/>
              </a:rPr>
              <a:t>Given multiple outstanding I/O requests, what order to issue them?</a:t>
            </a:r>
          </a:p>
          <a:p>
            <a:pPr marL="288925" indent="-180975" eaLnBrk="1">
              <a:lnSpc>
                <a:spcPct val="110000"/>
              </a:lnSpc>
              <a:tabLst>
                <a:tab pos="288925" algn="l"/>
                <a:tab pos="461963" algn="l"/>
                <a:tab pos="919163" algn="l"/>
                <a:tab pos="1374775" algn="l"/>
                <a:tab pos="1833563" algn="l"/>
                <a:tab pos="2290763" algn="l"/>
                <a:tab pos="2747963" algn="l"/>
                <a:tab pos="3203575" algn="l"/>
                <a:tab pos="3662363" algn="l"/>
                <a:tab pos="4119563" algn="l"/>
                <a:tab pos="4576763" algn="l"/>
                <a:tab pos="5032375" algn="l"/>
                <a:tab pos="5491163" algn="l"/>
                <a:tab pos="5948363" algn="l"/>
                <a:tab pos="6402388" algn="l"/>
                <a:tab pos="6859588" algn="l"/>
                <a:tab pos="7319963" algn="l"/>
                <a:tab pos="7777163" algn="l"/>
                <a:tab pos="8231188" algn="l"/>
                <a:tab pos="8688388" algn="l"/>
                <a:tab pos="9148763" algn="l"/>
                <a:tab pos="9407525" algn="l"/>
              </a:tabLst>
            </a:pPr>
            <a:r>
              <a:rPr lang="en-GB" altLang="en-US" dirty="0">
                <a:ea typeface="ＭＳ Ｐゴシック" charset="-128"/>
              </a:rPr>
              <a:t>FIFO: Just schedule each I/O in the order it arrives</a:t>
            </a:r>
          </a:p>
          <a:p>
            <a:pPr marL="757238" lvl="1" eaLnBrk="1">
              <a:lnSpc>
                <a:spcPct val="110000"/>
              </a:lnSpc>
              <a:tabLst>
                <a:tab pos="288925" algn="l"/>
                <a:tab pos="461963" algn="l"/>
                <a:tab pos="919163" algn="l"/>
                <a:tab pos="1374775" algn="l"/>
                <a:tab pos="1833563" algn="l"/>
                <a:tab pos="2290763" algn="l"/>
                <a:tab pos="2747963" algn="l"/>
                <a:tab pos="3203575" algn="l"/>
                <a:tab pos="3662363" algn="l"/>
                <a:tab pos="4119563" algn="l"/>
                <a:tab pos="4576763" algn="l"/>
                <a:tab pos="5032375" algn="l"/>
                <a:tab pos="5491163" algn="l"/>
                <a:tab pos="5948363" algn="l"/>
                <a:tab pos="6402388" algn="l"/>
                <a:tab pos="6859588" algn="l"/>
                <a:tab pos="7319963" algn="l"/>
                <a:tab pos="7777163" algn="l"/>
                <a:tab pos="8231188" algn="l"/>
                <a:tab pos="8688388" algn="l"/>
                <a:tab pos="9148763" algn="l"/>
                <a:tab pos="9407525" algn="l"/>
              </a:tabLst>
            </a:pPr>
            <a:r>
              <a:rPr lang="en-GB" altLang="en-US" dirty="0"/>
              <a:t>What's wrong with this? </a:t>
            </a:r>
          </a:p>
          <a:p>
            <a:pPr marL="1198168" lvl="2">
              <a:lnSpc>
                <a:spcPct val="110000"/>
              </a:lnSpc>
              <a:tabLst>
                <a:tab pos="288925" algn="l"/>
                <a:tab pos="461963" algn="l"/>
                <a:tab pos="919163" algn="l"/>
                <a:tab pos="1374775" algn="l"/>
                <a:tab pos="1833563" algn="l"/>
                <a:tab pos="2290763" algn="l"/>
                <a:tab pos="2747963" algn="l"/>
                <a:tab pos="3203575" algn="l"/>
                <a:tab pos="3662363" algn="l"/>
                <a:tab pos="4119563" algn="l"/>
                <a:tab pos="4576763" algn="l"/>
                <a:tab pos="5032375" algn="l"/>
                <a:tab pos="5491163" algn="l"/>
                <a:tab pos="5948363" algn="l"/>
                <a:tab pos="6402388" algn="l"/>
                <a:tab pos="6859588" algn="l"/>
                <a:tab pos="7319963" algn="l"/>
                <a:tab pos="7777163" algn="l"/>
                <a:tab pos="8231188" algn="l"/>
                <a:tab pos="8688388" algn="l"/>
                <a:tab pos="9148763" algn="l"/>
                <a:tab pos="9407525" algn="l"/>
              </a:tabLst>
            </a:pPr>
            <a:r>
              <a:rPr lang="en-GB" altLang="en-US" dirty="0">
                <a:solidFill>
                  <a:srgbClr val="3B3EFF"/>
                </a:solidFill>
              </a:rPr>
              <a:t>Potentially lots of seek time!</a:t>
            </a:r>
          </a:p>
          <a:p>
            <a:pPr marL="288925" indent="-180975" eaLnBrk="1">
              <a:lnSpc>
                <a:spcPct val="110000"/>
              </a:lnSpc>
              <a:tabLst>
                <a:tab pos="288925" algn="l"/>
                <a:tab pos="461963" algn="l"/>
                <a:tab pos="919163" algn="l"/>
                <a:tab pos="1374775" algn="l"/>
                <a:tab pos="1833563" algn="l"/>
                <a:tab pos="2290763" algn="l"/>
                <a:tab pos="2747963" algn="l"/>
                <a:tab pos="3203575" algn="l"/>
                <a:tab pos="3662363" algn="l"/>
                <a:tab pos="4119563" algn="l"/>
                <a:tab pos="4576763" algn="l"/>
                <a:tab pos="5032375" algn="l"/>
                <a:tab pos="5491163" algn="l"/>
                <a:tab pos="5948363" algn="l"/>
                <a:tab pos="6402388" algn="l"/>
                <a:tab pos="6859588" algn="l"/>
                <a:tab pos="7319963" algn="l"/>
                <a:tab pos="7777163" algn="l"/>
                <a:tab pos="8231188" algn="l"/>
                <a:tab pos="8688388" algn="l"/>
                <a:tab pos="9148763" algn="l"/>
                <a:tab pos="9407525" algn="l"/>
              </a:tabLst>
            </a:pPr>
            <a:r>
              <a:rPr lang="en-GB" altLang="en-US" dirty="0">
                <a:ea typeface="ＭＳ Ｐゴシック" charset="-128"/>
              </a:rPr>
              <a:t>SSTF: Shortest seek time first</a:t>
            </a:r>
          </a:p>
          <a:p>
            <a:pPr marL="757238" lvl="1" eaLnBrk="1">
              <a:lnSpc>
                <a:spcPct val="110000"/>
              </a:lnSpc>
              <a:tabLst>
                <a:tab pos="288925" algn="l"/>
                <a:tab pos="461963" algn="l"/>
                <a:tab pos="919163" algn="l"/>
                <a:tab pos="1374775" algn="l"/>
                <a:tab pos="1833563" algn="l"/>
                <a:tab pos="2290763" algn="l"/>
                <a:tab pos="2747963" algn="l"/>
                <a:tab pos="3203575" algn="l"/>
                <a:tab pos="3662363" algn="l"/>
                <a:tab pos="4119563" algn="l"/>
                <a:tab pos="4576763" algn="l"/>
                <a:tab pos="5032375" algn="l"/>
                <a:tab pos="5491163" algn="l"/>
                <a:tab pos="5948363" algn="l"/>
                <a:tab pos="6402388" algn="l"/>
                <a:tab pos="6859588" algn="l"/>
                <a:tab pos="7319963" algn="l"/>
                <a:tab pos="7777163" algn="l"/>
                <a:tab pos="8231188" algn="l"/>
                <a:tab pos="8688388" algn="l"/>
                <a:tab pos="9148763" algn="l"/>
                <a:tab pos="9407525" algn="l"/>
              </a:tabLst>
            </a:pPr>
            <a:r>
              <a:rPr lang="en-GB" altLang="en-US" dirty="0"/>
              <a:t>Issue I/O with the nearest cylinder to the current one</a:t>
            </a:r>
          </a:p>
          <a:p>
            <a:pPr marL="1198168" lvl="2">
              <a:lnSpc>
                <a:spcPct val="110000"/>
              </a:lnSpc>
              <a:tabLst>
                <a:tab pos="288925" algn="l"/>
                <a:tab pos="461963" algn="l"/>
                <a:tab pos="919163" algn="l"/>
                <a:tab pos="1374775" algn="l"/>
                <a:tab pos="1833563" algn="l"/>
                <a:tab pos="2290763" algn="l"/>
                <a:tab pos="2747963" algn="l"/>
                <a:tab pos="3203575" algn="l"/>
                <a:tab pos="3662363" algn="l"/>
                <a:tab pos="4119563" algn="l"/>
                <a:tab pos="4576763" algn="l"/>
                <a:tab pos="5032375" algn="l"/>
                <a:tab pos="5491163" algn="l"/>
                <a:tab pos="5948363" algn="l"/>
                <a:tab pos="6402388" algn="l"/>
                <a:tab pos="6859588" algn="l"/>
                <a:tab pos="7319963" algn="l"/>
                <a:tab pos="7777163" algn="l"/>
                <a:tab pos="8231188" algn="l"/>
                <a:tab pos="8688388" algn="l"/>
                <a:tab pos="9148763" algn="l"/>
                <a:tab pos="9407525" algn="l"/>
              </a:tabLst>
            </a:pPr>
            <a:r>
              <a:rPr lang="en-GB" altLang="en-US" dirty="0" err="1">
                <a:solidFill>
                  <a:srgbClr val="3B3EFF"/>
                </a:solidFill>
              </a:rPr>
              <a:t>Favors</a:t>
            </a:r>
            <a:r>
              <a:rPr lang="en-GB" altLang="en-US" dirty="0">
                <a:solidFill>
                  <a:srgbClr val="3B3EFF"/>
                </a:solidFill>
              </a:rPr>
              <a:t> middle tracks: Head rarely moves to edges of disk</a:t>
            </a:r>
          </a:p>
          <a:p>
            <a:pPr marL="288925" indent="-180975" eaLnBrk="1">
              <a:lnSpc>
                <a:spcPct val="110000"/>
              </a:lnSpc>
              <a:tabLst>
                <a:tab pos="288925" algn="l"/>
                <a:tab pos="461963" algn="l"/>
                <a:tab pos="919163" algn="l"/>
                <a:tab pos="1374775" algn="l"/>
                <a:tab pos="1833563" algn="l"/>
                <a:tab pos="2290763" algn="l"/>
                <a:tab pos="2747963" algn="l"/>
                <a:tab pos="3203575" algn="l"/>
                <a:tab pos="3662363" algn="l"/>
                <a:tab pos="4119563" algn="l"/>
                <a:tab pos="4576763" algn="l"/>
                <a:tab pos="5032375" algn="l"/>
                <a:tab pos="5491163" algn="l"/>
                <a:tab pos="5948363" algn="l"/>
                <a:tab pos="6402388" algn="l"/>
                <a:tab pos="6859588" algn="l"/>
                <a:tab pos="7319963" algn="l"/>
                <a:tab pos="7777163" algn="l"/>
                <a:tab pos="8231188" algn="l"/>
                <a:tab pos="8688388" algn="l"/>
                <a:tab pos="9148763" algn="l"/>
                <a:tab pos="9407525" algn="l"/>
              </a:tabLst>
            </a:pPr>
            <a:r>
              <a:rPr lang="en-GB" altLang="en-US" dirty="0">
                <a:ea typeface="ＭＳ Ｐゴシック" charset="-128"/>
              </a:rPr>
              <a:t>SCAN (or Elevator) Algorithm:</a:t>
            </a:r>
          </a:p>
          <a:p>
            <a:pPr marL="757238" lvl="1" eaLnBrk="1">
              <a:lnSpc>
                <a:spcPct val="110000"/>
              </a:lnSpc>
              <a:tabLst>
                <a:tab pos="288925" algn="l"/>
                <a:tab pos="461963" algn="l"/>
                <a:tab pos="919163" algn="l"/>
                <a:tab pos="1374775" algn="l"/>
                <a:tab pos="1833563" algn="l"/>
                <a:tab pos="2290763" algn="l"/>
                <a:tab pos="2747963" algn="l"/>
                <a:tab pos="3203575" algn="l"/>
                <a:tab pos="3662363" algn="l"/>
                <a:tab pos="4119563" algn="l"/>
                <a:tab pos="4576763" algn="l"/>
                <a:tab pos="5032375" algn="l"/>
                <a:tab pos="5491163" algn="l"/>
                <a:tab pos="5948363" algn="l"/>
                <a:tab pos="6402388" algn="l"/>
                <a:tab pos="6859588" algn="l"/>
                <a:tab pos="7319963" algn="l"/>
                <a:tab pos="7777163" algn="l"/>
                <a:tab pos="8231188" algn="l"/>
                <a:tab pos="8688388" algn="l"/>
                <a:tab pos="9148763" algn="l"/>
                <a:tab pos="9407525" algn="l"/>
              </a:tabLst>
            </a:pPr>
            <a:r>
              <a:rPr lang="en-GB" altLang="en-US" dirty="0"/>
              <a:t>Head has a current direction and current cylinder</a:t>
            </a:r>
          </a:p>
          <a:p>
            <a:pPr marL="757238" lvl="1" eaLnBrk="1">
              <a:lnSpc>
                <a:spcPct val="110000"/>
              </a:lnSpc>
              <a:tabLst>
                <a:tab pos="288925" algn="l"/>
                <a:tab pos="461963" algn="l"/>
                <a:tab pos="919163" algn="l"/>
                <a:tab pos="1374775" algn="l"/>
                <a:tab pos="1833563" algn="l"/>
                <a:tab pos="2290763" algn="l"/>
                <a:tab pos="2747963" algn="l"/>
                <a:tab pos="3203575" algn="l"/>
                <a:tab pos="3662363" algn="l"/>
                <a:tab pos="4119563" algn="l"/>
                <a:tab pos="4576763" algn="l"/>
                <a:tab pos="5032375" algn="l"/>
                <a:tab pos="5491163" algn="l"/>
                <a:tab pos="5948363" algn="l"/>
                <a:tab pos="6402388" algn="l"/>
                <a:tab pos="6859588" algn="l"/>
                <a:tab pos="7319963" algn="l"/>
                <a:tab pos="7777163" algn="l"/>
                <a:tab pos="8231188" algn="l"/>
                <a:tab pos="8688388" algn="l"/>
                <a:tab pos="9148763" algn="l"/>
                <a:tab pos="9407525" algn="l"/>
              </a:tabLst>
            </a:pPr>
            <a:r>
              <a:rPr lang="en-GB" altLang="en-US" dirty="0"/>
              <a:t>Sort I/</a:t>
            </a:r>
            <a:r>
              <a:rPr lang="en-GB" altLang="en-US" dirty="0" err="1"/>
              <a:t>Os</a:t>
            </a:r>
            <a:r>
              <a:rPr lang="en-GB" altLang="en-US" dirty="0"/>
              <a:t> according to the track # in the current direction of the head</a:t>
            </a:r>
          </a:p>
          <a:p>
            <a:pPr marL="757238" lvl="1" eaLnBrk="1">
              <a:lnSpc>
                <a:spcPct val="110000"/>
              </a:lnSpc>
              <a:tabLst>
                <a:tab pos="288925" algn="l"/>
                <a:tab pos="461963" algn="l"/>
                <a:tab pos="919163" algn="l"/>
                <a:tab pos="1374775" algn="l"/>
                <a:tab pos="1833563" algn="l"/>
                <a:tab pos="2290763" algn="l"/>
                <a:tab pos="2747963" algn="l"/>
                <a:tab pos="3203575" algn="l"/>
                <a:tab pos="3662363" algn="l"/>
                <a:tab pos="4119563" algn="l"/>
                <a:tab pos="4576763" algn="l"/>
                <a:tab pos="5032375" algn="l"/>
                <a:tab pos="5491163" algn="l"/>
                <a:tab pos="5948363" algn="l"/>
                <a:tab pos="6402388" algn="l"/>
                <a:tab pos="6859588" algn="l"/>
                <a:tab pos="7319963" algn="l"/>
                <a:tab pos="7777163" algn="l"/>
                <a:tab pos="8231188" algn="l"/>
                <a:tab pos="8688388" algn="l"/>
                <a:tab pos="9148763" algn="l"/>
                <a:tab pos="9407525" algn="l"/>
              </a:tabLst>
            </a:pPr>
            <a:r>
              <a:rPr lang="en-GB" altLang="en-US" dirty="0"/>
              <a:t>If no more I/</a:t>
            </a:r>
            <a:r>
              <a:rPr lang="en-GB" altLang="en-US" dirty="0" err="1"/>
              <a:t>Os</a:t>
            </a:r>
            <a:r>
              <a:rPr lang="en-GB" altLang="en-US" dirty="0"/>
              <a:t> in the current direction, reverse direction</a:t>
            </a:r>
          </a:p>
          <a:p>
            <a:pPr marL="288925" indent="-180975" eaLnBrk="1">
              <a:lnSpc>
                <a:spcPct val="110000"/>
              </a:lnSpc>
              <a:tabLst>
                <a:tab pos="288925" algn="l"/>
                <a:tab pos="461963" algn="l"/>
                <a:tab pos="919163" algn="l"/>
                <a:tab pos="1374775" algn="l"/>
                <a:tab pos="1833563" algn="l"/>
                <a:tab pos="2290763" algn="l"/>
                <a:tab pos="2747963" algn="l"/>
                <a:tab pos="3203575" algn="l"/>
                <a:tab pos="3662363" algn="l"/>
                <a:tab pos="4119563" algn="l"/>
                <a:tab pos="4576763" algn="l"/>
                <a:tab pos="5032375" algn="l"/>
                <a:tab pos="5491163" algn="l"/>
                <a:tab pos="5948363" algn="l"/>
                <a:tab pos="6402388" algn="l"/>
                <a:tab pos="6859588" algn="l"/>
                <a:tab pos="7319963" algn="l"/>
                <a:tab pos="7777163" algn="l"/>
                <a:tab pos="8231188" algn="l"/>
                <a:tab pos="8688388" algn="l"/>
                <a:tab pos="9148763" algn="l"/>
                <a:tab pos="9407525" algn="l"/>
              </a:tabLst>
            </a:pPr>
            <a:r>
              <a:rPr lang="en-GB" altLang="en-US" dirty="0">
                <a:ea typeface="ＭＳ Ｐゴシック" charset="-128"/>
              </a:rPr>
              <a:t>CSCAN Algorithm:</a:t>
            </a:r>
          </a:p>
          <a:p>
            <a:pPr marL="757238" lvl="1" eaLnBrk="1">
              <a:lnSpc>
                <a:spcPct val="110000"/>
              </a:lnSpc>
              <a:tabLst>
                <a:tab pos="288925" algn="l"/>
                <a:tab pos="461963" algn="l"/>
                <a:tab pos="919163" algn="l"/>
                <a:tab pos="1374775" algn="l"/>
                <a:tab pos="1833563" algn="l"/>
                <a:tab pos="2290763" algn="l"/>
                <a:tab pos="2747963" algn="l"/>
                <a:tab pos="3203575" algn="l"/>
                <a:tab pos="3662363" algn="l"/>
                <a:tab pos="4119563" algn="l"/>
                <a:tab pos="4576763" algn="l"/>
                <a:tab pos="5032375" algn="l"/>
                <a:tab pos="5491163" algn="l"/>
                <a:tab pos="5948363" algn="l"/>
                <a:tab pos="6402388" algn="l"/>
                <a:tab pos="6859588" algn="l"/>
                <a:tab pos="7319963" algn="l"/>
                <a:tab pos="7777163" algn="l"/>
                <a:tab pos="8231188" algn="l"/>
                <a:tab pos="8688388" algn="l"/>
                <a:tab pos="9148763" algn="l"/>
                <a:tab pos="9407525" algn="l"/>
              </a:tabLst>
            </a:pPr>
            <a:r>
              <a:rPr lang="en-GB" altLang="en-US" dirty="0"/>
              <a:t>Always move in one direction, </a:t>
            </a:r>
            <a:r>
              <a:rPr lang="ja-JP" altLang="en-GB" dirty="0"/>
              <a:t>“</a:t>
            </a:r>
            <a:r>
              <a:rPr lang="en-GB" altLang="ja-JP" dirty="0"/>
              <a:t>wrap around</a:t>
            </a:r>
            <a:r>
              <a:rPr lang="ja-JP" altLang="en-GB" dirty="0"/>
              <a:t>”</a:t>
            </a:r>
            <a:r>
              <a:rPr lang="en-GB" altLang="ja-JP" dirty="0"/>
              <a:t> to beginning of disk when </a:t>
            </a:r>
            <a:br>
              <a:rPr lang="en-GB" altLang="ja-JP" dirty="0"/>
            </a:br>
            <a:r>
              <a:rPr lang="en-GB" altLang="ja-JP" dirty="0"/>
              <a:t>moving off the end</a:t>
            </a:r>
          </a:p>
          <a:p>
            <a:pPr marL="757238" lvl="1" eaLnBrk="1">
              <a:lnSpc>
                <a:spcPct val="110000"/>
              </a:lnSpc>
              <a:tabLst>
                <a:tab pos="288925" algn="l"/>
                <a:tab pos="461963" algn="l"/>
                <a:tab pos="919163" algn="l"/>
                <a:tab pos="1374775" algn="l"/>
                <a:tab pos="1833563" algn="l"/>
                <a:tab pos="2290763" algn="l"/>
                <a:tab pos="2747963" algn="l"/>
                <a:tab pos="3203575" algn="l"/>
                <a:tab pos="3662363" algn="l"/>
                <a:tab pos="4119563" algn="l"/>
                <a:tab pos="4576763" algn="l"/>
                <a:tab pos="5032375" algn="l"/>
                <a:tab pos="5491163" algn="l"/>
                <a:tab pos="5948363" algn="l"/>
                <a:tab pos="6402388" algn="l"/>
                <a:tab pos="6859588" algn="l"/>
                <a:tab pos="7319963" algn="l"/>
                <a:tab pos="7777163" algn="l"/>
                <a:tab pos="8231188" algn="l"/>
                <a:tab pos="8688388" algn="l"/>
                <a:tab pos="9148763" algn="l"/>
                <a:tab pos="9407525" algn="l"/>
              </a:tabLst>
            </a:pPr>
            <a:r>
              <a:rPr lang="en-GB" altLang="en-US" dirty="0"/>
              <a:t>Reduce variance in seek times, avoid discrimination against the highest and lowest tracks</a:t>
            </a:r>
          </a:p>
          <a:p>
            <a:pPr marL="288925" indent="-180975" eaLnBrk="1">
              <a:lnSpc>
                <a:spcPct val="110000"/>
              </a:lnSpc>
              <a:tabLst>
                <a:tab pos="288925" algn="l"/>
                <a:tab pos="461963" algn="l"/>
                <a:tab pos="919163" algn="l"/>
                <a:tab pos="1374775" algn="l"/>
                <a:tab pos="1833563" algn="l"/>
                <a:tab pos="2290763" algn="l"/>
                <a:tab pos="2747963" algn="l"/>
                <a:tab pos="3203575" algn="l"/>
                <a:tab pos="3662363" algn="l"/>
                <a:tab pos="4119563" algn="l"/>
                <a:tab pos="4576763" algn="l"/>
                <a:tab pos="5032375" algn="l"/>
                <a:tab pos="5491163" algn="l"/>
                <a:tab pos="5948363" algn="l"/>
                <a:tab pos="6402388" algn="l"/>
                <a:tab pos="6859588" algn="l"/>
                <a:tab pos="7319963" algn="l"/>
                <a:tab pos="7777163" algn="l"/>
                <a:tab pos="8231188" algn="l"/>
                <a:tab pos="8688388" algn="l"/>
                <a:tab pos="9148763" algn="l"/>
                <a:tab pos="9407525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288925" indent="-180975" eaLnBrk="1">
              <a:lnSpc>
                <a:spcPct val="110000"/>
              </a:lnSpc>
              <a:tabLst>
                <a:tab pos="288925" algn="l"/>
                <a:tab pos="461963" algn="l"/>
                <a:tab pos="919163" algn="l"/>
                <a:tab pos="1374775" algn="l"/>
                <a:tab pos="1833563" algn="l"/>
                <a:tab pos="2290763" algn="l"/>
                <a:tab pos="2747963" algn="l"/>
                <a:tab pos="3203575" algn="l"/>
                <a:tab pos="3662363" algn="l"/>
                <a:tab pos="4119563" algn="l"/>
                <a:tab pos="4576763" algn="l"/>
                <a:tab pos="5032375" algn="l"/>
                <a:tab pos="5491163" algn="l"/>
                <a:tab pos="5948363" algn="l"/>
                <a:tab pos="6402388" algn="l"/>
                <a:tab pos="6859588" algn="l"/>
                <a:tab pos="7319963" algn="l"/>
                <a:tab pos="7777163" algn="l"/>
                <a:tab pos="8231188" algn="l"/>
                <a:tab pos="8688388" algn="l"/>
                <a:tab pos="9148763" algn="l"/>
                <a:tab pos="9407525" algn="l"/>
              </a:tabLst>
            </a:pPr>
            <a:endParaRPr lang="en-GB" altLang="en-US" dirty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445385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I/O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3546" y="1501436"/>
            <a:ext cx="3516186" cy="5019285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</a:pPr>
            <a:r>
              <a:rPr lang="en-US" dirty="0"/>
              <a:t>Converts the I/O request of the application into low-level commands for the device and send it to the device controller, </a:t>
            </a:r>
          </a:p>
          <a:p>
            <a:pPr>
              <a:lnSpc>
                <a:spcPct val="120000"/>
              </a:lnSpc>
            </a:pPr>
            <a:r>
              <a:rPr lang="en-US" dirty="0"/>
              <a:t>Take the response of the I/O device and send it to the application. </a:t>
            </a:r>
          </a:p>
          <a:p>
            <a:pPr>
              <a:lnSpc>
                <a:spcPct val="120000"/>
              </a:lnSpc>
            </a:pPr>
            <a:endParaRPr lang="en-US" dirty="0"/>
          </a:p>
          <a:p>
            <a:pPr>
              <a:lnSpc>
                <a:spcPct val="120000"/>
              </a:lnSpc>
            </a:pPr>
            <a:endParaRPr lang="en-US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3363" y="1029710"/>
            <a:ext cx="6037262" cy="596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277588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Rectangle 1"/>
          <p:cNvSpPr>
            <a:spLocks noGrp="1" noChangeArrowheads="1"/>
          </p:cNvSpPr>
          <p:nvPr>
            <p:ph type="title"/>
          </p:nvPr>
        </p:nvSpPr>
        <p:spPr>
          <a:xfrm>
            <a:off x="739775" y="77788"/>
            <a:ext cx="8607425" cy="519112"/>
          </a:xfrm>
        </p:spPr>
        <p:txBody>
          <a:bodyPr/>
          <a:lstStyle/>
          <a:p>
            <a:pPr eaLnBrk="1">
              <a:lnSpc>
                <a:spcPct val="94000"/>
              </a:lnSpc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</a:pPr>
            <a:r>
              <a:rPr lang="en-GB" altLang="en-US" dirty="0">
                <a:ea typeface="ＭＳ Ｐゴシック" charset="-128"/>
              </a:rPr>
              <a:t>FIFO example</a:t>
            </a:r>
          </a:p>
        </p:txBody>
      </p:sp>
      <p:sp>
        <p:nvSpPr>
          <p:cNvPr id="102404" name="AutoShape 4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05" name="AutoShape 5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06" name="AutoShape 6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07" name="AutoShape 7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08" name="AutoShape 8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09" name="AutoShape 9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10" name="AutoShape 10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11" name="AutoShape 11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12" name="AutoShape 12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13" name="AutoShape 13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14" name="AutoShape 14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15" name="AutoShape 15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16" name="AutoShape 16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17" name="AutoShape 17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18" name="AutoShape 18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19" name="AutoShape 19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20" name="AutoShape 20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21" name="AutoShape 21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22" name="AutoShape 22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23" name="AutoShape 23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24" name="AutoShape 24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25" name="AutoShape 25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26" name="AutoShape 26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27" name="AutoShape 27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28" name="AutoShape 28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29" name="AutoShape 29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30" name="AutoShape 30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31" name="AutoShape 31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32" name="AutoShape 32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33" name="AutoShape 33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34" name="AutoShape 34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35" name="AutoShape 35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36" name="AutoShape 36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37" name="AutoShape 37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38" name="AutoShape 38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39" name="AutoShape 39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40" name="AutoShape 40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41" name="AutoShape 41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dirty="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42" name="AutoShape 42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43" name="AutoShape 43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44" name="AutoShape 44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45" name="AutoShape 45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46" name="AutoShape 46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47" name="AutoShape 47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48" name="AutoShape 48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49" name="AutoShape 49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dirty="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50" name="AutoShape 50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dirty="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51" name="AutoShape 51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52" name="AutoShape 52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53" name="AutoShape 53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54" name="AutoShape 54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55" name="AutoShape 55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56" name="AutoShape 56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57" name="AutoShape 57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dirty="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58" name="AutoShape 58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59" name="AutoShape 59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60" name="AutoShape 60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61" name="AutoShape 61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62" name="AutoShape 62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63" name="AutoShape 63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64" name="AutoShape 64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dirty="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65" name="AutoShape 65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66" name="AutoShape 66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dirty="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67" name="AutoShape 67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68" name="AutoShape 68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69" name="AutoShape 69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70" name="AutoShape 70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71" name="AutoShape 71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72" name="AutoShape 72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73" name="AutoShape 73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74" name="AutoShape 74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75" name="AutoShape 75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76" name="AutoShape 76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77" name="AutoShape 77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78" name="AutoShape 78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79" name="AutoShape 79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80" name="AutoShape 80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81" name="AutoShape 81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82" name="AutoShape 82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83" name="AutoShape 83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84" name="AutoShape 84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85" name="AutoShape 85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86" name="AutoShape 86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87" name="AutoShape 87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88" name="AutoShape 88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89" name="AutoShape 89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dirty="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90" name="AutoShape 90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91" name="AutoShape 91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92" name="AutoShape 92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93" name="AutoShape 93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94" name="AutoShape 94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95" name="AutoShape 95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96" name="AutoShape 96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97" name="AutoShape 97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dirty="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98" name="AutoShape 98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99" name="AutoShape 99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604A6838-B69C-DE40-A5CF-E2D88E5550E0}"/>
              </a:ext>
            </a:extLst>
          </p:cNvPr>
          <p:cNvCxnSpPr/>
          <p:nvPr/>
        </p:nvCxnSpPr>
        <p:spPr bwMode="auto">
          <a:xfrm flipH="1">
            <a:off x="1433945" y="2098964"/>
            <a:ext cx="2715491" cy="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5" name="Straight Arrow Connector 104">
            <a:extLst>
              <a:ext uri="{FF2B5EF4-FFF2-40B4-BE49-F238E27FC236}">
                <a16:creationId xmlns:a16="http://schemas.microsoft.com/office/drawing/2014/main" id="{44DB1DCD-8D10-D949-B0CC-FBC6DCDDC6A9}"/>
              </a:ext>
            </a:extLst>
          </p:cNvPr>
          <p:cNvCxnSpPr>
            <a:cxnSpLocks/>
          </p:cNvCxnSpPr>
          <p:nvPr/>
        </p:nvCxnSpPr>
        <p:spPr bwMode="auto">
          <a:xfrm>
            <a:off x="1433945" y="2319482"/>
            <a:ext cx="4523510" cy="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8" name="Straight Arrow Connector 107">
            <a:extLst>
              <a:ext uri="{FF2B5EF4-FFF2-40B4-BE49-F238E27FC236}">
                <a16:creationId xmlns:a16="http://schemas.microsoft.com/office/drawing/2014/main" id="{BA6C2019-0770-8E40-9A28-3F44C91355B5}"/>
              </a:ext>
            </a:extLst>
          </p:cNvPr>
          <p:cNvCxnSpPr>
            <a:cxnSpLocks/>
          </p:cNvCxnSpPr>
          <p:nvPr/>
        </p:nvCxnSpPr>
        <p:spPr bwMode="auto">
          <a:xfrm flipH="1">
            <a:off x="3110345" y="2540000"/>
            <a:ext cx="2827772" cy="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6A288E5-66CB-3343-9BAF-1C4C43C49B7A}"/>
              </a:ext>
            </a:extLst>
          </p:cNvPr>
          <p:cNvCxnSpPr>
            <a:cxnSpLocks/>
            <a:stCxn id="102441" idx="2"/>
          </p:cNvCxnSpPr>
          <p:nvPr/>
        </p:nvCxnSpPr>
        <p:spPr bwMode="auto">
          <a:xfrm>
            <a:off x="1414463" y="1874838"/>
            <a:ext cx="19482" cy="5031653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7B79A314-DB9E-5542-A0F2-3A92814C1B0E}"/>
              </a:ext>
            </a:extLst>
          </p:cNvPr>
          <p:cNvCxnSpPr>
            <a:cxnSpLocks/>
          </p:cNvCxnSpPr>
          <p:nvPr/>
        </p:nvCxnSpPr>
        <p:spPr bwMode="auto">
          <a:xfrm>
            <a:off x="2796958" y="1874838"/>
            <a:ext cx="19482" cy="5031653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DF2D15AF-8C46-4949-A982-5D4BCE9E3B91}"/>
              </a:ext>
            </a:extLst>
          </p:cNvPr>
          <p:cNvCxnSpPr>
            <a:cxnSpLocks/>
          </p:cNvCxnSpPr>
          <p:nvPr/>
        </p:nvCxnSpPr>
        <p:spPr bwMode="auto">
          <a:xfrm>
            <a:off x="3128784" y="1874838"/>
            <a:ext cx="19482" cy="5031653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888AB5DA-A7A7-194B-940A-7DED47CBBDA8}"/>
              </a:ext>
            </a:extLst>
          </p:cNvPr>
          <p:cNvCxnSpPr>
            <a:cxnSpLocks/>
          </p:cNvCxnSpPr>
          <p:nvPr/>
        </p:nvCxnSpPr>
        <p:spPr bwMode="auto">
          <a:xfrm>
            <a:off x="4173575" y="1874837"/>
            <a:ext cx="19482" cy="5031653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B4D198E2-81A3-E744-AF80-D345138B2312}"/>
              </a:ext>
            </a:extLst>
          </p:cNvPr>
          <p:cNvCxnSpPr>
            <a:cxnSpLocks/>
          </p:cNvCxnSpPr>
          <p:nvPr/>
        </p:nvCxnSpPr>
        <p:spPr bwMode="auto">
          <a:xfrm>
            <a:off x="5198884" y="1874837"/>
            <a:ext cx="19482" cy="5031653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D17F0C47-F8D9-874D-9DB5-5B80C14EECD5}"/>
              </a:ext>
            </a:extLst>
          </p:cNvPr>
          <p:cNvCxnSpPr>
            <a:cxnSpLocks/>
          </p:cNvCxnSpPr>
          <p:nvPr/>
        </p:nvCxnSpPr>
        <p:spPr bwMode="auto">
          <a:xfrm>
            <a:off x="5918635" y="1874837"/>
            <a:ext cx="19482" cy="5031653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9EF0C7F3-D487-CC4B-AAC6-2FE1AC431F71}"/>
              </a:ext>
            </a:extLst>
          </p:cNvPr>
          <p:cNvCxnSpPr>
            <a:cxnSpLocks/>
          </p:cNvCxnSpPr>
          <p:nvPr/>
        </p:nvCxnSpPr>
        <p:spPr bwMode="auto">
          <a:xfrm>
            <a:off x="6956864" y="1874836"/>
            <a:ext cx="19482" cy="5031653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EB556A1C-58AD-4743-84D1-C6BF97F2620D}"/>
              </a:ext>
            </a:extLst>
          </p:cNvPr>
          <p:cNvCxnSpPr>
            <a:cxnSpLocks/>
          </p:cNvCxnSpPr>
          <p:nvPr/>
        </p:nvCxnSpPr>
        <p:spPr bwMode="auto">
          <a:xfrm>
            <a:off x="8326293" y="1874835"/>
            <a:ext cx="19482" cy="5031653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0" name="Straight Arrow Connector 119">
            <a:extLst>
              <a:ext uri="{FF2B5EF4-FFF2-40B4-BE49-F238E27FC236}">
                <a16:creationId xmlns:a16="http://schemas.microsoft.com/office/drawing/2014/main" id="{A74BDEC8-8B02-2244-9231-31E333C19B38}"/>
              </a:ext>
            </a:extLst>
          </p:cNvPr>
          <p:cNvCxnSpPr>
            <a:cxnSpLocks/>
          </p:cNvCxnSpPr>
          <p:nvPr/>
        </p:nvCxnSpPr>
        <p:spPr bwMode="auto">
          <a:xfrm flipH="1">
            <a:off x="2791692" y="2760518"/>
            <a:ext cx="346833" cy="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5" name="Straight Arrow Connector 124">
            <a:extLst>
              <a:ext uri="{FF2B5EF4-FFF2-40B4-BE49-F238E27FC236}">
                <a16:creationId xmlns:a16="http://schemas.microsoft.com/office/drawing/2014/main" id="{32B6DC1A-D298-8743-A607-14552A2883B1}"/>
              </a:ext>
            </a:extLst>
          </p:cNvPr>
          <p:cNvCxnSpPr>
            <a:cxnSpLocks/>
          </p:cNvCxnSpPr>
          <p:nvPr/>
        </p:nvCxnSpPr>
        <p:spPr bwMode="auto">
          <a:xfrm>
            <a:off x="2791690" y="2981036"/>
            <a:ext cx="5529985" cy="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7" name="Straight Arrow Connector 126">
            <a:extLst>
              <a:ext uri="{FF2B5EF4-FFF2-40B4-BE49-F238E27FC236}">
                <a16:creationId xmlns:a16="http://schemas.microsoft.com/office/drawing/2014/main" id="{1C0189DB-FC89-1143-BE12-F74349DF0BB7}"/>
              </a:ext>
            </a:extLst>
          </p:cNvPr>
          <p:cNvCxnSpPr>
            <a:cxnSpLocks/>
          </p:cNvCxnSpPr>
          <p:nvPr/>
        </p:nvCxnSpPr>
        <p:spPr bwMode="auto">
          <a:xfrm flipH="1">
            <a:off x="6938962" y="3201554"/>
            <a:ext cx="1406813" cy="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9" name="Straight Arrow Connector 128">
            <a:extLst>
              <a:ext uri="{FF2B5EF4-FFF2-40B4-BE49-F238E27FC236}">
                <a16:creationId xmlns:a16="http://schemas.microsoft.com/office/drawing/2014/main" id="{DBE58D9E-87E8-6946-A26D-405507501C02}"/>
              </a:ext>
            </a:extLst>
          </p:cNvPr>
          <p:cNvCxnSpPr>
            <a:cxnSpLocks/>
          </p:cNvCxnSpPr>
          <p:nvPr/>
        </p:nvCxnSpPr>
        <p:spPr bwMode="auto">
          <a:xfrm flipH="1">
            <a:off x="5201993" y="3422074"/>
            <a:ext cx="1764612" cy="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31" name="Straight Arrow Connector 130">
            <a:extLst>
              <a:ext uri="{FF2B5EF4-FFF2-40B4-BE49-F238E27FC236}">
                <a16:creationId xmlns:a16="http://schemas.microsoft.com/office/drawing/2014/main" id="{41726443-60F9-F34A-AEDF-C9CC37A4B1E1}"/>
              </a:ext>
            </a:extLst>
          </p:cNvPr>
          <p:cNvCxnSpPr>
            <a:cxnSpLocks/>
          </p:cNvCxnSpPr>
          <p:nvPr/>
        </p:nvCxnSpPr>
        <p:spPr bwMode="auto">
          <a:xfrm flipH="1">
            <a:off x="727038" y="1874835"/>
            <a:ext cx="12738" cy="2766438"/>
          </a:xfrm>
          <a:prstGeom prst="straightConnector1">
            <a:avLst/>
          </a:prstGeom>
          <a:ln>
            <a:solidFill>
              <a:srgbClr val="C000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0C55D57A-FD1B-9B4E-8182-F82D4F10AB64}"/>
              </a:ext>
            </a:extLst>
          </p:cNvPr>
          <p:cNvSpPr txBox="1"/>
          <p:nvPr/>
        </p:nvSpPr>
        <p:spPr>
          <a:xfrm>
            <a:off x="346570" y="2981036"/>
            <a:ext cx="461665" cy="521938"/>
          </a:xfrm>
          <a:prstGeom prst="rect">
            <a:avLst/>
          </a:prstGeom>
          <a:noFill/>
        </p:spPr>
        <p:txBody>
          <a:bodyPr vert="vert" wrap="none" rtlCol="0">
            <a:spAutoFit/>
          </a:bodyPr>
          <a:lstStyle/>
          <a:p>
            <a:r>
              <a:rPr lang="tr-TR" sz="1800" dirty="0">
                <a:solidFill>
                  <a:srgbClr val="FF0000"/>
                </a:solidFill>
                <a:latin typeface="Calibri" pitchFamily="34" charset="0"/>
              </a:rPr>
              <a:t>time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47F4547-18DD-7E4B-A08A-78FCC8840BF7}"/>
              </a:ext>
            </a:extLst>
          </p:cNvPr>
          <p:cNvSpPr txBox="1"/>
          <p:nvPr/>
        </p:nvSpPr>
        <p:spPr>
          <a:xfrm>
            <a:off x="56716" y="1505503"/>
            <a:ext cx="7582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 err="1">
                <a:solidFill>
                  <a:srgbClr val="C00000"/>
                </a:solidFill>
                <a:latin typeface="Calibri" pitchFamily="34" charset="0"/>
              </a:rPr>
              <a:t>Tracks</a:t>
            </a:r>
            <a:endParaRPr lang="tr-TR" sz="180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C92B5B2-E0BE-7040-A7E1-1F93A498DBC1}"/>
              </a:ext>
            </a:extLst>
          </p:cNvPr>
          <p:cNvSpPr txBox="1"/>
          <p:nvPr/>
        </p:nvSpPr>
        <p:spPr>
          <a:xfrm>
            <a:off x="640646" y="781073"/>
            <a:ext cx="71026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 err="1">
                <a:latin typeface="Calibri" pitchFamily="34" charset="0"/>
              </a:rPr>
              <a:t>Current</a:t>
            </a:r>
            <a:r>
              <a:rPr lang="tr-TR" sz="2000" dirty="0">
                <a:latin typeface="Calibri" pitchFamily="34" charset="0"/>
              </a:rPr>
              <a:t> </a:t>
            </a:r>
            <a:r>
              <a:rPr lang="tr-TR" sz="2000" dirty="0" err="1">
                <a:latin typeface="Calibri" pitchFamily="34" charset="0"/>
              </a:rPr>
              <a:t>track</a:t>
            </a:r>
            <a:r>
              <a:rPr lang="tr-TR" sz="2000" dirty="0">
                <a:latin typeface="Calibri" pitchFamily="34" charset="0"/>
              </a:rPr>
              <a:t>: 9                          I/O </a:t>
            </a:r>
            <a:r>
              <a:rPr lang="tr-TR" sz="2000" dirty="0" err="1">
                <a:latin typeface="Calibri" pitchFamily="34" charset="0"/>
              </a:rPr>
              <a:t>queue</a:t>
            </a:r>
            <a:r>
              <a:rPr lang="tr-TR" sz="2000" dirty="0">
                <a:latin typeface="Calibri" pitchFamily="34" charset="0"/>
              </a:rPr>
              <a:t> at t0: 9,1,14,6,5,21,17,12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BCE02E4-5848-F844-9FB2-64D1ED518B42}"/>
              </a:ext>
            </a:extLst>
          </p:cNvPr>
          <p:cNvSpPr txBox="1"/>
          <p:nvPr/>
        </p:nvSpPr>
        <p:spPr>
          <a:xfrm>
            <a:off x="949036" y="1258452"/>
            <a:ext cx="84208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alibri" pitchFamily="34" charset="0"/>
              </a:rPr>
              <a:t>0     1     2      3     4     5     6      7     8     9    10   11  12    13   14    15   16   17   18   19   20  21   22    23 </a:t>
            </a:r>
          </a:p>
        </p:txBody>
      </p:sp>
    </p:spTree>
    <p:extLst>
      <p:ext uri="{BB962C8B-B14F-4D97-AF65-F5344CB8AC3E}">
        <p14:creationId xmlns:p14="http://schemas.microsoft.com/office/powerpoint/2010/main" val="385385142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Rectangle 1"/>
          <p:cNvSpPr>
            <a:spLocks noGrp="1" noChangeArrowheads="1"/>
          </p:cNvSpPr>
          <p:nvPr>
            <p:ph type="title"/>
          </p:nvPr>
        </p:nvSpPr>
        <p:spPr>
          <a:xfrm>
            <a:off x="739775" y="77788"/>
            <a:ext cx="9214716" cy="519112"/>
          </a:xfrm>
        </p:spPr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</a:pPr>
            <a:r>
              <a:rPr lang="en-GB" altLang="en-US" dirty="0">
                <a:ea typeface="ＭＳ Ｐゴシック" charset="-128"/>
              </a:rPr>
              <a:t>SSTF: Shortest seek time first example</a:t>
            </a:r>
          </a:p>
        </p:txBody>
      </p:sp>
      <p:sp>
        <p:nvSpPr>
          <p:cNvPr id="102404" name="AutoShape 4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05" name="AutoShape 5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06" name="AutoShape 6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07" name="AutoShape 7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08" name="AutoShape 8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09" name="AutoShape 9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10" name="AutoShape 10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11" name="AutoShape 11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12" name="AutoShape 12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13" name="AutoShape 13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14" name="AutoShape 14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15" name="AutoShape 15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16" name="AutoShape 16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17" name="AutoShape 17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18" name="AutoShape 18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19" name="AutoShape 19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20" name="AutoShape 20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21" name="AutoShape 21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22" name="AutoShape 22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23" name="AutoShape 23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24" name="AutoShape 24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25" name="AutoShape 25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26" name="AutoShape 26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27" name="AutoShape 27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28" name="AutoShape 28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29" name="AutoShape 29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30" name="AutoShape 30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31" name="AutoShape 31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32" name="AutoShape 32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33" name="AutoShape 33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34" name="AutoShape 34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35" name="AutoShape 35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36" name="AutoShape 36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37" name="AutoShape 37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38" name="AutoShape 38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39" name="AutoShape 39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40" name="AutoShape 40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41" name="AutoShape 41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dirty="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42" name="AutoShape 42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43" name="AutoShape 43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44" name="AutoShape 44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45" name="AutoShape 45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46" name="AutoShape 46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47" name="AutoShape 47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48" name="AutoShape 48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49" name="AutoShape 49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dirty="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50" name="AutoShape 50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dirty="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51" name="AutoShape 51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52" name="AutoShape 52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53" name="AutoShape 53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54" name="AutoShape 54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55" name="AutoShape 55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56" name="AutoShape 56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57" name="AutoShape 57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dirty="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58" name="AutoShape 58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59" name="AutoShape 59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60" name="AutoShape 60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61" name="AutoShape 61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62" name="AutoShape 62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63" name="AutoShape 63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64" name="AutoShape 64"/>
          <p:cNvSpPr>
            <a:spLocks noChangeArrowheads="1"/>
          </p:cNvSpPr>
          <p:nvPr/>
        </p:nvSpPr>
        <p:spPr bwMode="auto">
          <a:xfrm>
            <a:off x="4697340" y="1535381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dirty="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65" name="AutoShape 65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66" name="AutoShape 66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dirty="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67" name="AutoShape 67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68" name="AutoShape 68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69" name="AutoShape 69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70" name="AutoShape 70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71" name="AutoShape 71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72" name="AutoShape 72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73" name="AutoShape 73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74" name="AutoShape 74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75" name="AutoShape 75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76" name="AutoShape 76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77" name="AutoShape 77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78" name="AutoShape 78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79" name="AutoShape 79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80" name="AutoShape 80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81" name="AutoShape 81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82" name="AutoShape 82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83" name="AutoShape 83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84" name="AutoShape 84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85" name="AutoShape 85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86" name="AutoShape 86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87" name="AutoShape 87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88" name="AutoShape 88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89" name="AutoShape 89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dirty="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90" name="AutoShape 90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91" name="AutoShape 91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92" name="AutoShape 92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93" name="AutoShape 93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94" name="AutoShape 94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95" name="AutoShape 95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96" name="AutoShape 96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97" name="AutoShape 97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dirty="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98" name="AutoShape 98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99" name="AutoShape 99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604A6838-B69C-DE40-A5CF-E2D88E5550E0}"/>
              </a:ext>
            </a:extLst>
          </p:cNvPr>
          <p:cNvCxnSpPr>
            <a:cxnSpLocks/>
          </p:cNvCxnSpPr>
          <p:nvPr/>
        </p:nvCxnSpPr>
        <p:spPr bwMode="auto">
          <a:xfrm>
            <a:off x="4149437" y="2098964"/>
            <a:ext cx="717838" cy="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6A288E5-66CB-3343-9BAF-1C4C43C49B7A}"/>
              </a:ext>
            </a:extLst>
          </p:cNvPr>
          <p:cNvCxnSpPr>
            <a:cxnSpLocks/>
            <a:stCxn id="102441" idx="2"/>
          </p:cNvCxnSpPr>
          <p:nvPr/>
        </p:nvCxnSpPr>
        <p:spPr bwMode="auto">
          <a:xfrm>
            <a:off x="1414463" y="1874838"/>
            <a:ext cx="19482" cy="5031653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7B79A314-DB9E-5542-A0F2-3A92814C1B0E}"/>
              </a:ext>
            </a:extLst>
          </p:cNvPr>
          <p:cNvCxnSpPr>
            <a:cxnSpLocks/>
          </p:cNvCxnSpPr>
          <p:nvPr/>
        </p:nvCxnSpPr>
        <p:spPr bwMode="auto">
          <a:xfrm>
            <a:off x="2796958" y="1874838"/>
            <a:ext cx="19482" cy="5031653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888AB5DA-A7A7-194B-940A-7DED47CBBDA8}"/>
              </a:ext>
            </a:extLst>
          </p:cNvPr>
          <p:cNvCxnSpPr>
            <a:cxnSpLocks/>
          </p:cNvCxnSpPr>
          <p:nvPr/>
        </p:nvCxnSpPr>
        <p:spPr bwMode="auto">
          <a:xfrm>
            <a:off x="4173575" y="1874837"/>
            <a:ext cx="19482" cy="5031653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B4D198E2-81A3-E744-AF80-D345138B2312}"/>
              </a:ext>
            </a:extLst>
          </p:cNvPr>
          <p:cNvCxnSpPr>
            <a:cxnSpLocks/>
          </p:cNvCxnSpPr>
          <p:nvPr/>
        </p:nvCxnSpPr>
        <p:spPr bwMode="auto">
          <a:xfrm>
            <a:off x="4873015" y="1867169"/>
            <a:ext cx="19482" cy="5031653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EB556A1C-58AD-4743-84D1-C6BF97F2620D}"/>
              </a:ext>
            </a:extLst>
          </p:cNvPr>
          <p:cNvCxnSpPr>
            <a:cxnSpLocks/>
          </p:cNvCxnSpPr>
          <p:nvPr/>
        </p:nvCxnSpPr>
        <p:spPr bwMode="auto">
          <a:xfrm>
            <a:off x="8326293" y="1874835"/>
            <a:ext cx="19482" cy="5031653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1" name="Straight Arrow Connector 130">
            <a:extLst>
              <a:ext uri="{FF2B5EF4-FFF2-40B4-BE49-F238E27FC236}">
                <a16:creationId xmlns:a16="http://schemas.microsoft.com/office/drawing/2014/main" id="{41726443-60F9-F34A-AEDF-C9CC37A4B1E1}"/>
              </a:ext>
            </a:extLst>
          </p:cNvPr>
          <p:cNvCxnSpPr>
            <a:cxnSpLocks/>
          </p:cNvCxnSpPr>
          <p:nvPr/>
        </p:nvCxnSpPr>
        <p:spPr bwMode="auto">
          <a:xfrm flipH="1">
            <a:off x="727038" y="1874835"/>
            <a:ext cx="12738" cy="2766438"/>
          </a:xfrm>
          <a:prstGeom prst="straightConnector1">
            <a:avLst/>
          </a:prstGeom>
          <a:ln>
            <a:solidFill>
              <a:srgbClr val="C000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0C55D57A-FD1B-9B4E-8182-F82D4F10AB64}"/>
              </a:ext>
            </a:extLst>
          </p:cNvPr>
          <p:cNvSpPr txBox="1"/>
          <p:nvPr/>
        </p:nvSpPr>
        <p:spPr>
          <a:xfrm>
            <a:off x="346570" y="2981036"/>
            <a:ext cx="461665" cy="521938"/>
          </a:xfrm>
          <a:prstGeom prst="rect">
            <a:avLst/>
          </a:prstGeom>
          <a:noFill/>
        </p:spPr>
        <p:txBody>
          <a:bodyPr vert="vert" wrap="none" rtlCol="0">
            <a:spAutoFit/>
          </a:bodyPr>
          <a:lstStyle/>
          <a:p>
            <a:r>
              <a:rPr lang="tr-TR" sz="1800" dirty="0">
                <a:solidFill>
                  <a:srgbClr val="FF0000"/>
                </a:solidFill>
                <a:latin typeface="Calibri" pitchFamily="34" charset="0"/>
              </a:rPr>
              <a:t>time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47F4547-18DD-7E4B-A08A-78FCC8840BF7}"/>
              </a:ext>
            </a:extLst>
          </p:cNvPr>
          <p:cNvSpPr txBox="1"/>
          <p:nvPr/>
        </p:nvSpPr>
        <p:spPr>
          <a:xfrm>
            <a:off x="56716" y="1505503"/>
            <a:ext cx="7582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 err="1">
                <a:solidFill>
                  <a:srgbClr val="C00000"/>
                </a:solidFill>
                <a:latin typeface="Calibri" pitchFamily="34" charset="0"/>
              </a:rPr>
              <a:t>Tracks</a:t>
            </a:r>
            <a:endParaRPr lang="tr-TR" sz="180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C92B5B2-E0BE-7040-A7E1-1F93A498DBC1}"/>
              </a:ext>
            </a:extLst>
          </p:cNvPr>
          <p:cNvSpPr txBox="1"/>
          <p:nvPr/>
        </p:nvSpPr>
        <p:spPr>
          <a:xfrm>
            <a:off x="640646" y="781073"/>
            <a:ext cx="71202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 err="1">
                <a:latin typeface="Calibri" pitchFamily="34" charset="0"/>
              </a:rPr>
              <a:t>Current</a:t>
            </a:r>
            <a:r>
              <a:rPr lang="tr-TR" sz="2000" dirty="0">
                <a:latin typeface="Calibri" pitchFamily="34" charset="0"/>
              </a:rPr>
              <a:t> </a:t>
            </a:r>
            <a:r>
              <a:rPr lang="tr-TR" sz="2000" dirty="0" err="1">
                <a:latin typeface="Calibri" pitchFamily="34" charset="0"/>
              </a:rPr>
              <a:t>track</a:t>
            </a:r>
            <a:r>
              <a:rPr lang="tr-TR" sz="2000" dirty="0">
                <a:latin typeface="Calibri" pitchFamily="34" charset="0"/>
              </a:rPr>
              <a:t>: 9                                          I/O </a:t>
            </a:r>
            <a:r>
              <a:rPr lang="tr-TR" sz="2000" dirty="0" err="1">
                <a:latin typeface="Calibri" pitchFamily="34" charset="0"/>
              </a:rPr>
              <a:t>queue</a:t>
            </a:r>
            <a:r>
              <a:rPr lang="tr-TR" sz="2000" dirty="0">
                <a:latin typeface="Calibri" pitchFamily="34" charset="0"/>
              </a:rPr>
              <a:t> at t0: 9,1,5,21,11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BCE02E4-5848-F844-9FB2-64D1ED518B42}"/>
              </a:ext>
            </a:extLst>
          </p:cNvPr>
          <p:cNvSpPr txBox="1"/>
          <p:nvPr/>
        </p:nvSpPr>
        <p:spPr>
          <a:xfrm>
            <a:off x="949036" y="1258452"/>
            <a:ext cx="84208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alibri" pitchFamily="34" charset="0"/>
              </a:rPr>
              <a:t>0     1     2      3     4     5     6      7     8     9    10   11  12    13   14    15   16   17   18   19   20  21   22    23 </a:t>
            </a:r>
          </a:p>
        </p:txBody>
      </p:sp>
      <p:cxnSp>
        <p:nvCxnSpPr>
          <p:cNvPr id="121" name="Straight Arrow Connector 120">
            <a:extLst>
              <a:ext uri="{FF2B5EF4-FFF2-40B4-BE49-F238E27FC236}">
                <a16:creationId xmlns:a16="http://schemas.microsoft.com/office/drawing/2014/main" id="{402B340E-E041-A94E-B1A9-EEB3890AC1C2}"/>
              </a:ext>
            </a:extLst>
          </p:cNvPr>
          <p:cNvCxnSpPr>
            <a:cxnSpLocks/>
          </p:cNvCxnSpPr>
          <p:nvPr/>
        </p:nvCxnSpPr>
        <p:spPr bwMode="auto">
          <a:xfrm flipH="1">
            <a:off x="2796958" y="2327564"/>
            <a:ext cx="2017497" cy="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3" name="Straight Arrow Connector 122">
            <a:extLst>
              <a:ext uri="{FF2B5EF4-FFF2-40B4-BE49-F238E27FC236}">
                <a16:creationId xmlns:a16="http://schemas.microsoft.com/office/drawing/2014/main" id="{269FE029-87B1-5949-A5F3-DD0746EA925C}"/>
              </a:ext>
            </a:extLst>
          </p:cNvPr>
          <p:cNvCxnSpPr>
            <a:cxnSpLocks/>
          </p:cNvCxnSpPr>
          <p:nvPr/>
        </p:nvCxnSpPr>
        <p:spPr bwMode="auto">
          <a:xfrm flipH="1">
            <a:off x="1414463" y="2549237"/>
            <a:ext cx="1382495" cy="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6" name="Straight Arrow Connector 125">
            <a:extLst>
              <a:ext uri="{FF2B5EF4-FFF2-40B4-BE49-F238E27FC236}">
                <a16:creationId xmlns:a16="http://schemas.microsoft.com/office/drawing/2014/main" id="{C9665EF7-B7F8-7A4A-BDA5-EC8AA96277CA}"/>
              </a:ext>
            </a:extLst>
          </p:cNvPr>
          <p:cNvCxnSpPr>
            <a:cxnSpLocks/>
          </p:cNvCxnSpPr>
          <p:nvPr/>
        </p:nvCxnSpPr>
        <p:spPr bwMode="auto">
          <a:xfrm>
            <a:off x="1414463" y="2867891"/>
            <a:ext cx="6911830" cy="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53882924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Rectangle 1"/>
          <p:cNvSpPr>
            <a:spLocks noGrp="1" noChangeArrowheads="1"/>
          </p:cNvSpPr>
          <p:nvPr>
            <p:ph type="title"/>
          </p:nvPr>
        </p:nvSpPr>
        <p:spPr>
          <a:xfrm>
            <a:off x="739775" y="77788"/>
            <a:ext cx="9214716" cy="519112"/>
          </a:xfrm>
        </p:spPr>
        <p:txBody>
          <a:bodyPr/>
          <a:lstStyle/>
          <a:p>
            <a:pPr>
              <a:lnSpc>
                <a:spcPct val="94000"/>
              </a:lnSpc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</a:pPr>
            <a:r>
              <a:rPr lang="en-GB" altLang="en-US" dirty="0">
                <a:ea typeface="ＭＳ Ｐゴシック" charset="-128"/>
              </a:rPr>
              <a:t>SSTF: Shortest seek time first example</a:t>
            </a:r>
          </a:p>
        </p:txBody>
      </p:sp>
      <p:sp>
        <p:nvSpPr>
          <p:cNvPr id="102404" name="AutoShape 4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05" name="AutoShape 5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06" name="AutoShape 6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07" name="AutoShape 7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08" name="AutoShape 8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09" name="AutoShape 9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10" name="AutoShape 10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11" name="AutoShape 11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12" name="AutoShape 12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13" name="AutoShape 13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14" name="AutoShape 14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15" name="AutoShape 15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16" name="AutoShape 16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17" name="AutoShape 17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18" name="AutoShape 18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19" name="AutoShape 19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20" name="AutoShape 20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21" name="AutoShape 21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22" name="AutoShape 22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23" name="AutoShape 23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24" name="AutoShape 24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25" name="AutoShape 25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26" name="AutoShape 26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27" name="AutoShape 27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28" name="AutoShape 28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29" name="AutoShape 29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30" name="AutoShape 30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31" name="AutoShape 31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32" name="AutoShape 32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33" name="AutoShape 33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34" name="AutoShape 34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35" name="AutoShape 35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36" name="AutoShape 36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37" name="AutoShape 37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38" name="AutoShape 38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39" name="AutoShape 39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40" name="AutoShape 40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41" name="AutoShape 41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dirty="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42" name="AutoShape 42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43" name="AutoShape 43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44" name="AutoShape 44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45" name="AutoShape 45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46" name="AutoShape 46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47" name="AutoShape 47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48" name="AutoShape 48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49" name="AutoShape 49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dirty="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50" name="AutoShape 50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dirty="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51" name="AutoShape 51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52" name="AutoShape 52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53" name="AutoShape 53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54" name="AutoShape 54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55" name="AutoShape 55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56" name="AutoShape 56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57" name="AutoShape 57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dirty="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58" name="AutoShape 58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59" name="AutoShape 59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60" name="AutoShape 60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61" name="AutoShape 61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62" name="AutoShape 62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63" name="AutoShape 63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64" name="AutoShape 64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dirty="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65" name="AutoShape 65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66" name="AutoShape 66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dirty="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67" name="AutoShape 67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68" name="AutoShape 68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69" name="AutoShape 69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70" name="AutoShape 70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71" name="AutoShape 71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72" name="AutoShape 72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73" name="AutoShape 73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74" name="AutoShape 74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75" name="AutoShape 75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76" name="AutoShape 76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77" name="AutoShape 77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78" name="AutoShape 78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79" name="AutoShape 79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80" name="AutoShape 80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81" name="AutoShape 81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82" name="AutoShape 82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83" name="AutoShape 83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84" name="AutoShape 84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85" name="AutoShape 85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86" name="AutoShape 86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87" name="AutoShape 87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88" name="AutoShape 88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89" name="AutoShape 89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dirty="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90" name="AutoShape 90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91" name="AutoShape 91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92" name="AutoShape 92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93" name="AutoShape 93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94" name="AutoShape 94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95" name="AutoShape 95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96" name="AutoShape 96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97" name="AutoShape 97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dirty="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98" name="AutoShape 98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99" name="AutoShape 99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604A6838-B69C-DE40-A5CF-E2D88E5550E0}"/>
              </a:ext>
            </a:extLst>
          </p:cNvPr>
          <p:cNvCxnSpPr>
            <a:cxnSpLocks/>
          </p:cNvCxnSpPr>
          <p:nvPr/>
        </p:nvCxnSpPr>
        <p:spPr bwMode="auto">
          <a:xfrm>
            <a:off x="4149437" y="2098964"/>
            <a:ext cx="1059188" cy="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5" name="Straight Arrow Connector 104">
            <a:extLst>
              <a:ext uri="{FF2B5EF4-FFF2-40B4-BE49-F238E27FC236}">
                <a16:creationId xmlns:a16="http://schemas.microsoft.com/office/drawing/2014/main" id="{44DB1DCD-8D10-D949-B0CC-FBC6DCDDC6A9}"/>
              </a:ext>
            </a:extLst>
          </p:cNvPr>
          <p:cNvCxnSpPr>
            <a:cxnSpLocks/>
          </p:cNvCxnSpPr>
          <p:nvPr/>
        </p:nvCxnSpPr>
        <p:spPr bwMode="auto">
          <a:xfrm>
            <a:off x="1433945" y="2319482"/>
            <a:ext cx="4523510" cy="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8" name="Straight Arrow Connector 107">
            <a:extLst>
              <a:ext uri="{FF2B5EF4-FFF2-40B4-BE49-F238E27FC236}">
                <a16:creationId xmlns:a16="http://schemas.microsoft.com/office/drawing/2014/main" id="{BA6C2019-0770-8E40-9A28-3F44C91355B5}"/>
              </a:ext>
            </a:extLst>
          </p:cNvPr>
          <p:cNvCxnSpPr>
            <a:cxnSpLocks/>
          </p:cNvCxnSpPr>
          <p:nvPr/>
        </p:nvCxnSpPr>
        <p:spPr bwMode="auto">
          <a:xfrm flipH="1">
            <a:off x="3110345" y="2540000"/>
            <a:ext cx="2827772" cy="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6A288E5-66CB-3343-9BAF-1C4C43C49B7A}"/>
              </a:ext>
            </a:extLst>
          </p:cNvPr>
          <p:cNvCxnSpPr>
            <a:cxnSpLocks/>
            <a:stCxn id="102441" idx="2"/>
          </p:cNvCxnSpPr>
          <p:nvPr/>
        </p:nvCxnSpPr>
        <p:spPr bwMode="auto">
          <a:xfrm>
            <a:off x="1414463" y="1874838"/>
            <a:ext cx="19482" cy="5031653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7B79A314-DB9E-5542-A0F2-3A92814C1B0E}"/>
              </a:ext>
            </a:extLst>
          </p:cNvPr>
          <p:cNvCxnSpPr>
            <a:cxnSpLocks/>
          </p:cNvCxnSpPr>
          <p:nvPr/>
        </p:nvCxnSpPr>
        <p:spPr bwMode="auto">
          <a:xfrm>
            <a:off x="2796958" y="1874838"/>
            <a:ext cx="19482" cy="5031653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DF2D15AF-8C46-4949-A982-5D4BCE9E3B91}"/>
              </a:ext>
            </a:extLst>
          </p:cNvPr>
          <p:cNvCxnSpPr>
            <a:cxnSpLocks/>
          </p:cNvCxnSpPr>
          <p:nvPr/>
        </p:nvCxnSpPr>
        <p:spPr bwMode="auto">
          <a:xfrm>
            <a:off x="3128784" y="1874838"/>
            <a:ext cx="19482" cy="5031653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888AB5DA-A7A7-194B-940A-7DED47CBBDA8}"/>
              </a:ext>
            </a:extLst>
          </p:cNvPr>
          <p:cNvCxnSpPr>
            <a:cxnSpLocks/>
          </p:cNvCxnSpPr>
          <p:nvPr/>
        </p:nvCxnSpPr>
        <p:spPr bwMode="auto">
          <a:xfrm>
            <a:off x="4173575" y="1874837"/>
            <a:ext cx="19482" cy="5031653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B4D198E2-81A3-E744-AF80-D345138B2312}"/>
              </a:ext>
            </a:extLst>
          </p:cNvPr>
          <p:cNvCxnSpPr>
            <a:cxnSpLocks/>
          </p:cNvCxnSpPr>
          <p:nvPr/>
        </p:nvCxnSpPr>
        <p:spPr bwMode="auto">
          <a:xfrm>
            <a:off x="5198884" y="1874837"/>
            <a:ext cx="19482" cy="5031653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D17F0C47-F8D9-874D-9DB5-5B80C14EECD5}"/>
              </a:ext>
            </a:extLst>
          </p:cNvPr>
          <p:cNvCxnSpPr>
            <a:cxnSpLocks/>
          </p:cNvCxnSpPr>
          <p:nvPr/>
        </p:nvCxnSpPr>
        <p:spPr bwMode="auto">
          <a:xfrm>
            <a:off x="5918635" y="1874837"/>
            <a:ext cx="19482" cy="5031653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9EF0C7F3-D487-CC4B-AAC6-2FE1AC431F71}"/>
              </a:ext>
            </a:extLst>
          </p:cNvPr>
          <p:cNvCxnSpPr>
            <a:cxnSpLocks/>
          </p:cNvCxnSpPr>
          <p:nvPr/>
        </p:nvCxnSpPr>
        <p:spPr bwMode="auto">
          <a:xfrm>
            <a:off x="6956864" y="1874836"/>
            <a:ext cx="19482" cy="5031653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EB556A1C-58AD-4743-84D1-C6BF97F2620D}"/>
              </a:ext>
            </a:extLst>
          </p:cNvPr>
          <p:cNvCxnSpPr>
            <a:cxnSpLocks/>
          </p:cNvCxnSpPr>
          <p:nvPr/>
        </p:nvCxnSpPr>
        <p:spPr bwMode="auto">
          <a:xfrm>
            <a:off x="8326293" y="1874835"/>
            <a:ext cx="19482" cy="5031653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0" name="Straight Arrow Connector 119">
            <a:extLst>
              <a:ext uri="{FF2B5EF4-FFF2-40B4-BE49-F238E27FC236}">
                <a16:creationId xmlns:a16="http://schemas.microsoft.com/office/drawing/2014/main" id="{A74BDEC8-8B02-2244-9231-31E333C19B38}"/>
              </a:ext>
            </a:extLst>
          </p:cNvPr>
          <p:cNvCxnSpPr>
            <a:cxnSpLocks/>
          </p:cNvCxnSpPr>
          <p:nvPr/>
        </p:nvCxnSpPr>
        <p:spPr bwMode="auto">
          <a:xfrm flipH="1">
            <a:off x="2791692" y="2760518"/>
            <a:ext cx="346833" cy="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5" name="Straight Arrow Connector 124">
            <a:extLst>
              <a:ext uri="{FF2B5EF4-FFF2-40B4-BE49-F238E27FC236}">
                <a16:creationId xmlns:a16="http://schemas.microsoft.com/office/drawing/2014/main" id="{32B6DC1A-D298-8743-A607-14552A2883B1}"/>
              </a:ext>
            </a:extLst>
          </p:cNvPr>
          <p:cNvCxnSpPr>
            <a:cxnSpLocks/>
          </p:cNvCxnSpPr>
          <p:nvPr/>
        </p:nvCxnSpPr>
        <p:spPr bwMode="auto">
          <a:xfrm>
            <a:off x="2791690" y="2981036"/>
            <a:ext cx="5529985" cy="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7" name="Straight Arrow Connector 126">
            <a:extLst>
              <a:ext uri="{FF2B5EF4-FFF2-40B4-BE49-F238E27FC236}">
                <a16:creationId xmlns:a16="http://schemas.microsoft.com/office/drawing/2014/main" id="{1C0189DB-FC89-1143-BE12-F74349DF0BB7}"/>
              </a:ext>
            </a:extLst>
          </p:cNvPr>
          <p:cNvCxnSpPr>
            <a:cxnSpLocks/>
          </p:cNvCxnSpPr>
          <p:nvPr/>
        </p:nvCxnSpPr>
        <p:spPr bwMode="auto">
          <a:xfrm flipH="1">
            <a:off x="6938962" y="3201554"/>
            <a:ext cx="1406813" cy="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9" name="Straight Arrow Connector 128">
            <a:extLst>
              <a:ext uri="{FF2B5EF4-FFF2-40B4-BE49-F238E27FC236}">
                <a16:creationId xmlns:a16="http://schemas.microsoft.com/office/drawing/2014/main" id="{DBE58D9E-87E8-6946-A26D-405507501C02}"/>
              </a:ext>
            </a:extLst>
          </p:cNvPr>
          <p:cNvCxnSpPr>
            <a:cxnSpLocks/>
          </p:cNvCxnSpPr>
          <p:nvPr/>
        </p:nvCxnSpPr>
        <p:spPr bwMode="auto">
          <a:xfrm flipH="1">
            <a:off x="5201993" y="3422074"/>
            <a:ext cx="1764612" cy="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31" name="Straight Arrow Connector 130">
            <a:extLst>
              <a:ext uri="{FF2B5EF4-FFF2-40B4-BE49-F238E27FC236}">
                <a16:creationId xmlns:a16="http://schemas.microsoft.com/office/drawing/2014/main" id="{41726443-60F9-F34A-AEDF-C9CC37A4B1E1}"/>
              </a:ext>
            </a:extLst>
          </p:cNvPr>
          <p:cNvCxnSpPr>
            <a:cxnSpLocks/>
          </p:cNvCxnSpPr>
          <p:nvPr/>
        </p:nvCxnSpPr>
        <p:spPr bwMode="auto">
          <a:xfrm flipH="1">
            <a:off x="727038" y="1874835"/>
            <a:ext cx="12738" cy="2766438"/>
          </a:xfrm>
          <a:prstGeom prst="straightConnector1">
            <a:avLst/>
          </a:prstGeom>
          <a:ln>
            <a:solidFill>
              <a:srgbClr val="C000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0C55D57A-FD1B-9B4E-8182-F82D4F10AB64}"/>
              </a:ext>
            </a:extLst>
          </p:cNvPr>
          <p:cNvSpPr txBox="1"/>
          <p:nvPr/>
        </p:nvSpPr>
        <p:spPr>
          <a:xfrm>
            <a:off x="346570" y="2981036"/>
            <a:ext cx="461665" cy="521938"/>
          </a:xfrm>
          <a:prstGeom prst="rect">
            <a:avLst/>
          </a:prstGeom>
          <a:noFill/>
        </p:spPr>
        <p:txBody>
          <a:bodyPr vert="vert" wrap="none" rtlCol="0">
            <a:spAutoFit/>
          </a:bodyPr>
          <a:lstStyle/>
          <a:p>
            <a:r>
              <a:rPr lang="tr-TR" sz="1800" dirty="0">
                <a:solidFill>
                  <a:srgbClr val="FF0000"/>
                </a:solidFill>
                <a:latin typeface="Calibri" pitchFamily="34" charset="0"/>
              </a:rPr>
              <a:t>time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47F4547-18DD-7E4B-A08A-78FCC8840BF7}"/>
              </a:ext>
            </a:extLst>
          </p:cNvPr>
          <p:cNvSpPr txBox="1"/>
          <p:nvPr/>
        </p:nvSpPr>
        <p:spPr>
          <a:xfrm>
            <a:off x="56716" y="1505503"/>
            <a:ext cx="7582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 err="1">
                <a:solidFill>
                  <a:srgbClr val="C00000"/>
                </a:solidFill>
                <a:latin typeface="Calibri" pitchFamily="34" charset="0"/>
              </a:rPr>
              <a:t>Tracks</a:t>
            </a:r>
            <a:endParaRPr lang="tr-TR" sz="180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C92B5B2-E0BE-7040-A7E1-1F93A498DBC1}"/>
              </a:ext>
            </a:extLst>
          </p:cNvPr>
          <p:cNvSpPr txBox="1"/>
          <p:nvPr/>
        </p:nvSpPr>
        <p:spPr>
          <a:xfrm>
            <a:off x="640646" y="781073"/>
            <a:ext cx="83848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 err="1">
                <a:latin typeface="Calibri" pitchFamily="34" charset="0"/>
              </a:rPr>
              <a:t>Current</a:t>
            </a:r>
            <a:r>
              <a:rPr lang="tr-TR" sz="2000" dirty="0">
                <a:latin typeface="Calibri" pitchFamily="34" charset="0"/>
              </a:rPr>
              <a:t> </a:t>
            </a:r>
            <a:r>
              <a:rPr lang="tr-TR" sz="2000" dirty="0" err="1">
                <a:latin typeface="Calibri" pitchFamily="34" charset="0"/>
              </a:rPr>
              <a:t>track</a:t>
            </a:r>
            <a:r>
              <a:rPr lang="tr-TR" sz="2000" dirty="0">
                <a:latin typeface="Calibri" pitchFamily="34" charset="0"/>
              </a:rPr>
              <a:t>: 9  </a:t>
            </a:r>
            <a:r>
              <a:rPr lang="tr-TR" sz="2000" dirty="0" err="1">
                <a:latin typeface="Calibri" pitchFamily="34" charset="0"/>
              </a:rPr>
              <a:t>Direction</a:t>
            </a:r>
            <a:r>
              <a:rPr lang="tr-TR" sz="2000" dirty="0">
                <a:latin typeface="Calibri" pitchFamily="34" charset="0"/>
              </a:rPr>
              <a:t>: -&gt;                        I/O </a:t>
            </a:r>
            <a:r>
              <a:rPr lang="tr-TR" sz="2000" dirty="0" err="1">
                <a:latin typeface="Calibri" pitchFamily="34" charset="0"/>
              </a:rPr>
              <a:t>queue</a:t>
            </a:r>
            <a:r>
              <a:rPr lang="tr-TR" sz="2000" dirty="0">
                <a:latin typeface="Calibri" pitchFamily="34" charset="0"/>
              </a:rPr>
              <a:t> at t0: 9,1,14,6,5,21,17,12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BCE02E4-5848-F844-9FB2-64D1ED518B42}"/>
              </a:ext>
            </a:extLst>
          </p:cNvPr>
          <p:cNvSpPr txBox="1"/>
          <p:nvPr/>
        </p:nvSpPr>
        <p:spPr>
          <a:xfrm>
            <a:off x="949036" y="1258452"/>
            <a:ext cx="84208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alibri" pitchFamily="34" charset="0"/>
              </a:rPr>
              <a:t>0     1     2      3     4     5     6      7     8     9    10   11  12    13   14    15   16   17   18   19   20  21   22    23 </a:t>
            </a:r>
          </a:p>
        </p:txBody>
      </p:sp>
    </p:spTree>
    <p:extLst>
      <p:ext uri="{BB962C8B-B14F-4D97-AF65-F5344CB8AC3E}">
        <p14:creationId xmlns:p14="http://schemas.microsoft.com/office/powerpoint/2010/main" val="120034267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Rectangle 1"/>
          <p:cNvSpPr>
            <a:spLocks noGrp="1" noChangeArrowheads="1"/>
          </p:cNvSpPr>
          <p:nvPr>
            <p:ph type="title"/>
          </p:nvPr>
        </p:nvSpPr>
        <p:spPr>
          <a:xfrm>
            <a:off x="739775" y="77788"/>
            <a:ext cx="8607425" cy="519112"/>
          </a:xfrm>
        </p:spPr>
        <p:txBody>
          <a:bodyPr/>
          <a:lstStyle/>
          <a:p>
            <a:pPr eaLnBrk="1">
              <a:lnSpc>
                <a:spcPct val="94000"/>
              </a:lnSpc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</a:pPr>
            <a:r>
              <a:rPr lang="en-GB" altLang="en-US" dirty="0">
                <a:ea typeface="ＭＳ Ｐゴシック" charset="-128"/>
              </a:rPr>
              <a:t>SCAN example</a:t>
            </a:r>
          </a:p>
        </p:txBody>
      </p:sp>
      <p:sp>
        <p:nvSpPr>
          <p:cNvPr id="102404" name="AutoShape 4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05" name="AutoShape 5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06" name="AutoShape 6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07" name="AutoShape 7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08" name="AutoShape 8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09" name="AutoShape 9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10" name="AutoShape 10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11" name="AutoShape 11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12" name="AutoShape 12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13" name="AutoShape 13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14" name="AutoShape 14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15" name="AutoShape 15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16" name="AutoShape 16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17" name="AutoShape 17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18" name="AutoShape 18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19" name="AutoShape 19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20" name="AutoShape 20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21" name="AutoShape 21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22" name="AutoShape 22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23" name="AutoShape 23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24" name="AutoShape 24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25" name="AutoShape 25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26" name="AutoShape 26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27" name="AutoShape 27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28" name="AutoShape 28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29" name="AutoShape 29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30" name="AutoShape 30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31" name="AutoShape 31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32" name="AutoShape 32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33" name="AutoShape 33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34" name="AutoShape 34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35" name="AutoShape 35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36" name="AutoShape 36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37" name="AutoShape 37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38" name="AutoShape 38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39" name="AutoShape 39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40" name="AutoShape 40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41" name="AutoShape 41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dirty="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42" name="AutoShape 42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43" name="AutoShape 43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44" name="AutoShape 44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45" name="AutoShape 45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46" name="AutoShape 46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47" name="AutoShape 47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48" name="AutoShape 48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49" name="AutoShape 49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dirty="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50" name="AutoShape 50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dirty="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51" name="AutoShape 51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52" name="AutoShape 52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53" name="AutoShape 53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54" name="AutoShape 54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55" name="AutoShape 55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56" name="AutoShape 56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57" name="AutoShape 57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dirty="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58" name="AutoShape 58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59" name="AutoShape 59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60" name="AutoShape 60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61" name="AutoShape 61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62" name="AutoShape 62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63" name="AutoShape 63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64" name="AutoShape 64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dirty="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65" name="AutoShape 65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66" name="AutoShape 66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dirty="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67" name="AutoShape 67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68" name="AutoShape 68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69" name="AutoShape 69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70" name="AutoShape 70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71" name="AutoShape 71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72" name="AutoShape 72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73" name="AutoShape 73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74" name="AutoShape 74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75" name="AutoShape 75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76" name="AutoShape 76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77" name="AutoShape 77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78" name="AutoShape 78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79" name="AutoShape 79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80" name="AutoShape 80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81" name="AutoShape 81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82" name="AutoShape 82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83" name="AutoShape 83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84" name="AutoShape 84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85" name="AutoShape 85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86" name="AutoShape 86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87" name="AutoShape 87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88" name="AutoShape 88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89" name="AutoShape 89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dirty="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90" name="AutoShape 90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91" name="AutoShape 91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92" name="AutoShape 92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93" name="AutoShape 93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94" name="AutoShape 94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95" name="AutoShape 95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96" name="AutoShape 96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97" name="AutoShape 97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dirty="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98" name="AutoShape 98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99" name="AutoShape 99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604A6838-B69C-DE40-A5CF-E2D88E5550E0}"/>
              </a:ext>
            </a:extLst>
          </p:cNvPr>
          <p:cNvCxnSpPr>
            <a:cxnSpLocks/>
          </p:cNvCxnSpPr>
          <p:nvPr/>
        </p:nvCxnSpPr>
        <p:spPr bwMode="auto">
          <a:xfrm>
            <a:off x="4149437" y="2098964"/>
            <a:ext cx="1068929" cy="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5" name="Straight Arrow Connector 104">
            <a:extLst>
              <a:ext uri="{FF2B5EF4-FFF2-40B4-BE49-F238E27FC236}">
                <a16:creationId xmlns:a16="http://schemas.microsoft.com/office/drawing/2014/main" id="{44DB1DCD-8D10-D949-B0CC-FBC6DCDDC6A9}"/>
              </a:ext>
            </a:extLst>
          </p:cNvPr>
          <p:cNvCxnSpPr>
            <a:cxnSpLocks/>
          </p:cNvCxnSpPr>
          <p:nvPr/>
        </p:nvCxnSpPr>
        <p:spPr bwMode="auto">
          <a:xfrm>
            <a:off x="5198884" y="2319482"/>
            <a:ext cx="758571" cy="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8" name="Straight Arrow Connector 107">
            <a:extLst>
              <a:ext uri="{FF2B5EF4-FFF2-40B4-BE49-F238E27FC236}">
                <a16:creationId xmlns:a16="http://schemas.microsoft.com/office/drawing/2014/main" id="{BA6C2019-0770-8E40-9A28-3F44C91355B5}"/>
              </a:ext>
            </a:extLst>
          </p:cNvPr>
          <p:cNvCxnSpPr>
            <a:cxnSpLocks/>
          </p:cNvCxnSpPr>
          <p:nvPr/>
        </p:nvCxnSpPr>
        <p:spPr bwMode="auto">
          <a:xfrm>
            <a:off x="5938117" y="2540000"/>
            <a:ext cx="1018747" cy="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6A288E5-66CB-3343-9BAF-1C4C43C49B7A}"/>
              </a:ext>
            </a:extLst>
          </p:cNvPr>
          <p:cNvCxnSpPr>
            <a:cxnSpLocks/>
            <a:stCxn id="102441" idx="2"/>
          </p:cNvCxnSpPr>
          <p:nvPr/>
        </p:nvCxnSpPr>
        <p:spPr bwMode="auto">
          <a:xfrm>
            <a:off x="1414463" y="1874838"/>
            <a:ext cx="19482" cy="5031653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7B79A314-DB9E-5542-A0F2-3A92814C1B0E}"/>
              </a:ext>
            </a:extLst>
          </p:cNvPr>
          <p:cNvCxnSpPr>
            <a:cxnSpLocks/>
          </p:cNvCxnSpPr>
          <p:nvPr/>
        </p:nvCxnSpPr>
        <p:spPr bwMode="auto">
          <a:xfrm>
            <a:off x="2796958" y="1874838"/>
            <a:ext cx="19482" cy="5031653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DF2D15AF-8C46-4949-A982-5D4BCE9E3B91}"/>
              </a:ext>
            </a:extLst>
          </p:cNvPr>
          <p:cNvCxnSpPr>
            <a:cxnSpLocks/>
          </p:cNvCxnSpPr>
          <p:nvPr/>
        </p:nvCxnSpPr>
        <p:spPr bwMode="auto">
          <a:xfrm>
            <a:off x="3128784" y="1874838"/>
            <a:ext cx="19482" cy="5031653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888AB5DA-A7A7-194B-940A-7DED47CBBDA8}"/>
              </a:ext>
            </a:extLst>
          </p:cNvPr>
          <p:cNvCxnSpPr>
            <a:cxnSpLocks/>
          </p:cNvCxnSpPr>
          <p:nvPr/>
        </p:nvCxnSpPr>
        <p:spPr bwMode="auto">
          <a:xfrm>
            <a:off x="4173575" y="1874837"/>
            <a:ext cx="19482" cy="5031653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B4D198E2-81A3-E744-AF80-D345138B2312}"/>
              </a:ext>
            </a:extLst>
          </p:cNvPr>
          <p:cNvCxnSpPr>
            <a:cxnSpLocks/>
          </p:cNvCxnSpPr>
          <p:nvPr/>
        </p:nvCxnSpPr>
        <p:spPr bwMode="auto">
          <a:xfrm>
            <a:off x="5198884" y="1874837"/>
            <a:ext cx="19482" cy="5031653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D17F0C47-F8D9-874D-9DB5-5B80C14EECD5}"/>
              </a:ext>
            </a:extLst>
          </p:cNvPr>
          <p:cNvCxnSpPr>
            <a:cxnSpLocks/>
          </p:cNvCxnSpPr>
          <p:nvPr/>
        </p:nvCxnSpPr>
        <p:spPr bwMode="auto">
          <a:xfrm>
            <a:off x="5918635" y="1874837"/>
            <a:ext cx="19482" cy="5031653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9EF0C7F3-D487-CC4B-AAC6-2FE1AC431F71}"/>
              </a:ext>
            </a:extLst>
          </p:cNvPr>
          <p:cNvCxnSpPr>
            <a:cxnSpLocks/>
          </p:cNvCxnSpPr>
          <p:nvPr/>
        </p:nvCxnSpPr>
        <p:spPr bwMode="auto">
          <a:xfrm>
            <a:off x="6956864" y="1874836"/>
            <a:ext cx="19482" cy="5031653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EB556A1C-58AD-4743-84D1-C6BF97F2620D}"/>
              </a:ext>
            </a:extLst>
          </p:cNvPr>
          <p:cNvCxnSpPr>
            <a:cxnSpLocks/>
          </p:cNvCxnSpPr>
          <p:nvPr/>
        </p:nvCxnSpPr>
        <p:spPr bwMode="auto">
          <a:xfrm>
            <a:off x="8326293" y="1874835"/>
            <a:ext cx="19482" cy="5031653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0" name="Straight Arrow Connector 119">
            <a:extLst>
              <a:ext uri="{FF2B5EF4-FFF2-40B4-BE49-F238E27FC236}">
                <a16:creationId xmlns:a16="http://schemas.microsoft.com/office/drawing/2014/main" id="{A74BDEC8-8B02-2244-9231-31E333C19B38}"/>
              </a:ext>
            </a:extLst>
          </p:cNvPr>
          <p:cNvCxnSpPr>
            <a:cxnSpLocks/>
          </p:cNvCxnSpPr>
          <p:nvPr/>
        </p:nvCxnSpPr>
        <p:spPr bwMode="auto">
          <a:xfrm>
            <a:off x="6938962" y="2760518"/>
            <a:ext cx="1397072" cy="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5" name="Straight Arrow Connector 124">
            <a:extLst>
              <a:ext uri="{FF2B5EF4-FFF2-40B4-BE49-F238E27FC236}">
                <a16:creationId xmlns:a16="http://schemas.microsoft.com/office/drawing/2014/main" id="{32B6DC1A-D298-8743-A607-14552A2883B1}"/>
              </a:ext>
            </a:extLst>
          </p:cNvPr>
          <p:cNvCxnSpPr>
            <a:cxnSpLocks/>
          </p:cNvCxnSpPr>
          <p:nvPr/>
        </p:nvCxnSpPr>
        <p:spPr bwMode="auto">
          <a:xfrm flipH="1">
            <a:off x="3128784" y="3576781"/>
            <a:ext cx="5216992" cy="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7" name="Straight Arrow Connector 126">
            <a:extLst>
              <a:ext uri="{FF2B5EF4-FFF2-40B4-BE49-F238E27FC236}">
                <a16:creationId xmlns:a16="http://schemas.microsoft.com/office/drawing/2014/main" id="{1C0189DB-FC89-1143-BE12-F74349DF0BB7}"/>
              </a:ext>
            </a:extLst>
          </p:cNvPr>
          <p:cNvCxnSpPr>
            <a:cxnSpLocks/>
          </p:cNvCxnSpPr>
          <p:nvPr/>
        </p:nvCxnSpPr>
        <p:spPr bwMode="auto">
          <a:xfrm flipH="1">
            <a:off x="1409627" y="4134352"/>
            <a:ext cx="1406813" cy="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9" name="Straight Arrow Connector 128">
            <a:extLst>
              <a:ext uri="{FF2B5EF4-FFF2-40B4-BE49-F238E27FC236}">
                <a16:creationId xmlns:a16="http://schemas.microsoft.com/office/drawing/2014/main" id="{DBE58D9E-87E8-6946-A26D-405507501C02}"/>
              </a:ext>
            </a:extLst>
          </p:cNvPr>
          <p:cNvCxnSpPr>
            <a:cxnSpLocks/>
          </p:cNvCxnSpPr>
          <p:nvPr/>
        </p:nvCxnSpPr>
        <p:spPr bwMode="auto">
          <a:xfrm flipH="1">
            <a:off x="2796381" y="3837710"/>
            <a:ext cx="351885" cy="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31" name="Straight Arrow Connector 130">
            <a:extLst>
              <a:ext uri="{FF2B5EF4-FFF2-40B4-BE49-F238E27FC236}">
                <a16:creationId xmlns:a16="http://schemas.microsoft.com/office/drawing/2014/main" id="{41726443-60F9-F34A-AEDF-C9CC37A4B1E1}"/>
              </a:ext>
            </a:extLst>
          </p:cNvPr>
          <p:cNvCxnSpPr>
            <a:cxnSpLocks/>
          </p:cNvCxnSpPr>
          <p:nvPr/>
        </p:nvCxnSpPr>
        <p:spPr bwMode="auto">
          <a:xfrm flipH="1">
            <a:off x="727038" y="1874835"/>
            <a:ext cx="12738" cy="2766438"/>
          </a:xfrm>
          <a:prstGeom prst="straightConnector1">
            <a:avLst/>
          </a:prstGeom>
          <a:ln>
            <a:solidFill>
              <a:srgbClr val="C000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0C55D57A-FD1B-9B4E-8182-F82D4F10AB64}"/>
              </a:ext>
            </a:extLst>
          </p:cNvPr>
          <p:cNvSpPr txBox="1"/>
          <p:nvPr/>
        </p:nvSpPr>
        <p:spPr>
          <a:xfrm>
            <a:off x="346570" y="2981036"/>
            <a:ext cx="461665" cy="521938"/>
          </a:xfrm>
          <a:prstGeom prst="rect">
            <a:avLst/>
          </a:prstGeom>
          <a:noFill/>
        </p:spPr>
        <p:txBody>
          <a:bodyPr vert="vert" wrap="none" rtlCol="0">
            <a:spAutoFit/>
          </a:bodyPr>
          <a:lstStyle/>
          <a:p>
            <a:r>
              <a:rPr lang="tr-TR" sz="1800" dirty="0">
                <a:solidFill>
                  <a:srgbClr val="FF0000"/>
                </a:solidFill>
                <a:latin typeface="Calibri" pitchFamily="34" charset="0"/>
              </a:rPr>
              <a:t>time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47F4547-18DD-7E4B-A08A-78FCC8840BF7}"/>
              </a:ext>
            </a:extLst>
          </p:cNvPr>
          <p:cNvSpPr txBox="1"/>
          <p:nvPr/>
        </p:nvSpPr>
        <p:spPr>
          <a:xfrm>
            <a:off x="56716" y="1505503"/>
            <a:ext cx="7582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 err="1">
                <a:solidFill>
                  <a:srgbClr val="C00000"/>
                </a:solidFill>
                <a:latin typeface="Calibri" pitchFamily="34" charset="0"/>
              </a:rPr>
              <a:t>Tracks</a:t>
            </a:r>
            <a:endParaRPr lang="tr-TR" sz="180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C92B5B2-E0BE-7040-A7E1-1F93A498DBC1}"/>
              </a:ext>
            </a:extLst>
          </p:cNvPr>
          <p:cNvSpPr txBox="1"/>
          <p:nvPr/>
        </p:nvSpPr>
        <p:spPr>
          <a:xfrm>
            <a:off x="640646" y="781073"/>
            <a:ext cx="89209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 err="1">
                <a:latin typeface="Calibri" pitchFamily="34" charset="0"/>
              </a:rPr>
              <a:t>Current</a:t>
            </a:r>
            <a:r>
              <a:rPr lang="tr-TR" sz="2000" dirty="0">
                <a:latin typeface="Calibri" pitchFamily="34" charset="0"/>
              </a:rPr>
              <a:t> </a:t>
            </a:r>
            <a:r>
              <a:rPr lang="tr-TR" sz="2000" dirty="0" err="1">
                <a:latin typeface="Calibri" pitchFamily="34" charset="0"/>
              </a:rPr>
              <a:t>track</a:t>
            </a:r>
            <a:r>
              <a:rPr lang="tr-TR" sz="2000" dirty="0">
                <a:latin typeface="Calibri" pitchFamily="34" charset="0"/>
              </a:rPr>
              <a:t>: 9   </a:t>
            </a:r>
            <a:r>
              <a:rPr lang="tr-TR" sz="2000" dirty="0" err="1">
                <a:solidFill>
                  <a:srgbClr val="FF0000"/>
                </a:solidFill>
                <a:latin typeface="Calibri" pitchFamily="34" charset="0"/>
              </a:rPr>
              <a:t>Current</a:t>
            </a:r>
            <a:r>
              <a:rPr lang="tr-TR" sz="2000" dirty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tr-TR" sz="2000" dirty="0" err="1">
                <a:solidFill>
                  <a:srgbClr val="FF0000"/>
                </a:solidFill>
                <a:latin typeface="Calibri" pitchFamily="34" charset="0"/>
              </a:rPr>
              <a:t>direction</a:t>
            </a:r>
            <a:r>
              <a:rPr lang="tr-TR" sz="2000" dirty="0">
                <a:solidFill>
                  <a:srgbClr val="FF0000"/>
                </a:solidFill>
                <a:latin typeface="Calibri" pitchFamily="34" charset="0"/>
              </a:rPr>
              <a:t>:                       </a:t>
            </a:r>
            <a:r>
              <a:rPr lang="tr-TR" sz="2000" dirty="0">
                <a:latin typeface="Calibri" pitchFamily="34" charset="0"/>
              </a:rPr>
              <a:t>I/O </a:t>
            </a:r>
            <a:r>
              <a:rPr lang="tr-TR" sz="2000" dirty="0" err="1">
                <a:latin typeface="Calibri" pitchFamily="34" charset="0"/>
              </a:rPr>
              <a:t>queue</a:t>
            </a:r>
            <a:r>
              <a:rPr lang="tr-TR" sz="2000" dirty="0">
                <a:latin typeface="Calibri" pitchFamily="34" charset="0"/>
              </a:rPr>
              <a:t> at t0: 9,1,14,6,5,21,17,12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BCE02E4-5848-F844-9FB2-64D1ED518B42}"/>
              </a:ext>
            </a:extLst>
          </p:cNvPr>
          <p:cNvSpPr txBox="1"/>
          <p:nvPr/>
        </p:nvSpPr>
        <p:spPr>
          <a:xfrm>
            <a:off x="949036" y="1258452"/>
            <a:ext cx="84208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alibri" pitchFamily="34" charset="0"/>
              </a:rPr>
              <a:t>0     1     2      3     4     5     6      7     8     9    10   11  12    13   14    15   16   17   18   19   20  21   22    23 </a:t>
            </a:r>
          </a:p>
        </p:txBody>
      </p:sp>
      <p:cxnSp>
        <p:nvCxnSpPr>
          <p:cNvPr id="121" name="Straight Arrow Connector 120">
            <a:extLst>
              <a:ext uri="{FF2B5EF4-FFF2-40B4-BE49-F238E27FC236}">
                <a16:creationId xmlns:a16="http://schemas.microsoft.com/office/drawing/2014/main" id="{3F7814EC-B7F3-504A-8546-6AA703E06BE7}"/>
              </a:ext>
            </a:extLst>
          </p:cNvPr>
          <p:cNvCxnSpPr>
            <a:cxnSpLocks/>
          </p:cNvCxnSpPr>
          <p:nvPr/>
        </p:nvCxnSpPr>
        <p:spPr bwMode="auto">
          <a:xfrm>
            <a:off x="4349750" y="1000991"/>
            <a:ext cx="408816" cy="0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CE163CF9-C9E8-7042-8974-3F0EE3E79C82}"/>
              </a:ext>
            </a:extLst>
          </p:cNvPr>
          <p:cNvSpPr txBox="1"/>
          <p:nvPr/>
        </p:nvSpPr>
        <p:spPr>
          <a:xfrm>
            <a:off x="8798716" y="2856643"/>
            <a:ext cx="10969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 err="1">
                <a:solidFill>
                  <a:srgbClr val="FF0000"/>
                </a:solidFill>
                <a:latin typeface="Calibri" pitchFamily="34" charset="0"/>
              </a:rPr>
              <a:t>Direction</a:t>
            </a:r>
            <a:r>
              <a:rPr lang="tr-TR" sz="1800" dirty="0">
                <a:solidFill>
                  <a:srgbClr val="FF0000"/>
                </a:solidFill>
                <a:latin typeface="Calibri" pitchFamily="34" charset="0"/>
              </a:rPr>
              <a:t> </a:t>
            </a:r>
          </a:p>
          <a:p>
            <a:r>
              <a:rPr lang="tr-TR" sz="1800" dirty="0" err="1">
                <a:solidFill>
                  <a:srgbClr val="FF0000"/>
                </a:solidFill>
                <a:latin typeface="Calibri" pitchFamily="34" charset="0"/>
              </a:rPr>
              <a:t>switch</a:t>
            </a:r>
            <a:endParaRPr lang="tr-TR" sz="1800" dirty="0">
              <a:solidFill>
                <a:srgbClr val="FF0000"/>
              </a:solidFill>
              <a:latin typeface="Calibri" pitchFamily="34" charset="0"/>
            </a:endParaRPr>
          </a:p>
        </p:txBody>
      </p:sp>
      <p:cxnSp>
        <p:nvCxnSpPr>
          <p:cNvPr id="130" name="Straight Arrow Connector 129">
            <a:extLst>
              <a:ext uri="{FF2B5EF4-FFF2-40B4-BE49-F238E27FC236}">
                <a16:creationId xmlns:a16="http://schemas.microsoft.com/office/drawing/2014/main" id="{5561277D-B3D4-9B4E-86BF-F4D634DBF582}"/>
              </a:ext>
            </a:extLst>
          </p:cNvPr>
          <p:cNvCxnSpPr>
            <a:cxnSpLocks/>
          </p:cNvCxnSpPr>
          <p:nvPr/>
        </p:nvCxnSpPr>
        <p:spPr bwMode="auto">
          <a:xfrm flipH="1">
            <a:off x="8640510" y="3186925"/>
            <a:ext cx="1099235" cy="0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425285700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Rectangle 1"/>
          <p:cNvSpPr>
            <a:spLocks noGrp="1" noChangeArrowheads="1"/>
          </p:cNvSpPr>
          <p:nvPr>
            <p:ph type="title"/>
          </p:nvPr>
        </p:nvSpPr>
        <p:spPr>
          <a:xfrm>
            <a:off x="739775" y="77788"/>
            <a:ext cx="8607425" cy="519112"/>
          </a:xfrm>
        </p:spPr>
        <p:txBody>
          <a:bodyPr/>
          <a:lstStyle/>
          <a:p>
            <a:pPr eaLnBrk="1">
              <a:lnSpc>
                <a:spcPct val="94000"/>
              </a:lnSpc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</a:pPr>
            <a:r>
              <a:rPr lang="en-GB" altLang="en-US" dirty="0">
                <a:ea typeface="ＭＳ Ｐゴシック" charset="-128"/>
              </a:rPr>
              <a:t>CSCAN example</a:t>
            </a:r>
          </a:p>
        </p:txBody>
      </p:sp>
      <p:sp>
        <p:nvSpPr>
          <p:cNvPr id="102404" name="AutoShape 4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05" name="AutoShape 5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06" name="AutoShape 6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07" name="AutoShape 7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08" name="AutoShape 8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09" name="AutoShape 9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10" name="AutoShape 10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11" name="AutoShape 11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12" name="AutoShape 12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13" name="AutoShape 13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14" name="AutoShape 14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15" name="AutoShape 15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16" name="AutoShape 16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17" name="AutoShape 17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18" name="AutoShape 18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19" name="AutoShape 19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20" name="AutoShape 20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21" name="AutoShape 21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22" name="AutoShape 22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23" name="AutoShape 23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24" name="AutoShape 24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25" name="AutoShape 25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26" name="AutoShape 26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27" name="AutoShape 27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28" name="AutoShape 28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29" name="AutoShape 29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30" name="AutoShape 30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31" name="AutoShape 31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32" name="AutoShape 32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33" name="AutoShape 33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34" name="AutoShape 34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35" name="AutoShape 35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36" name="AutoShape 36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37" name="AutoShape 37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38" name="AutoShape 38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39" name="AutoShape 39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40" name="AutoShape 40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41" name="AutoShape 41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dirty="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42" name="AutoShape 42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43" name="AutoShape 43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44" name="AutoShape 44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45" name="AutoShape 45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46" name="AutoShape 46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47" name="AutoShape 47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48" name="AutoShape 48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49" name="AutoShape 49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dirty="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50" name="AutoShape 50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dirty="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51" name="AutoShape 51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52" name="AutoShape 52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53" name="AutoShape 53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54" name="AutoShape 54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55" name="AutoShape 55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56" name="AutoShape 56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57" name="AutoShape 57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dirty="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58" name="AutoShape 58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59" name="AutoShape 59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60" name="AutoShape 60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61" name="AutoShape 61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62" name="AutoShape 62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63" name="AutoShape 63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64" name="AutoShape 64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dirty="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65" name="AutoShape 65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66" name="AutoShape 66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dirty="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67" name="AutoShape 67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68" name="AutoShape 68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69" name="AutoShape 69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70" name="AutoShape 70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71" name="AutoShape 71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72" name="AutoShape 72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73" name="AutoShape 73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74" name="AutoShape 74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75" name="AutoShape 75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76" name="AutoShape 76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77" name="AutoShape 77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78" name="AutoShape 78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79" name="AutoShape 79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80" name="AutoShape 80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81" name="AutoShape 81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82" name="AutoShape 82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83" name="AutoShape 83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84" name="AutoShape 84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85" name="AutoShape 85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86" name="AutoShape 86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87" name="AutoShape 87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88" name="AutoShape 88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89" name="AutoShape 89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dirty="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90" name="AutoShape 90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91" name="AutoShape 91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92" name="AutoShape 92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93" name="AutoShape 93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94" name="AutoShape 94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95" name="AutoShape 95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96" name="AutoShape 96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97" name="AutoShape 97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 dirty="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98" name="AutoShape 98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99" name="AutoShape 99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604A6838-B69C-DE40-A5CF-E2D88E5550E0}"/>
              </a:ext>
            </a:extLst>
          </p:cNvPr>
          <p:cNvCxnSpPr>
            <a:cxnSpLocks/>
          </p:cNvCxnSpPr>
          <p:nvPr/>
        </p:nvCxnSpPr>
        <p:spPr bwMode="auto">
          <a:xfrm>
            <a:off x="4149437" y="2098964"/>
            <a:ext cx="1068929" cy="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5" name="Straight Arrow Connector 104">
            <a:extLst>
              <a:ext uri="{FF2B5EF4-FFF2-40B4-BE49-F238E27FC236}">
                <a16:creationId xmlns:a16="http://schemas.microsoft.com/office/drawing/2014/main" id="{44DB1DCD-8D10-D949-B0CC-FBC6DCDDC6A9}"/>
              </a:ext>
            </a:extLst>
          </p:cNvPr>
          <p:cNvCxnSpPr>
            <a:cxnSpLocks/>
          </p:cNvCxnSpPr>
          <p:nvPr/>
        </p:nvCxnSpPr>
        <p:spPr bwMode="auto">
          <a:xfrm>
            <a:off x="5198884" y="2319482"/>
            <a:ext cx="758571" cy="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08" name="Straight Arrow Connector 107">
            <a:extLst>
              <a:ext uri="{FF2B5EF4-FFF2-40B4-BE49-F238E27FC236}">
                <a16:creationId xmlns:a16="http://schemas.microsoft.com/office/drawing/2014/main" id="{BA6C2019-0770-8E40-9A28-3F44C91355B5}"/>
              </a:ext>
            </a:extLst>
          </p:cNvPr>
          <p:cNvCxnSpPr>
            <a:cxnSpLocks/>
          </p:cNvCxnSpPr>
          <p:nvPr/>
        </p:nvCxnSpPr>
        <p:spPr bwMode="auto">
          <a:xfrm>
            <a:off x="5938117" y="2540000"/>
            <a:ext cx="1018747" cy="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6A288E5-66CB-3343-9BAF-1C4C43C49B7A}"/>
              </a:ext>
            </a:extLst>
          </p:cNvPr>
          <p:cNvCxnSpPr>
            <a:cxnSpLocks/>
            <a:stCxn id="102441" idx="2"/>
          </p:cNvCxnSpPr>
          <p:nvPr/>
        </p:nvCxnSpPr>
        <p:spPr bwMode="auto">
          <a:xfrm>
            <a:off x="1414463" y="1874838"/>
            <a:ext cx="19482" cy="5031653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7B79A314-DB9E-5542-A0F2-3A92814C1B0E}"/>
              </a:ext>
            </a:extLst>
          </p:cNvPr>
          <p:cNvCxnSpPr>
            <a:cxnSpLocks/>
          </p:cNvCxnSpPr>
          <p:nvPr/>
        </p:nvCxnSpPr>
        <p:spPr bwMode="auto">
          <a:xfrm>
            <a:off x="2796958" y="1874838"/>
            <a:ext cx="19482" cy="5031653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DF2D15AF-8C46-4949-A982-5D4BCE9E3B91}"/>
              </a:ext>
            </a:extLst>
          </p:cNvPr>
          <p:cNvCxnSpPr>
            <a:cxnSpLocks/>
          </p:cNvCxnSpPr>
          <p:nvPr/>
        </p:nvCxnSpPr>
        <p:spPr bwMode="auto">
          <a:xfrm>
            <a:off x="3128784" y="1874838"/>
            <a:ext cx="19482" cy="5031653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888AB5DA-A7A7-194B-940A-7DED47CBBDA8}"/>
              </a:ext>
            </a:extLst>
          </p:cNvPr>
          <p:cNvCxnSpPr>
            <a:cxnSpLocks/>
          </p:cNvCxnSpPr>
          <p:nvPr/>
        </p:nvCxnSpPr>
        <p:spPr bwMode="auto">
          <a:xfrm>
            <a:off x="4173575" y="1874837"/>
            <a:ext cx="19482" cy="5031653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B4D198E2-81A3-E744-AF80-D345138B2312}"/>
              </a:ext>
            </a:extLst>
          </p:cNvPr>
          <p:cNvCxnSpPr>
            <a:cxnSpLocks/>
          </p:cNvCxnSpPr>
          <p:nvPr/>
        </p:nvCxnSpPr>
        <p:spPr bwMode="auto">
          <a:xfrm>
            <a:off x="5198884" y="1874837"/>
            <a:ext cx="19482" cy="5031653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D17F0C47-F8D9-874D-9DB5-5B80C14EECD5}"/>
              </a:ext>
            </a:extLst>
          </p:cNvPr>
          <p:cNvCxnSpPr>
            <a:cxnSpLocks/>
          </p:cNvCxnSpPr>
          <p:nvPr/>
        </p:nvCxnSpPr>
        <p:spPr bwMode="auto">
          <a:xfrm>
            <a:off x="5918635" y="1874837"/>
            <a:ext cx="19482" cy="5031653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9EF0C7F3-D487-CC4B-AAC6-2FE1AC431F71}"/>
              </a:ext>
            </a:extLst>
          </p:cNvPr>
          <p:cNvCxnSpPr>
            <a:cxnSpLocks/>
          </p:cNvCxnSpPr>
          <p:nvPr/>
        </p:nvCxnSpPr>
        <p:spPr bwMode="auto">
          <a:xfrm>
            <a:off x="6956864" y="1874836"/>
            <a:ext cx="19482" cy="5031653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EB556A1C-58AD-4743-84D1-C6BF97F2620D}"/>
              </a:ext>
            </a:extLst>
          </p:cNvPr>
          <p:cNvCxnSpPr>
            <a:cxnSpLocks/>
          </p:cNvCxnSpPr>
          <p:nvPr/>
        </p:nvCxnSpPr>
        <p:spPr bwMode="auto">
          <a:xfrm>
            <a:off x="8326293" y="1874835"/>
            <a:ext cx="19482" cy="5031653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0" name="Straight Arrow Connector 119">
            <a:extLst>
              <a:ext uri="{FF2B5EF4-FFF2-40B4-BE49-F238E27FC236}">
                <a16:creationId xmlns:a16="http://schemas.microsoft.com/office/drawing/2014/main" id="{A74BDEC8-8B02-2244-9231-31E333C19B38}"/>
              </a:ext>
            </a:extLst>
          </p:cNvPr>
          <p:cNvCxnSpPr>
            <a:cxnSpLocks/>
          </p:cNvCxnSpPr>
          <p:nvPr/>
        </p:nvCxnSpPr>
        <p:spPr bwMode="auto">
          <a:xfrm>
            <a:off x="6938962" y="2760518"/>
            <a:ext cx="1397072" cy="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5" name="Straight Arrow Connector 124">
            <a:extLst>
              <a:ext uri="{FF2B5EF4-FFF2-40B4-BE49-F238E27FC236}">
                <a16:creationId xmlns:a16="http://schemas.microsoft.com/office/drawing/2014/main" id="{32B6DC1A-D298-8743-A607-14552A2883B1}"/>
              </a:ext>
            </a:extLst>
          </p:cNvPr>
          <p:cNvCxnSpPr>
            <a:cxnSpLocks/>
          </p:cNvCxnSpPr>
          <p:nvPr/>
        </p:nvCxnSpPr>
        <p:spPr bwMode="auto">
          <a:xfrm>
            <a:off x="1424204" y="3396933"/>
            <a:ext cx="1392236" cy="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29" name="Straight Arrow Connector 128">
            <a:extLst>
              <a:ext uri="{FF2B5EF4-FFF2-40B4-BE49-F238E27FC236}">
                <a16:creationId xmlns:a16="http://schemas.microsoft.com/office/drawing/2014/main" id="{DBE58D9E-87E8-6946-A26D-405507501C02}"/>
              </a:ext>
            </a:extLst>
          </p:cNvPr>
          <p:cNvCxnSpPr>
            <a:cxnSpLocks/>
          </p:cNvCxnSpPr>
          <p:nvPr/>
        </p:nvCxnSpPr>
        <p:spPr bwMode="auto">
          <a:xfrm>
            <a:off x="2806699" y="3622965"/>
            <a:ext cx="351885" cy="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31" name="Straight Arrow Connector 130">
            <a:extLst>
              <a:ext uri="{FF2B5EF4-FFF2-40B4-BE49-F238E27FC236}">
                <a16:creationId xmlns:a16="http://schemas.microsoft.com/office/drawing/2014/main" id="{41726443-60F9-F34A-AEDF-C9CC37A4B1E1}"/>
              </a:ext>
            </a:extLst>
          </p:cNvPr>
          <p:cNvCxnSpPr>
            <a:cxnSpLocks/>
          </p:cNvCxnSpPr>
          <p:nvPr/>
        </p:nvCxnSpPr>
        <p:spPr bwMode="auto">
          <a:xfrm flipH="1">
            <a:off x="727038" y="1874835"/>
            <a:ext cx="12738" cy="2766438"/>
          </a:xfrm>
          <a:prstGeom prst="straightConnector1">
            <a:avLst/>
          </a:prstGeom>
          <a:ln>
            <a:solidFill>
              <a:srgbClr val="C0000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0C55D57A-FD1B-9B4E-8182-F82D4F10AB64}"/>
              </a:ext>
            </a:extLst>
          </p:cNvPr>
          <p:cNvSpPr txBox="1"/>
          <p:nvPr/>
        </p:nvSpPr>
        <p:spPr>
          <a:xfrm>
            <a:off x="346570" y="2981036"/>
            <a:ext cx="461665" cy="521938"/>
          </a:xfrm>
          <a:prstGeom prst="rect">
            <a:avLst/>
          </a:prstGeom>
          <a:noFill/>
        </p:spPr>
        <p:txBody>
          <a:bodyPr vert="vert" wrap="none" rtlCol="0">
            <a:spAutoFit/>
          </a:bodyPr>
          <a:lstStyle/>
          <a:p>
            <a:r>
              <a:rPr lang="tr-TR" sz="1800" dirty="0">
                <a:solidFill>
                  <a:srgbClr val="FF0000"/>
                </a:solidFill>
                <a:latin typeface="Calibri" pitchFamily="34" charset="0"/>
              </a:rPr>
              <a:t>time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47F4547-18DD-7E4B-A08A-78FCC8840BF7}"/>
              </a:ext>
            </a:extLst>
          </p:cNvPr>
          <p:cNvSpPr txBox="1"/>
          <p:nvPr/>
        </p:nvSpPr>
        <p:spPr>
          <a:xfrm>
            <a:off x="56716" y="1505503"/>
            <a:ext cx="7582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800" dirty="0" err="1">
                <a:solidFill>
                  <a:srgbClr val="C00000"/>
                </a:solidFill>
                <a:latin typeface="Calibri" pitchFamily="34" charset="0"/>
              </a:rPr>
              <a:t>Tracks</a:t>
            </a:r>
            <a:endParaRPr lang="tr-TR" sz="180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C92B5B2-E0BE-7040-A7E1-1F93A498DBC1}"/>
              </a:ext>
            </a:extLst>
          </p:cNvPr>
          <p:cNvSpPr txBox="1"/>
          <p:nvPr/>
        </p:nvSpPr>
        <p:spPr>
          <a:xfrm>
            <a:off x="640646" y="781073"/>
            <a:ext cx="89209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 err="1">
                <a:latin typeface="Calibri" pitchFamily="34" charset="0"/>
              </a:rPr>
              <a:t>Current</a:t>
            </a:r>
            <a:r>
              <a:rPr lang="tr-TR" sz="2000" dirty="0">
                <a:latin typeface="Calibri" pitchFamily="34" charset="0"/>
              </a:rPr>
              <a:t> </a:t>
            </a:r>
            <a:r>
              <a:rPr lang="tr-TR" sz="2000" dirty="0" err="1">
                <a:latin typeface="Calibri" pitchFamily="34" charset="0"/>
              </a:rPr>
              <a:t>track</a:t>
            </a:r>
            <a:r>
              <a:rPr lang="tr-TR" sz="2000" dirty="0">
                <a:latin typeface="Calibri" pitchFamily="34" charset="0"/>
              </a:rPr>
              <a:t>: 9   </a:t>
            </a:r>
            <a:r>
              <a:rPr lang="tr-TR" sz="2000" dirty="0" err="1">
                <a:solidFill>
                  <a:srgbClr val="FF0000"/>
                </a:solidFill>
                <a:latin typeface="Calibri" pitchFamily="34" charset="0"/>
              </a:rPr>
              <a:t>Current</a:t>
            </a:r>
            <a:r>
              <a:rPr lang="tr-TR" sz="2000" dirty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tr-TR" sz="2000" dirty="0" err="1">
                <a:solidFill>
                  <a:srgbClr val="FF0000"/>
                </a:solidFill>
                <a:latin typeface="Calibri" pitchFamily="34" charset="0"/>
              </a:rPr>
              <a:t>direction</a:t>
            </a:r>
            <a:r>
              <a:rPr lang="tr-TR" sz="2000" dirty="0">
                <a:solidFill>
                  <a:srgbClr val="FF0000"/>
                </a:solidFill>
                <a:latin typeface="Calibri" pitchFamily="34" charset="0"/>
              </a:rPr>
              <a:t>:                       </a:t>
            </a:r>
            <a:r>
              <a:rPr lang="tr-TR" sz="2000" dirty="0">
                <a:latin typeface="Calibri" pitchFamily="34" charset="0"/>
              </a:rPr>
              <a:t>I/O </a:t>
            </a:r>
            <a:r>
              <a:rPr lang="tr-TR" sz="2000" dirty="0" err="1">
                <a:latin typeface="Calibri" pitchFamily="34" charset="0"/>
              </a:rPr>
              <a:t>queue</a:t>
            </a:r>
            <a:r>
              <a:rPr lang="tr-TR" sz="2000" dirty="0">
                <a:latin typeface="Calibri" pitchFamily="34" charset="0"/>
              </a:rPr>
              <a:t> at t0: 9,1,14,6,5,21,17,12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BCE02E4-5848-F844-9FB2-64D1ED518B42}"/>
              </a:ext>
            </a:extLst>
          </p:cNvPr>
          <p:cNvSpPr txBox="1"/>
          <p:nvPr/>
        </p:nvSpPr>
        <p:spPr>
          <a:xfrm>
            <a:off x="949036" y="1258452"/>
            <a:ext cx="84208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600" dirty="0">
                <a:latin typeface="Calibri" pitchFamily="34" charset="0"/>
              </a:rPr>
              <a:t>0     1     2      3     4     5     6      7     8     9    10   11  12    13   14    15   16   17   18   19   20  21   22    23 </a:t>
            </a:r>
          </a:p>
        </p:txBody>
      </p:sp>
      <p:cxnSp>
        <p:nvCxnSpPr>
          <p:cNvPr id="121" name="Straight Arrow Connector 120">
            <a:extLst>
              <a:ext uri="{FF2B5EF4-FFF2-40B4-BE49-F238E27FC236}">
                <a16:creationId xmlns:a16="http://schemas.microsoft.com/office/drawing/2014/main" id="{3F7814EC-B7F3-504A-8546-6AA703E06BE7}"/>
              </a:ext>
            </a:extLst>
          </p:cNvPr>
          <p:cNvCxnSpPr>
            <a:cxnSpLocks/>
          </p:cNvCxnSpPr>
          <p:nvPr/>
        </p:nvCxnSpPr>
        <p:spPr bwMode="auto">
          <a:xfrm>
            <a:off x="4349750" y="1000991"/>
            <a:ext cx="408816" cy="0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CE163CF9-C9E8-7042-8974-3F0EE3E79C82}"/>
              </a:ext>
            </a:extLst>
          </p:cNvPr>
          <p:cNvSpPr txBox="1"/>
          <p:nvPr/>
        </p:nvSpPr>
        <p:spPr>
          <a:xfrm>
            <a:off x="8456280" y="2789559"/>
            <a:ext cx="158588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err="1">
                <a:solidFill>
                  <a:srgbClr val="FF0000"/>
                </a:solidFill>
                <a:latin typeface="Calibri" pitchFamily="34" charset="0"/>
              </a:rPr>
              <a:t>Move</a:t>
            </a:r>
            <a:r>
              <a:rPr lang="tr-TR" dirty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tr-TR" dirty="0" err="1">
                <a:solidFill>
                  <a:srgbClr val="FF0000"/>
                </a:solidFill>
                <a:latin typeface="Calibri" pitchFamily="34" charset="0"/>
              </a:rPr>
              <a:t>back</a:t>
            </a:r>
            <a:endParaRPr lang="tr-TR" dirty="0">
              <a:solidFill>
                <a:srgbClr val="FF0000"/>
              </a:solidFill>
              <a:latin typeface="Calibri" pitchFamily="34" charset="0"/>
            </a:endParaRPr>
          </a:p>
          <a:p>
            <a:r>
              <a:rPr lang="tr-TR" sz="1800" dirty="0" err="1">
                <a:solidFill>
                  <a:srgbClr val="FF0000"/>
                </a:solidFill>
                <a:latin typeface="Calibri" pitchFamily="34" charset="0"/>
              </a:rPr>
              <a:t>fast</a:t>
            </a:r>
            <a:r>
              <a:rPr lang="tr-TR" sz="1800" dirty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tr-TR" sz="1800" dirty="0" err="1">
                <a:solidFill>
                  <a:srgbClr val="FF0000"/>
                </a:solidFill>
                <a:latin typeface="Calibri" pitchFamily="34" charset="0"/>
              </a:rPr>
              <a:t>and</a:t>
            </a:r>
            <a:r>
              <a:rPr lang="tr-TR" sz="1800" dirty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tr-TR" sz="1800" dirty="0" err="1">
                <a:solidFill>
                  <a:srgbClr val="FF0000"/>
                </a:solidFill>
                <a:latin typeface="Calibri" pitchFamily="34" charset="0"/>
              </a:rPr>
              <a:t>switch</a:t>
            </a:r>
            <a:endParaRPr lang="tr-TR" sz="1800" dirty="0">
              <a:solidFill>
                <a:srgbClr val="FF0000"/>
              </a:solidFill>
              <a:latin typeface="Calibri" pitchFamily="34" charset="0"/>
            </a:endParaRPr>
          </a:p>
          <a:p>
            <a:r>
              <a:rPr lang="tr-TR" dirty="0" err="1">
                <a:solidFill>
                  <a:srgbClr val="FF0000"/>
                </a:solidFill>
                <a:latin typeface="Calibri" pitchFamily="34" charset="0"/>
              </a:rPr>
              <a:t>direction</a:t>
            </a:r>
            <a:endParaRPr lang="tr-TR" sz="1800" dirty="0">
              <a:solidFill>
                <a:srgbClr val="FF0000"/>
              </a:solidFill>
              <a:latin typeface="Calibri" pitchFamily="34" charset="0"/>
            </a:endParaRPr>
          </a:p>
        </p:txBody>
      </p:sp>
      <p:cxnSp>
        <p:nvCxnSpPr>
          <p:cNvPr id="130" name="Straight Arrow Connector 129">
            <a:extLst>
              <a:ext uri="{FF2B5EF4-FFF2-40B4-BE49-F238E27FC236}">
                <a16:creationId xmlns:a16="http://schemas.microsoft.com/office/drawing/2014/main" id="{5561277D-B3D4-9B4E-86BF-F4D634DBF582}"/>
              </a:ext>
            </a:extLst>
          </p:cNvPr>
          <p:cNvCxnSpPr>
            <a:cxnSpLocks/>
          </p:cNvCxnSpPr>
          <p:nvPr/>
        </p:nvCxnSpPr>
        <p:spPr bwMode="auto">
          <a:xfrm flipH="1">
            <a:off x="1409627" y="3138434"/>
            <a:ext cx="6916667" cy="0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57451145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Rectangle 1"/>
          <p:cNvSpPr>
            <a:spLocks noGrp="1" noChangeArrowheads="1"/>
          </p:cNvSpPr>
          <p:nvPr>
            <p:ph type="title"/>
          </p:nvPr>
        </p:nvSpPr>
        <p:spPr>
          <a:xfrm>
            <a:off x="739775" y="77788"/>
            <a:ext cx="8607425" cy="519112"/>
          </a:xfrm>
        </p:spPr>
        <p:txBody>
          <a:bodyPr/>
          <a:lstStyle/>
          <a:p>
            <a:pPr eaLnBrk="1">
              <a:lnSpc>
                <a:spcPct val="94000"/>
              </a:lnSpc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charset="-128"/>
              </a:rPr>
              <a:t>SCAN example</a:t>
            </a:r>
          </a:p>
        </p:txBody>
      </p:sp>
      <p:sp>
        <p:nvSpPr>
          <p:cNvPr id="102402" name="Text Box 2"/>
          <p:cNvSpPr txBox="1">
            <a:spLocks noChangeArrowheads="1"/>
          </p:cNvSpPr>
          <p:nvPr/>
        </p:nvSpPr>
        <p:spPr bwMode="auto">
          <a:xfrm>
            <a:off x="3222625" y="912813"/>
            <a:ext cx="1670050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i="1">
                <a:solidFill>
                  <a:srgbClr val="2323DC"/>
                </a:solidFill>
                <a:latin typeface="Lucidasans" charset="0"/>
              </a:rPr>
              <a:t>Current track</a:t>
            </a:r>
          </a:p>
        </p:txBody>
      </p:sp>
      <p:sp>
        <p:nvSpPr>
          <p:cNvPr id="102403" name="Text Box 3"/>
          <p:cNvSpPr txBox="1">
            <a:spLocks noChangeArrowheads="1"/>
          </p:cNvSpPr>
          <p:nvPr/>
        </p:nvSpPr>
        <p:spPr bwMode="auto">
          <a:xfrm>
            <a:off x="3379788" y="2074863"/>
            <a:ext cx="1144587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i="1">
                <a:solidFill>
                  <a:srgbClr val="2323DC"/>
                </a:solidFill>
                <a:latin typeface="Lucidasans" charset="0"/>
              </a:rPr>
              <a:t>Direction</a:t>
            </a:r>
          </a:p>
        </p:txBody>
      </p:sp>
      <p:sp>
        <p:nvSpPr>
          <p:cNvPr id="102404" name="AutoShape 4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05" name="AutoShape 5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06" name="AutoShape 6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07" name="AutoShape 7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08" name="AutoShape 8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09" name="AutoShape 9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10" name="AutoShape 10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11" name="AutoShape 11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12" name="AutoShape 12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13" name="AutoShape 13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14" name="AutoShape 14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15" name="AutoShape 15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16" name="AutoShape 16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17" name="AutoShape 17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18" name="AutoShape 18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19" name="AutoShape 19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20" name="AutoShape 20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21" name="AutoShape 21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22" name="AutoShape 22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23" name="AutoShape 23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24" name="AutoShape 24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25" name="AutoShape 25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26" name="AutoShape 26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27" name="AutoShape 27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28" name="AutoShape 28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29" name="AutoShape 29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30" name="AutoShape 30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31" name="AutoShape 31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32" name="AutoShape 32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33" name="AutoShape 33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34" name="AutoShape 34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35" name="AutoShape 35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36" name="AutoShape 36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37" name="AutoShape 37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38" name="AutoShape 38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39" name="AutoShape 39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40" name="AutoShape 40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41" name="AutoShape 41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42" name="AutoShape 42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43" name="AutoShape 43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44" name="AutoShape 44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45" name="AutoShape 45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46" name="AutoShape 46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47" name="AutoShape 47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48" name="AutoShape 48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49" name="AutoShape 49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50" name="AutoShape 50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51" name="AutoShape 51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52" name="AutoShape 52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53" name="AutoShape 53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54" name="AutoShape 54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55" name="AutoShape 55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56" name="AutoShape 56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57" name="AutoShape 57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58" name="AutoShape 58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59" name="AutoShape 59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60" name="AutoShape 60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61" name="AutoShape 61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62" name="AutoShape 62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63" name="AutoShape 63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64" name="AutoShape 64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65" name="AutoShape 65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66" name="AutoShape 66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67" name="AutoShape 67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68" name="AutoShape 68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69" name="AutoShape 69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70" name="AutoShape 70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71" name="AutoShape 71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72" name="AutoShape 72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73" name="AutoShape 73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74" name="AutoShape 74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75" name="AutoShape 75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76" name="AutoShape 76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77" name="AutoShape 77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78" name="AutoShape 78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79" name="AutoShape 79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80" name="AutoShape 80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81" name="AutoShape 81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82" name="AutoShape 82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83" name="AutoShape 83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84" name="AutoShape 84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85" name="AutoShape 85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86" name="AutoShape 86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87" name="AutoShape 87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88" name="AutoShape 88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89" name="AutoShape 89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90" name="AutoShape 90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91" name="AutoShape 91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92" name="AutoShape 92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93" name="AutoShape 93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94" name="AutoShape 94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95" name="AutoShape 95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96" name="AutoShape 96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97" name="AutoShape 97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98" name="AutoShape 98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499" name="AutoShape 99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2500" name="Line 100"/>
          <p:cNvSpPr>
            <a:spLocks noChangeShapeType="1"/>
          </p:cNvSpPr>
          <p:nvPr/>
        </p:nvSpPr>
        <p:spPr bwMode="auto">
          <a:xfrm>
            <a:off x="4216400" y="1163638"/>
            <a:ext cx="1588" cy="371475"/>
          </a:xfrm>
          <a:prstGeom prst="line">
            <a:avLst/>
          </a:prstGeom>
          <a:noFill/>
          <a:ln w="9360">
            <a:solidFill>
              <a:srgbClr val="2323D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01" name="Line 101"/>
          <p:cNvSpPr>
            <a:spLocks noChangeShapeType="1"/>
          </p:cNvSpPr>
          <p:nvPr/>
        </p:nvSpPr>
        <p:spPr bwMode="auto">
          <a:xfrm>
            <a:off x="4624388" y="2216150"/>
            <a:ext cx="334962" cy="1588"/>
          </a:xfrm>
          <a:prstGeom prst="line">
            <a:avLst/>
          </a:prstGeom>
          <a:noFill/>
          <a:ln w="9360">
            <a:solidFill>
              <a:srgbClr val="2323D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0476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Rectangle 1"/>
          <p:cNvSpPr>
            <a:spLocks noGrp="1" noChangeArrowheads="1"/>
          </p:cNvSpPr>
          <p:nvPr>
            <p:ph type="title"/>
          </p:nvPr>
        </p:nvSpPr>
        <p:spPr>
          <a:xfrm>
            <a:off x="739775" y="77788"/>
            <a:ext cx="8607425" cy="519112"/>
          </a:xfrm>
        </p:spPr>
        <p:txBody>
          <a:bodyPr/>
          <a:lstStyle/>
          <a:p>
            <a:pPr eaLnBrk="1">
              <a:lnSpc>
                <a:spcPct val="94000"/>
              </a:lnSpc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charset="-128"/>
              </a:rPr>
              <a:t>SCAN example</a:t>
            </a:r>
          </a:p>
        </p:txBody>
      </p:sp>
      <p:sp>
        <p:nvSpPr>
          <p:cNvPr id="104450" name="Text Box 2"/>
          <p:cNvSpPr txBox="1">
            <a:spLocks noChangeArrowheads="1"/>
          </p:cNvSpPr>
          <p:nvPr/>
        </p:nvSpPr>
        <p:spPr bwMode="auto">
          <a:xfrm>
            <a:off x="3222625" y="912813"/>
            <a:ext cx="1670050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i="1">
                <a:solidFill>
                  <a:srgbClr val="2323DC"/>
                </a:solidFill>
                <a:latin typeface="Lucidasans" charset="0"/>
              </a:rPr>
              <a:t>Current track</a:t>
            </a:r>
          </a:p>
        </p:txBody>
      </p:sp>
      <p:sp>
        <p:nvSpPr>
          <p:cNvPr id="104451" name="Text Box 3"/>
          <p:cNvSpPr txBox="1">
            <a:spLocks noChangeArrowheads="1"/>
          </p:cNvSpPr>
          <p:nvPr/>
        </p:nvSpPr>
        <p:spPr bwMode="auto">
          <a:xfrm>
            <a:off x="3379788" y="2074863"/>
            <a:ext cx="1144587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i="1">
                <a:solidFill>
                  <a:srgbClr val="2323DC"/>
                </a:solidFill>
                <a:latin typeface="Lucidasans" charset="0"/>
              </a:rPr>
              <a:t>Direction</a:t>
            </a:r>
          </a:p>
        </p:txBody>
      </p:sp>
      <p:sp>
        <p:nvSpPr>
          <p:cNvPr id="104452" name="AutoShape 4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453" name="AutoShape 5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454" name="AutoShape 6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455" name="AutoShape 7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456" name="AutoShape 8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457" name="AutoShape 9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458" name="AutoShape 10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459" name="AutoShape 11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460" name="AutoShape 12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461" name="AutoShape 13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462" name="AutoShape 14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463" name="AutoShape 15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464" name="AutoShape 16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465" name="AutoShape 17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466" name="AutoShape 18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467" name="AutoShape 19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468" name="AutoShape 20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469" name="AutoShape 21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470" name="AutoShape 22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471" name="AutoShape 23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472" name="AutoShape 24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473" name="AutoShape 25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474" name="AutoShape 26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475" name="AutoShape 27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476" name="AutoShape 28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477" name="AutoShape 29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478" name="AutoShape 30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479" name="AutoShape 31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480" name="AutoShape 32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481" name="AutoShape 33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482" name="AutoShape 34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483" name="AutoShape 35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484" name="AutoShape 36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485" name="AutoShape 37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486" name="AutoShape 38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487" name="AutoShape 39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488" name="AutoShape 40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489" name="AutoShape 41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490" name="AutoShape 42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491" name="AutoShape 43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492" name="AutoShape 44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493" name="AutoShape 45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494" name="AutoShape 46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495" name="AutoShape 47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496" name="AutoShape 48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497" name="AutoShape 49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498" name="AutoShape 50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499" name="AutoShape 51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500" name="AutoShape 52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501" name="AutoShape 53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502" name="AutoShape 54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503" name="AutoShape 55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504" name="AutoShape 56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505" name="AutoShape 57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506" name="AutoShape 58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507" name="AutoShape 59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508" name="AutoShape 60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509" name="AutoShape 61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510" name="AutoShape 62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511" name="AutoShape 63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512" name="AutoShape 64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513" name="AutoShape 65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514" name="AutoShape 66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515" name="AutoShape 67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516" name="AutoShape 68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517" name="AutoShape 69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518" name="AutoShape 70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519" name="AutoShape 71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520" name="AutoShape 72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521" name="AutoShape 73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522" name="AutoShape 74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523" name="AutoShape 75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524" name="AutoShape 76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525" name="AutoShape 77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526" name="AutoShape 78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527" name="AutoShape 79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528" name="AutoShape 80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529" name="AutoShape 81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530" name="AutoShape 82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531" name="AutoShape 83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532" name="AutoShape 84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533" name="AutoShape 85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534" name="AutoShape 86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535" name="AutoShape 87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536" name="AutoShape 88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537" name="AutoShape 89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538" name="AutoShape 90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539" name="AutoShape 91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540" name="AutoShape 92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541" name="AutoShape 93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542" name="AutoShape 94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543" name="AutoShape 95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544" name="AutoShape 96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545" name="AutoShape 97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546" name="AutoShape 98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547" name="AutoShape 99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4548" name="Line 100"/>
          <p:cNvSpPr>
            <a:spLocks noChangeShapeType="1"/>
          </p:cNvSpPr>
          <p:nvPr/>
        </p:nvSpPr>
        <p:spPr bwMode="auto">
          <a:xfrm>
            <a:off x="4216400" y="1163638"/>
            <a:ext cx="1588" cy="371475"/>
          </a:xfrm>
          <a:prstGeom prst="line">
            <a:avLst/>
          </a:prstGeom>
          <a:noFill/>
          <a:ln w="9360">
            <a:solidFill>
              <a:srgbClr val="2323D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549" name="Line 101"/>
          <p:cNvSpPr>
            <a:spLocks noChangeShapeType="1"/>
          </p:cNvSpPr>
          <p:nvPr/>
        </p:nvSpPr>
        <p:spPr bwMode="auto">
          <a:xfrm>
            <a:off x="4624388" y="2216150"/>
            <a:ext cx="334962" cy="1588"/>
          </a:xfrm>
          <a:prstGeom prst="line">
            <a:avLst/>
          </a:prstGeom>
          <a:noFill/>
          <a:ln w="9360">
            <a:solidFill>
              <a:srgbClr val="2323D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13550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Rectangle 1"/>
          <p:cNvSpPr>
            <a:spLocks noGrp="1" noChangeArrowheads="1"/>
          </p:cNvSpPr>
          <p:nvPr>
            <p:ph type="title"/>
          </p:nvPr>
        </p:nvSpPr>
        <p:spPr>
          <a:xfrm>
            <a:off x="739775" y="77788"/>
            <a:ext cx="8607425" cy="519112"/>
          </a:xfrm>
        </p:spPr>
        <p:txBody>
          <a:bodyPr/>
          <a:lstStyle/>
          <a:p>
            <a:pPr eaLnBrk="1">
              <a:lnSpc>
                <a:spcPct val="94000"/>
              </a:lnSpc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charset="-128"/>
              </a:rPr>
              <a:t>SCAN example</a:t>
            </a:r>
          </a:p>
        </p:txBody>
      </p:sp>
      <p:sp>
        <p:nvSpPr>
          <p:cNvPr id="106498" name="Text Box 2"/>
          <p:cNvSpPr txBox="1">
            <a:spLocks noChangeArrowheads="1"/>
          </p:cNvSpPr>
          <p:nvPr/>
        </p:nvSpPr>
        <p:spPr bwMode="auto">
          <a:xfrm>
            <a:off x="3379788" y="2074863"/>
            <a:ext cx="1144587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i="1">
                <a:solidFill>
                  <a:srgbClr val="2323DC"/>
                </a:solidFill>
                <a:latin typeface="Lucidasans" charset="0"/>
              </a:rPr>
              <a:t>Direction</a:t>
            </a:r>
          </a:p>
        </p:txBody>
      </p:sp>
      <p:sp>
        <p:nvSpPr>
          <p:cNvPr id="106499" name="AutoShape 3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00" name="AutoShape 4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01" name="AutoShape 5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02" name="AutoShape 6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03" name="AutoShape 7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04" name="AutoShape 8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05" name="AutoShape 9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06" name="AutoShape 10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07" name="AutoShape 11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08" name="AutoShape 12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09" name="AutoShape 13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10" name="AutoShape 14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11" name="AutoShape 15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12" name="AutoShape 16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13" name="AutoShape 17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14" name="AutoShape 18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15" name="AutoShape 19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16" name="AutoShape 20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17" name="AutoShape 21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18" name="AutoShape 22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19" name="AutoShape 23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20" name="AutoShape 24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21" name="AutoShape 25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22" name="AutoShape 26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23" name="AutoShape 27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24" name="AutoShape 28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25" name="AutoShape 29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26" name="AutoShape 30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27" name="AutoShape 31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28" name="AutoShape 32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29" name="AutoShape 33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30" name="AutoShape 34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31" name="AutoShape 35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32" name="AutoShape 36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33" name="AutoShape 37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34" name="AutoShape 38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35" name="AutoShape 39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36" name="AutoShape 40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37" name="AutoShape 41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38" name="AutoShape 42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39" name="AutoShape 43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40" name="AutoShape 44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41" name="AutoShape 45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42" name="AutoShape 46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43" name="AutoShape 47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44" name="AutoShape 48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45" name="AutoShape 49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46" name="AutoShape 50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47" name="AutoShape 51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48" name="AutoShape 52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49" name="AutoShape 53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50" name="AutoShape 54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51" name="AutoShape 55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52" name="AutoShape 56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53" name="AutoShape 57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54" name="AutoShape 58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55" name="AutoShape 59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56" name="AutoShape 60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57" name="AutoShape 61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58" name="AutoShape 62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59" name="AutoShape 63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60" name="AutoShape 64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61" name="AutoShape 65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62" name="AutoShape 66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63" name="AutoShape 67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64" name="AutoShape 68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65" name="AutoShape 69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66" name="AutoShape 70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67" name="AutoShape 71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68" name="AutoShape 72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69" name="AutoShape 73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70" name="AutoShape 74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71" name="AutoShape 75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72" name="AutoShape 76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73" name="AutoShape 77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74" name="AutoShape 78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75" name="AutoShape 79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76" name="AutoShape 80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77" name="AutoShape 81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78" name="AutoShape 82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79" name="AutoShape 83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80" name="AutoShape 84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81" name="AutoShape 85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82" name="AutoShape 86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83" name="AutoShape 87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84" name="AutoShape 88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85" name="AutoShape 89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86" name="AutoShape 90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87" name="AutoShape 91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88" name="AutoShape 92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89" name="AutoShape 93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90" name="AutoShape 94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91" name="AutoShape 95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92" name="AutoShape 96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93" name="AutoShape 97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6594" name="AutoShape 98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grpSp>
        <p:nvGrpSpPr>
          <p:cNvPr id="106595" name="Group 99"/>
          <p:cNvGrpSpPr>
            <a:grpSpLocks/>
          </p:cNvGrpSpPr>
          <p:nvPr/>
        </p:nvGrpSpPr>
        <p:grpSpPr bwMode="auto">
          <a:xfrm>
            <a:off x="4230688" y="912813"/>
            <a:ext cx="1668462" cy="620712"/>
            <a:chOff x="2665" y="575"/>
            <a:chExt cx="1051" cy="391"/>
          </a:xfrm>
        </p:grpSpPr>
        <p:sp>
          <p:nvSpPr>
            <p:cNvPr id="106600" name="Text Box 100"/>
            <p:cNvSpPr txBox="1">
              <a:spLocks noChangeArrowheads="1"/>
            </p:cNvSpPr>
            <p:nvPr/>
          </p:nvSpPr>
          <p:spPr bwMode="auto">
            <a:xfrm>
              <a:off x="2665" y="575"/>
              <a:ext cx="1052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7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78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78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78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78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78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78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78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78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i="1">
                  <a:solidFill>
                    <a:srgbClr val="2323DC"/>
                  </a:solidFill>
                  <a:latin typeface="Lucidasans" charset="0"/>
                </a:rPr>
                <a:t>Current track</a:t>
              </a:r>
            </a:p>
          </p:txBody>
        </p:sp>
        <p:sp>
          <p:nvSpPr>
            <p:cNvPr id="106601" name="Line 101"/>
            <p:cNvSpPr>
              <a:spLocks noChangeShapeType="1"/>
            </p:cNvSpPr>
            <p:nvPr/>
          </p:nvSpPr>
          <p:spPr bwMode="auto">
            <a:xfrm>
              <a:off x="3291" y="733"/>
              <a:ext cx="1" cy="234"/>
            </a:xfrm>
            <a:prstGeom prst="line">
              <a:avLst/>
            </a:prstGeom>
            <a:noFill/>
            <a:ln w="9360">
              <a:solidFill>
                <a:srgbClr val="2323D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6596" name="Line 102"/>
          <p:cNvSpPr>
            <a:spLocks noChangeShapeType="1"/>
          </p:cNvSpPr>
          <p:nvPr/>
        </p:nvSpPr>
        <p:spPr bwMode="auto">
          <a:xfrm>
            <a:off x="4624388" y="2216150"/>
            <a:ext cx="334962" cy="1588"/>
          </a:xfrm>
          <a:prstGeom prst="line">
            <a:avLst/>
          </a:prstGeom>
          <a:noFill/>
          <a:ln w="9360">
            <a:solidFill>
              <a:srgbClr val="2323D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60748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1"/>
          <p:cNvSpPr>
            <a:spLocks noGrp="1" noChangeArrowheads="1"/>
          </p:cNvSpPr>
          <p:nvPr>
            <p:ph type="title"/>
          </p:nvPr>
        </p:nvSpPr>
        <p:spPr>
          <a:xfrm>
            <a:off x="739775" y="77788"/>
            <a:ext cx="8607425" cy="519112"/>
          </a:xfrm>
        </p:spPr>
        <p:txBody>
          <a:bodyPr/>
          <a:lstStyle/>
          <a:p>
            <a:pPr eaLnBrk="1">
              <a:lnSpc>
                <a:spcPct val="94000"/>
              </a:lnSpc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charset="-128"/>
              </a:rPr>
              <a:t>SCAN example</a:t>
            </a:r>
          </a:p>
        </p:txBody>
      </p:sp>
      <p:sp>
        <p:nvSpPr>
          <p:cNvPr id="108546" name="Text Box 2"/>
          <p:cNvSpPr txBox="1">
            <a:spLocks noChangeArrowheads="1"/>
          </p:cNvSpPr>
          <p:nvPr/>
        </p:nvSpPr>
        <p:spPr bwMode="auto">
          <a:xfrm>
            <a:off x="3379788" y="2074863"/>
            <a:ext cx="1144587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i="1">
                <a:solidFill>
                  <a:srgbClr val="2323DC"/>
                </a:solidFill>
                <a:latin typeface="Lucidasans" charset="0"/>
              </a:rPr>
              <a:t>Direction</a:t>
            </a:r>
          </a:p>
        </p:txBody>
      </p:sp>
      <p:sp>
        <p:nvSpPr>
          <p:cNvPr id="108547" name="AutoShape 3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548" name="AutoShape 4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549" name="AutoShape 5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550" name="AutoShape 6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551" name="AutoShape 7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552" name="AutoShape 8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553" name="AutoShape 9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554" name="AutoShape 10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555" name="AutoShape 11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556" name="AutoShape 12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557" name="AutoShape 13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558" name="AutoShape 14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559" name="AutoShape 15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560" name="AutoShape 16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561" name="AutoShape 17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562" name="AutoShape 18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563" name="AutoShape 19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564" name="AutoShape 20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565" name="AutoShape 21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566" name="AutoShape 22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567" name="AutoShape 23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568" name="AutoShape 24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569" name="AutoShape 25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570" name="AutoShape 26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571" name="AutoShape 27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572" name="AutoShape 28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573" name="AutoShape 29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574" name="AutoShape 30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575" name="AutoShape 31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576" name="AutoShape 32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577" name="AutoShape 33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578" name="AutoShape 34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579" name="AutoShape 35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580" name="AutoShape 36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581" name="AutoShape 37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582" name="AutoShape 38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583" name="AutoShape 39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584" name="AutoShape 40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585" name="AutoShape 41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586" name="AutoShape 42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587" name="AutoShape 43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588" name="AutoShape 44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589" name="AutoShape 45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590" name="AutoShape 46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591" name="AutoShape 47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592" name="AutoShape 48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593" name="AutoShape 49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594" name="AutoShape 50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595" name="AutoShape 51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596" name="AutoShape 52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597" name="AutoShape 53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598" name="AutoShape 54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599" name="AutoShape 55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600" name="AutoShape 56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601" name="AutoShape 57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602" name="AutoShape 58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603" name="AutoShape 59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604" name="AutoShape 60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605" name="AutoShape 61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606" name="AutoShape 62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607" name="AutoShape 63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608" name="AutoShape 64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609" name="AutoShape 65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610" name="AutoShape 66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611" name="AutoShape 67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612" name="AutoShape 68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613" name="AutoShape 69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614" name="AutoShape 70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615" name="AutoShape 71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616" name="AutoShape 72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617" name="AutoShape 73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618" name="AutoShape 74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619" name="AutoShape 75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620" name="AutoShape 76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621" name="AutoShape 77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622" name="AutoShape 78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623" name="AutoShape 79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624" name="AutoShape 80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625" name="AutoShape 81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626" name="AutoShape 82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627" name="AutoShape 83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628" name="AutoShape 84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629" name="AutoShape 85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630" name="AutoShape 86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631" name="AutoShape 87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632" name="AutoShape 88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633" name="AutoShape 89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634" name="AutoShape 90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635" name="AutoShape 91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636" name="AutoShape 92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637" name="AutoShape 93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638" name="AutoShape 94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639" name="AutoShape 95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640" name="AutoShape 96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641" name="AutoShape 97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8642" name="AutoShape 98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grpSp>
        <p:nvGrpSpPr>
          <p:cNvPr id="108643" name="Group 99"/>
          <p:cNvGrpSpPr>
            <a:grpSpLocks/>
          </p:cNvGrpSpPr>
          <p:nvPr/>
        </p:nvGrpSpPr>
        <p:grpSpPr bwMode="auto">
          <a:xfrm>
            <a:off x="4230688" y="912813"/>
            <a:ext cx="1668462" cy="620712"/>
            <a:chOff x="2665" y="575"/>
            <a:chExt cx="1051" cy="391"/>
          </a:xfrm>
        </p:grpSpPr>
        <p:sp>
          <p:nvSpPr>
            <p:cNvPr id="108648" name="Text Box 100"/>
            <p:cNvSpPr txBox="1">
              <a:spLocks noChangeArrowheads="1"/>
            </p:cNvSpPr>
            <p:nvPr/>
          </p:nvSpPr>
          <p:spPr bwMode="auto">
            <a:xfrm>
              <a:off x="2665" y="575"/>
              <a:ext cx="1052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7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78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78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78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78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78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78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78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78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i="1">
                  <a:solidFill>
                    <a:srgbClr val="2323DC"/>
                  </a:solidFill>
                  <a:latin typeface="Lucidasans" charset="0"/>
                </a:rPr>
                <a:t>Current track</a:t>
              </a:r>
            </a:p>
          </p:txBody>
        </p:sp>
        <p:sp>
          <p:nvSpPr>
            <p:cNvPr id="108649" name="Line 101"/>
            <p:cNvSpPr>
              <a:spLocks noChangeShapeType="1"/>
            </p:cNvSpPr>
            <p:nvPr/>
          </p:nvSpPr>
          <p:spPr bwMode="auto">
            <a:xfrm>
              <a:off x="3291" y="733"/>
              <a:ext cx="1" cy="234"/>
            </a:xfrm>
            <a:prstGeom prst="line">
              <a:avLst/>
            </a:prstGeom>
            <a:noFill/>
            <a:ln w="9360">
              <a:solidFill>
                <a:srgbClr val="2323D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8644" name="Line 102"/>
          <p:cNvSpPr>
            <a:spLocks noChangeShapeType="1"/>
          </p:cNvSpPr>
          <p:nvPr/>
        </p:nvSpPr>
        <p:spPr bwMode="auto">
          <a:xfrm>
            <a:off x="4624388" y="2216150"/>
            <a:ext cx="334962" cy="1588"/>
          </a:xfrm>
          <a:prstGeom prst="line">
            <a:avLst/>
          </a:prstGeom>
          <a:noFill/>
          <a:ln w="9360">
            <a:solidFill>
              <a:srgbClr val="2323D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7887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Rectangle 1"/>
          <p:cNvSpPr>
            <a:spLocks noGrp="1" noChangeArrowheads="1"/>
          </p:cNvSpPr>
          <p:nvPr>
            <p:ph type="title"/>
          </p:nvPr>
        </p:nvSpPr>
        <p:spPr>
          <a:xfrm>
            <a:off x="739775" y="77788"/>
            <a:ext cx="8607425" cy="519112"/>
          </a:xfrm>
        </p:spPr>
        <p:txBody>
          <a:bodyPr/>
          <a:lstStyle/>
          <a:p>
            <a:pPr eaLnBrk="1">
              <a:lnSpc>
                <a:spcPct val="94000"/>
              </a:lnSpc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charset="-128"/>
              </a:rPr>
              <a:t>SCAN example</a:t>
            </a:r>
          </a:p>
        </p:txBody>
      </p:sp>
      <p:sp>
        <p:nvSpPr>
          <p:cNvPr id="110594" name="Text Box 2"/>
          <p:cNvSpPr txBox="1">
            <a:spLocks noChangeArrowheads="1"/>
          </p:cNvSpPr>
          <p:nvPr/>
        </p:nvSpPr>
        <p:spPr bwMode="auto">
          <a:xfrm>
            <a:off x="3379788" y="2074863"/>
            <a:ext cx="1144587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i="1">
                <a:solidFill>
                  <a:srgbClr val="2323DC"/>
                </a:solidFill>
                <a:latin typeface="Lucidasans" charset="0"/>
              </a:rPr>
              <a:t>Direction</a:t>
            </a:r>
          </a:p>
        </p:txBody>
      </p:sp>
      <p:sp>
        <p:nvSpPr>
          <p:cNvPr id="110595" name="AutoShape 3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596" name="AutoShape 4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597" name="AutoShape 5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598" name="AutoShape 6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599" name="AutoShape 7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00" name="AutoShape 8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01" name="AutoShape 9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02" name="AutoShape 10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03" name="AutoShape 11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04" name="AutoShape 12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05" name="AutoShape 13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06" name="AutoShape 14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07" name="AutoShape 15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08" name="AutoShape 16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09" name="AutoShape 17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10" name="AutoShape 18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11" name="AutoShape 19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12" name="AutoShape 20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13" name="AutoShape 21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14" name="AutoShape 22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15" name="AutoShape 23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16" name="AutoShape 24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17" name="AutoShape 25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18" name="AutoShape 26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19" name="AutoShape 27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20" name="AutoShape 28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21" name="AutoShape 29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22" name="AutoShape 30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23" name="AutoShape 31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24" name="AutoShape 32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25" name="AutoShape 33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26" name="AutoShape 34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27" name="AutoShape 35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28" name="AutoShape 36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29" name="AutoShape 37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30" name="AutoShape 38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31" name="AutoShape 39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32" name="AutoShape 40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33" name="AutoShape 41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34" name="AutoShape 42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35" name="AutoShape 43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36" name="AutoShape 44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37" name="AutoShape 45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38" name="AutoShape 46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39" name="AutoShape 47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40" name="AutoShape 48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41" name="AutoShape 49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42" name="AutoShape 50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43" name="AutoShape 51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44" name="AutoShape 52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45" name="AutoShape 53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46" name="AutoShape 54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47" name="AutoShape 55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48" name="AutoShape 56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49" name="AutoShape 57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50" name="AutoShape 58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51" name="AutoShape 59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52" name="AutoShape 60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53" name="AutoShape 61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54" name="AutoShape 62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55" name="AutoShape 63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56" name="AutoShape 64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57" name="AutoShape 65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58" name="AutoShape 66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59" name="AutoShape 67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60" name="AutoShape 68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61" name="AutoShape 69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62" name="AutoShape 70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63" name="AutoShape 71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64" name="AutoShape 72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65" name="AutoShape 73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66" name="AutoShape 74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67" name="AutoShape 75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68" name="AutoShape 76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69" name="AutoShape 77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70" name="AutoShape 78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71" name="AutoShape 79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72" name="AutoShape 80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73" name="AutoShape 81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74" name="AutoShape 82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75" name="AutoShape 83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76" name="AutoShape 84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77" name="AutoShape 85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78" name="AutoShape 86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79" name="AutoShape 87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80" name="AutoShape 88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81" name="AutoShape 89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82" name="AutoShape 90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83" name="AutoShape 91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84" name="AutoShape 92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85" name="AutoShape 93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86" name="AutoShape 94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87" name="AutoShape 95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88" name="AutoShape 96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89" name="AutoShape 97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0690" name="AutoShape 98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grpSp>
        <p:nvGrpSpPr>
          <p:cNvPr id="110691" name="Group 99"/>
          <p:cNvGrpSpPr>
            <a:grpSpLocks/>
          </p:cNvGrpSpPr>
          <p:nvPr/>
        </p:nvGrpSpPr>
        <p:grpSpPr bwMode="auto">
          <a:xfrm>
            <a:off x="4914900" y="912813"/>
            <a:ext cx="1668463" cy="620712"/>
            <a:chOff x="3096" y="575"/>
            <a:chExt cx="1051" cy="391"/>
          </a:xfrm>
        </p:grpSpPr>
        <p:sp>
          <p:nvSpPr>
            <p:cNvPr id="110696" name="Text Box 100"/>
            <p:cNvSpPr txBox="1">
              <a:spLocks noChangeArrowheads="1"/>
            </p:cNvSpPr>
            <p:nvPr/>
          </p:nvSpPr>
          <p:spPr bwMode="auto">
            <a:xfrm>
              <a:off x="3096" y="575"/>
              <a:ext cx="1052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7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78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78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78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78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78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78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78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78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i="1">
                  <a:solidFill>
                    <a:srgbClr val="2323DC"/>
                  </a:solidFill>
                  <a:latin typeface="Lucidasans" charset="0"/>
                </a:rPr>
                <a:t>Current track</a:t>
              </a:r>
            </a:p>
          </p:txBody>
        </p:sp>
        <p:sp>
          <p:nvSpPr>
            <p:cNvPr id="110697" name="Line 101"/>
            <p:cNvSpPr>
              <a:spLocks noChangeShapeType="1"/>
            </p:cNvSpPr>
            <p:nvPr/>
          </p:nvSpPr>
          <p:spPr bwMode="auto">
            <a:xfrm>
              <a:off x="3722" y="733"/>
              <a:ext cx="1" cy="234"/>
            </a:xfrm>
            <a:prstGeom prst="line">
              <a:avLst/>
            </a:prstGeom>
            <a:noFill/>
            <a:ln w="9360">
              <a:solidFill>
                <a:srgbClr val="2323D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0692" name="Line 102"/>
          <p:cNvSpPr>
            <a:spLocks noChangeShapeType="1"/>
          </p:cNvSpPr>
          <p:nvPr/>
        </p:nvSpPr>
        <p:spPr bwMode="auto">
          <a:xfrm>
            <a:off x="4624388" y="2216150"/>
            <a:ext cx="334962" cy="1588"/>
          </a:xfrm>
          <a:prstGeom prst="line">
            <a:avLst/>
          </a:prstGeom>
          <a:noFill/>
          <a:ln w="9360">
            <a:solidFill>
              <a:srgbClr val="2323D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86169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Issues related to I/O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3999" y="1501435"/>
            <a:ext cx="8077035" cy="5480764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dirty="0"/>
              <a:t>How to access I/O devices in HW?</a:t>
            </a:r>
          </a:p>
          <a:p>
            <a:pPr>
              <a:lnSpc>
                <a:spcPct val="120000"/>
              </a:lnSpc>
            </a:pPr>
            <a:r>
              <a:rPr lang="en-US" dirty="0"/>
              <a:t>How to interact with I/O devices?</a:t>
            </a:r>
            <a:endParaRPr lang="en-US" b="1" dirty="0"/>
          </a:p>
          <a:p>
            <a:pPr>
              <a:lnSpc>
                <a:spcPct val="120000"/>
              </a:lnSpc>
            </a:pPr>
            <a:r>
              <a:rPr lang="en-US" dirty="0"/>
              <a:t>How are I/O devices categorized?</a:t>
            </a:r>
            <a:endParaRPr lang="en-US" b="1" dirty="0"/>
          </a:p>
          <a:p>
            <a:pPr lvl="1">
              <a:lnSpc>
                <a:spcPct val="120000"/>
              </a:lnSpc>
            </a:pPr>
            <a:r>
              <a:rPr lang="en-US" b="1" dirty="0"/>
              <a:t>Character vs. Block</a:t>
            </a:r>
          </a:p>
        </p:txBody>
      </p:sp>
    </p:spTree>
    <p:extLst>
      <p:ext uri="{BB962C8B-B14F-4D97-AF65-F5344CB8AC3E}">
        <p14:creationId xmlns:p14="http://schemas.microsoft.com/office/powerpoint/2010/main" val="793415486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1" name="Rectangle 1"/>
          <p:cNvSpPr>
            <a:spLocks noGrp="1" noChangeArrowheads="1"/>
          </p:cNvSpPr>
          <p:nvPr>
            <p:ph type="title"/>
          </p:nvPr>
        </p:nvSpPr>
        <p:spPr>
          <a:xfrm>
            <a:off x="739775" y="77788"/>
            <a:ext cx="8607425" cy="519112"/>
          </a:xfrm>
        </p:spPr>
        <p:txBody>
          <a:bodyPr/>
          <a:lstStyle/>
          <a:p>
            <a:pPr eaLnBrk="1">
              <a:lnSpc>
                <a:spcPct val="94000"/>
              </a:lnSpc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charset="-128"/>
              </a:rPr>
              <a:t>SCAN example</a:t>
            </a:r>
          </a:p>
        </p:txBody>
      </p:sp>
      <p:sp>
        <p:nvSpPr>
          <p:cNvPr id="112642" name="Text Box 2"/>
          <p:cNvSpPr txBox="1">
            <a:spLocks noChangeArrowheads="1"/>
          </p:cNvSpPr>
          <p:nvPr/>
        </p:nvSpPr>
        <p:spPr bwMode="auto">
          <a:xfrm>
            <a:off x="3379788" y="2074863"/>
            <a:ext cx="1144587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i="1">
                <a:solidFill>
                  <a:srgbClr val="2323DC"/>
                </a:solidFill>
                <a:latin typeface="Lucidasans" charset="0"/>
              </a:rPr>
              <a:t>Direction</a:t>
            </a:r>
          </a:p>
        </p:txBody>
      </p:sp>
      <p:sp>
        <p:nvSpPr>
          <p:cNvPr id="112643" name="AutoShape 3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644" name="AutoShape 4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645" name="AutoShape 5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646" name="AutoShape 6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647" name="AutoShape 7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648" name="AutoShape 8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649" name="AutoShape 9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650" name="AutoShape 10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651" name="AutoShape 11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652" name="AutoShape 12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653" name="AutoShape 13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654" name="AutoShape 14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655" name="AutoShape 15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656" name="AutoShape 16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657" name="AutoShape 17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658" name="AutoShape 18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659" name="AutoShape 19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660" name="AutoShape 20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661" name="AutoShape 21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662" name="AutoShape 22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663" name="AutoShape 23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664" name="AutoShape 24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665" name="AutoShape 25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666" name="AutoShape 26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667" name="AutoShape 27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668" name="AutoShape 28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669" name="AutoShape 29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670" name="AutoShape 30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671" name="AutoShape 31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672" name="AutoShape 32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673" name="AutoShape 33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674" name="AutoShape 34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675" name="AutoShape 35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676" name="AutoShape 36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677" name="AutoShape 37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678" name="AutoShape 38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679" name="AutoShape 39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680" name="AutoShape 40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681" name="AutoShape 41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682" name="AutoShape 42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683" name="AutoShape 43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684" name="AutoShape 44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685" name="AutoShape 45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686" name="AutoShape 46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687" name="AutoShape 47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688" name="AutoShape 48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689" name="AutoShape 49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690" name="AutoShape 50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691" name="AutoShape 51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692" name="AutoShape 52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693" name="AutoShape 53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694" name="AutoShape 54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695" name="AutoShape 55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696" name="AutoShape 56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697" name="AutoShape 57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698" name="AutoShape 58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699" name="AutoShape 59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700" name="AutoShape 60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701" name="AutoShape 61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702" name="AutoShape 62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703" name="AutoShape 63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704" name="AutoShape 64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705" name="AutoShape 65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706" name="AutoShape 66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707" name="AutoShape 67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708" name="AutoShape 68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709" name="AutoShape 69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710" name="AutoShape 70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711" name="AutoShape 71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712" name="AutoShape 72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713" name="AutoShape 73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714" name="AutoShape 74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715" name="AutoShape 75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716" name="AutoShape 76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717" name="AutoShape 77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718" name="AutoShape 78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719" name="AutoShape 79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720" name="AutoShape 80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721" name="AutoShape 81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722" name="AutoShape 82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723" name="AutoShape 83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724" name="AutoShape 84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725" name="AutoShape 85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726" name="AutoShape 86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727" name="AutoShape 87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728" name="AutoShape 88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729" name="AutoShape 89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730" name="AutoShape 90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731" name="AutoShape 91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732" name="AutoShape 92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733" name="AutoShape 93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734" name="AutoShape 94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735" name="AutoShape 95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736" name="AutoShape 96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737" name="AutoShape 97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2738" name="AutoShape 98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grpSp>
        <p:nvGrpSpPr>
          <p:cNvPr id="112739" name="Group 99"/>
          <p:cNvGrpSpPr>
            <a:grpSpLocks/>
          </p:cNvGrpSpPr>
          <p:nvPr/>
        </p:nvGrpSpPr>
        <p:grpSpPr bwMode="auto">
          <a:xfrm>
            <a:off x="5959475" y="912813"/>
            <a:ext cx="1668463" cy="620712"/>
            <a:chOff x="3754" y="575"/>
            <a:chExt cx="1051" cy="391"/>
          </a:xfrm>
        </p:grpSpPr>
        <p:sp>
          <p:nvSpPr>
            <p:cNvPr id="112744" name="Text Box 100"/>
            <p:cNvSpPr txBox="1">
              <a:spLocks noChangeArrowheads="1"/>
            </p:cNvSpPr>
            <p:nvPr/>
          </p:nvSpPr>
          <p:spPr bwMode="auto">
            <a:xfrm>
              <a:off x="3754" y="575"/>
              <a:ext cx="1052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7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78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78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78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78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78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78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78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78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i="1">
                  <a:solidFill>
                    <a:srgbClr val="2323DC"/>
                  </a:solidFill>
                  <a:latin typeface="Lucidasans" charset="0"/>
                </a:rPr>
                <a:t>Current track</a:t>
              </a:r>
            </a:p>
          </p:txBody>
        </p:sp>
        <p:sp>
          <p:nvSpPr>
            <p:cNvPr id="112745" name="Line 101"/>
            <p:cNvSpPr>
              <a:spLocks noChangeShapeType="1"/>
            </p:cNvSpPr>
            <p:nvPr/>
          </p:nvSpPr>
          <p:spPr bwMode="auto">
            <a:xfrm>
              <a:off x="4379" y="733"/>
              <a:ext cx="1" cy="234"/>
            </a:xfrm>
            <a:prstGeom prst="line">
              <a:avLst/>
            </a:prstGeom>
            <a:noFill/>
            <a:ln w="9360">
              <a:solidFill>
                <a:srgbClr val="2323D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740" name="Line 102"/>
          <p:cNvSpPr>
            <a:spLocks noChangeShapeType="1"/>
          </p:cNvSpPr>
          <p:nvPr/>
        </p:nvSpPr>
        <p:spPr bwMode="auto">
          <a:xfrm>
            <a:off x="4624388" y="2216150"/>
            <a:ext cx="334962" cy="1588"/>
          </a:xfrm>
          <a:prstGeom prst="line">
            <a:avLst/>
          </a:prstGeom>
          <a:noFill/>
          <a:ln w="9360">
            <a:solidFill>
              <a:srgbClr val="2323D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98942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Rectangle 1"/>
          <p:cNvSpPr>
            <a:spLocks noGrp="1" noChangeArrowheads="1"/>
          </p:cNvSpPr>
          <p:nvPr>
            <p:ph type="title"/>
          </p:nvPr>
        </p:nvSpPr>
        <p:spPr>
          <a:xfrm>
            <a:off x="739775" y="77788"/>
            <a:ext cx="8607425" cy="519112"/>
          </a:xfrm>
        </p:spPr>
        <p:txBody>
          <a:bodyPr/>
          <a:lstStyle/>
          <a:p>
            <a:pPr eaLnBrk="1">
              <a:lnSpc>
                <a:spcPct val="94000"/>
              </a:lnSpc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charset="-128"/>
              </a:rPr>
              <a:t>SCAN example</a:t>
            </a:r>
          </a:p>
        </p:txBody>
      </p:sp>
      <p:sp>
        <p:nvSpPr>
          <p:cNvPr id="114690" name="Text Box 2"/>
          <p:cNvSpPr txBox="1">
            <a:spLocks noChangeArrowheads="1"/>
          </p:cNvSpPr>
          <p:nvPr/>
        </p:nvSpPr>
        <p:spPr bwMode="auto">
          <a:xfrm>
            <a:off x="3379788" y="2074863"/>
            <a:ext cx="1144587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i="1">
                <a:solidFill>
                  <a:srgbClr val="2323DC"/>
                </a:solidFill>
                <a:latin typeface="Lucidasans" charset="0"/>
              </a:rPr>
              <a:t>Direction</a:t>
            </a:r>
          </a:p>
        </p:txBody>
      </p:sp>
      <p:sp>
        <p:nvSpPr>
          <p:cNvPr id="114691" name="AutoShape 3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692" name="AutoShape 4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693" name="AutoShape 5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694" name="AutoShape 6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695" name="AutoShape 7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696" name="AutoShape 8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697" name="AutoShape 9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698" name="AutoShape 10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699" name="AutoShape 11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00" name="AutoShape 12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01" name="AutoShape 13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02" name="AutoShape 14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03" name="AutoShape 15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04" name="AutoShape 16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05" name="AutoShape 17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06" name="AutoShape 18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07" name="AutoShape 19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08" name="AutoShape 20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09" name="AutoShape 21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10" name="AutoShape 22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11" name="AutoShape 23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12" name="AutoShape 24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13" name="AutoShape 25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14" name="AutoShape 26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15" name="AutoShape 27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16" name="AutoShape 28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17" name="AutoShape 29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18" name="AutoShape 30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19" name="AutoShape 31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20" name="AutoShape 32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21" name="AutoShape 33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22" name="AutoShape 34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23" name="AutoShape 35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24" name="AutoShape 36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25" name="AutoShape 37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26" name="AutoShape 38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27" name="AutoShape 39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28" name="AutoShape 40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29" name="AutoShape 41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30" name="AutoShape 42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31" name="AutoShape 43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32" name="AutoShape 44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33" name="AutoShape 45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34" name="AutoShape 46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35" name="AutoShape 47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36" name="AutoShape 48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37" name="AutoShape 49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38" name="AutoShape 50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39" name="AutoShape 51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40" name="AutoShape 52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41" name="AutoShape 53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42" name="AutoShape 54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43" name="AutoShape 55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44" name="AutoShape 56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45" name="AutoShape 57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46" name="AutoShape 58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47" name="AutoShape 59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48" name="AutoShape 60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49" name="AutoShape 61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50" name="AutoShape 62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51" name="AutoShape 63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52" name="AutoShape 64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53" name="AutoShape 65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54" name="AutoShape 66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55" name="AutoShape 67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56" name="AutoShape 68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57" name="AutoShape 69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58" name="AutoShape 70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59" name="AutoShape 71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60" name="AutoShape 72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61" name="AutoShape 73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62" name="AutoShape 74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63" name="AutoShape 75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64" name="AutoShape 76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65" name="AutoShape 77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66" name="AutoShape 78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67" name="AutoShape 79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68" name="AutoShape 80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69" name="AutoShape 81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70" name="AutoShape 82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71" name="AutoShape 83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72" name="AutoShape 84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73" name="AutoShape 85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74" name="AutoShape 86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75" name="AutoShape 87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76" name="AutoShape 88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77" name="AutoShape 89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78" name="AutoShape 90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79" name="AutoShape 91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80" name="AutoShape 92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81" name="AutoShape 93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82" name="AutoShape 94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83" name="AutoShape 95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84" name="AutoShape 96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85" name="AutoShape 97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4786" name="AutoShape 98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grpSp>
        <p:nvGrpSpPr>
          <p:cNvPr id="114787" name="Group 99"/>
          <p:cNvGrpSpPr>
            <a:grpSpLocks/>
          </p:cNvGrpSpPr>
          <p:nvPr/>
        </p:nvGrpSpPr>
        <p:grpSpPr bwMode="auto">
          <a:xfrm>
            <a:off x="7326313" y="912813"/>
            <a:ext cx="1668462" cy="620712"/>
            <a:chOff x="4615" y="575"/>
            <a:chExt cx="1051" cy="391"/>
          </a:xfrm>
        </p:grpSpPr>
        <p:sp>
          <p:nvSpPr>
            <p:cNvPr id="114792" name="Text Box 100"/>
            <p:cNvSpPr txBox="1">
              <a:spLocks noChangeArrowheads="1"/>
            </p:cNvSpPr>
            <p:nvPr/>
          </p:nvSpPr>
          <p:spPr bwMode="auto">
            <a:xfrm>
              <a:off x="4615" y="575"/>
              <a:ext cx="1052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7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78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78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78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78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78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78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78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78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i="1">
                  <a:solidFill>
                    <a:srgbClr val="2323DC"/>
                  </a:solidFill>
                  <a:latin typeface="Lucidasans" charset="0"/>
                </a:rPr>
                <a:t>Current track</a:t>
              </a:r>
            </a:p>
          </p:txBody>
        </p:sp>
        <p:sp>
          <p:nvSpPr>
            <p:cNvPr id="114793" name="Line 101"/>
            <p:cNvSpPr>
              <a:spLocks noChangeShapeType="1"/>
            </p:cNvSpPr>
            <p:nvPr/>
          </p:nvSpPr>
          <p:spPr bwMode="auto">
            <a:xfrm>
              <a:off x="5241" y="733"/>
              <a:ext cx="1" cy="234"/>
            </a:xfrm>
            <a:prstGeom prst="line">
              <a:avLst/>
            </a:prstGeom>
            <a:noFill/>
            <a:ln w="9360">
              <a:solidFill>
                <a:srgbClr val="2323D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4788" name="Line 102"/>
          <p:cNvSpPr>
            <a:spLocks noChangeShapeType="1"/>
          </p:cNvSpPr>
          <p:nvPr/>
        </p:nvSpPr>
        <p:spPr bwMode="auto">
          <a:xfrm>
            <a:off x="4624388" y="2216150"/>
            <a:ext cx="334962" cy="1588"/>
          </a:xfrm>
          <a:prstGeom prst="line">
            <a:avLst/>
          </a:prstGeom>
          <a:noFill/>
          <a:ln w="9360">
            <a:solidFill>
              <a:srgbClr val="2323D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75089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Rectangle 1"/>
          <p:cNvSpPr>
            <a:spLocks noGrp="1" noChangeArrowheads="1"/>
          </p:cNvSpPr>
          <p:nvPr>
            <p:ph type="title"/>
          </p:nvPr>
        </p:nvSpPr>
        <p:spPr>
          <a:xfrm>
            <a:off x="739775" y="77788"/>
            <a:ext cx="8607425" cy="519112"/>
          </a:xfrm>
        </p:spPr>
        <p:txBody>
          <a:bodyPr/>
          <a:lstStyle/>
          <a:p>
            <a:pPr eaLnBrk="1">
              <a:lnSpc>
                <a:spcPct val="94000"/>
              </a:lnSpc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charset="-128"/>
              </a:rPr>
              <a:t>SCAN example</a:t>
            </a:r>
          </a:p>
        </p:txBody>
      </p:sp>
      <p:sp>
        <p:nvSpPr>
          <p:cNvPr id="116738" name="Text Box 2"/>
          <p:cNvSpPr txBox="1">
            <a:spLocks noChangeArrowheads="1"/>
          </p:cNvSpPr>
          <p:nvPr/>
        </p:nvSpPr>
        <p:spPr bwMode="auto">
          <a:xfrm>
            <a:off x="3379788" y="2074863"/>
            <a:ext cx="1144587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i="1">
                <a:solidFill>
                  <a:srgbClr val="2323DC"/>
                </a:solidFill>
                <a:latin typeface="Lucidasans" charset="0"/>
              </a:rPr>
              <a:t>Direction</a:t>
            </a:r>
          </a:p>
        </p:txBody>
      </p:sp>
      <p:sp>
        <p:nvSpPr>
          <p:cNvPr id="116739" name="AutoShape 3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740" name="AutoShape 4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741" name="AutoShape 5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742" name="AutoShape 6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743" name="AutoShape 7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744" name="AutoShape 8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745" name="AutoShape 9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746" name="AutoShape 10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747" name="AutoShape 11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748" name="AutoShape 12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749" name="AutoShape 13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750" name="AutoShape 14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751" name="AutoShape 15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752" name="AutoShape 16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753" name="AutoShape 17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754" name="AutoShape 18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755" name="AutoShape 19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756" name="AutoShape 20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757" name="AutoShape 21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758" name="AutoShape 22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759" name="AutoShape 23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760" name="AutoShape 24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761" name="AutoShape 25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762" name="AutoShape 26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763" name="AutoShape 27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764" name="AutoShape 28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765" name="AutoShape 29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766" name="AutoShape 30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767" name="AutoShape 31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768" name="AutoShape 32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769" name="AutoShape 33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770" name="AutoShape 34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771" name="AutoShape 35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772" name="AutoShape 36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773" name="AutoShape 37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774" name="AutoShape 38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775" name="AutoShape 39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776" name="AutoShape 40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777" name="AutoShape 41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778" name="AutoShape 42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779" name="AutoShape 43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780" name="AutoShape 44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781" name="AutoShape 45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782" name="AutoShape 46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783" name="AutoShape 47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784" name="AutoShape 48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785" name="AutoShape 49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786" name="AutoShape 50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787" name="AutoShape 51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788" name="AutoShape 52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789" name="AutoShape 53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790" name="AutoShape 54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791" name="AutoShape 55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792" name="AutoShape 56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793" name="AutoShape 57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794" name="AutoShape 58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795" name="AutoShape 59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796" name="AutoShape 60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797" name="AutoShape 61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798" name="AutoShape 62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799" name="AutoShape 63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800" name="AutoShape 64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801" name="AutoShape 65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802" name="AutoShape 66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803" name="AutoShape 67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804" name="AutoShape 68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805" name="AutoShape 69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806" name="AutoShape 70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807" name="AutoShape 71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808" name="AutoShape 72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809" name="AutoShape 73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810" name="AutoShape 74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811" name="AutoShape 75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812" name="AutoShape 76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813" name="AutoShape 77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814" name="AutoShape 78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815" name="AutoShape 79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816" name="AutoShape 80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817" name="AutoShape 81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818" name="AutoShape 82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819" name="AutoShape 83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820" name="AutoShape 84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821" name="AutoShape 85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822" name="AutoShape 86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823" name="AutoShape 87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824" name="AutoShape 88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825" name="AutoShape 89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826" name="AutoShape 90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827" name="AutoShape 91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828" name="AutoShape 92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829" name="AutoShape 93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830" name="AutoShape 94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831" name="AutoShape 95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832" name="AutoShape 96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833" name="AutoShape 97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6834" name="AutoShape 98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grpSp>
        <p:nvGrpSpPr>
          <p:cNvPr id="116835" name="Group 99"/>
          <p:cNvGrpSpPr>
            <a:grpSpLocks/>
          </p:cNvGrpSpPr>
          <p:nvPr/>
        </p:nvGrpSpPr>
        <p:grpSpPr bwMode="auto">
          <a:xfrm>
            <a:off x="7326313" y="912813"/>
            <a:ext cx="1668462" cy="620712"/>
            <a:chOff x="4615" y="575"/>
            <a:chExt cx="1051" cy="391"/>
          </a:xfrm>
        </p:grpSpPr>
        <p:sp>
          <p:nvSpPr>
            <p:cNvPr id="116840" name="Text Box 100"/>
            <p:cNvSpPr txBox="1">
              <a:spLocks noChangeArrowheads="1"/>
            </p:cNvSpPr>
            <p:nvPr/>
          </p:nvSpPr>
          <p:spPr bwMode="auto">
            <a:xfrm>
              <a:off x="4615" y="575"/>
              <a:ext cx="1052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7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78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78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78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78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78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78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78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78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i="1">
                  <a:solidFill>
                    <a:srgbClr val="2323DC"/>
                  </a:solidFill>
                  <a:latin typeface="Lucidasans" charset="0"/>
                </a:rPr>
                <a:t>Current track</a:t>
              </a:r>
            </a:p>
          </p:txBody>
        </p:sp>
        <p:sp>
          <p:nvSpPr>
            <p:cNvPr id="116841" name="Line 101"/>
            <p:cNvSpPr>
              <a:spLocks noChangeShapeType="1"/>
            </p:cNvSpPr>
            <p:nvPr/>
          </p:nvSpPr>
          <p:spPr bwMode="auto">
            <a:xfrm>
              <a:off x="5241" y="733"/>
              <a:ext cx="1" cy="234"/>
            </a:xfrm>
            <a:prstGeom prst="line">
              <a:avLst/>
            </a:prstGeom>
            <a:noFill/>
            <a:ln w="9360">
              <a:solidFill>
                <a:srgbClr val="2323D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6836" name="Line 102"/>
          <p:cNvSpPr>
            <a:spLocks noChangeShapeType="1"/>
          </p:cNvSpPr>
          <p:nvPr/>
        </p:nvSpPr>
        <p:spPr bwMode="auto">
          <a:xfrm>
            <a:off x="3024188" y="2216150"/>
            <a:ext cx="334962" cy="1588"/>
          </a:xfrm>
          <a:prstGeom prst="line">
            <a:avLst/>
          </a:prstGeom>
          <a:noFill/>
          <a:ln w="9360">
            <a:solidFill>
              <a:srgbClr val="2323DC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45694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5" name="Rectangle 1"/>
          <p:cNvSpPr>
            <a:spLocks noGrp="1" noChangeArrowheads="1"/>
          </p:cNvSpPr>
          <p:nvPr>
            <p:ph type="title"/>
          </p:nvPr>
        </p:nvSpPr>
        <p:spPr>
          <a:xfrm>
            <a:off x="739775" y="77788"/>
            <a:ext cx="8607425" cy="519112"/>
          </a:xfrm>
        </p:spPr>
        <p:txBody>
          <a:bodyPr/>
          <a:lstStyle/>
          <a:p>
            <a:pPr eaLnBrk="1">
              <a:lnSpc>
                <a:spcPct val="94000"/>
              </a:lnSpc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charset="-128"/>
              </a:rPr>
              <a:t>SCAN example</a:t>
            </a:r>
          </a:p>
        </p:txBody>
      </p:sp>
      <p:sp>
        <p:nvSpPr>
          <p:cNvPr id="118786" name="Text Box 2"/>
          <p:cNvSpPr txBox="1">
            <a:spLocks noChangeArrowheads="1"/>
          </p:cNvSpPr>
          <p:nvPr/>
        </p:nvSpPr>
        <p:spPr bwMode="auto">
          <a:xfrm>
            <a:off x="3379788" y="2074863"/>
            <a:ext cx="1144587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i="1">
                <a:solidFill>
                  <a:srgbClr val="2323DC"/>
                </a:solidFill>
                <a:latin typeface="Lucidasans" charset="0"/>
              </a:rPr>
              <a:t>Direction</a:t>
            </a:r>
          </a:p>
        </p:txBody>
      </p:sp>
      <p:sp>
        <p:nvSpPr>
          <p:cNvPr id="118787" name="AutoShape 3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788" name="AutoShape 4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789" name="AutoShape 5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790" name="AutoShape 6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791" name="AutoShape 7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792" name="AutoShape 8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793" name="AutoShape 9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794" name="AutoShape 10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795" name="AutoShape 11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796" name="AutoShape 12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797" name="AutoShape 13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798" name="AutoShape 14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799" name="AutoShape 15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00" name="AutoShape 16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01" name="AutoShape 17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02" name="AutoShape 18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03" name="AutoShape 19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04" name="AutoShape 20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05" name="AutoShape 21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06" name="AutoShape 22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07" name="AutoShape 23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08" name="AutoShape 24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09" name="AutoShape 25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10" name="AutoShape 26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11" name="AutoShape 27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12" name="AutoShape 28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13" name="AutoShape 29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14" name="AutoShape 30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15" name="AutoShape 31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16" name="AutoShape 32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17" name="AutoShape 33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18" name="AutoShape 34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19" name="AutoShape 35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20" name="AutoShape 36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21" name="AutoShape 37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22" name="AutoShape 38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23" name="AutoShape 39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24" name="AutoShape 40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25" name="AutoShape 41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26" name="AutoShape 42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27" name="AutoShape 43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28" name="AutoShape 44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29" name="AutoShape 45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30" name="AutoShape 46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31" name="AutoShape 47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32" name="AutoShape 48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33" name="AutoShape 49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34" name="AutoShape 50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35" name="AutoShape 51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36" name="AutoShape 52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37" name="AutoShape 53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38" name="AutoShape 54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39" name="AutoShape 55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40" name="AutoShape 56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41" name="AutoShape 57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42" name="AutoShape 58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43" name="AutoShape 59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44" name="AutoShape 60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45" name="AutoShape 61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46" name="AutoShape 62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47" name="AutoShape 63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48" name="AutoShape 64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49" name="AutoShape 65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50" name="AutoShape 66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51" name="AutoShape 67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52" name="AutoShape 68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53" name="AutoShape 69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54" name="AutoShape 70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55" name="AutoShape 71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56" name="AutoShape 72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57" name="AutoShape 73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58" name="AutoShape 74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59" name="AutoShape 75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60" name="AutoShape 76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61" name="AutoShape 77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62" name="AutoShape 78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63" name="AutoShape 79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64" name="AutoShape 80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65" name="AutoShape 81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66" name="AutoShape 82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67" name="AutoShape 83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68" name="AutoShape 84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69" name="AutoShape 85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70" name="AutoShape 86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71" name="AutoShape 87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72" name="AutoShape 88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73" name="AutoShape 89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74" name="AutoShape 90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75" name="AutoShape 91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76" name="AutoShape 92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77" name="AutoShape 93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78" name="AutoShape 94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79" name="AutoShape 95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80" name="AutoShape 96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81" name="AutoShape 97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18882" name="AutoShape 98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grpSp>
        <p:nvGrpSpPr>
          <p:cNvPr id="118883" name="Group 99"/>
          <p:cNvGrpSpPr>
            <a:grpSpLocks/>
          </p:cNvGrpSpPr>
          <p:nvPr/>
        </p:nvGrpSpPr>
        <p:grpSpPr bwMode="auto">
          <a:xfrm>
            <a:off x="2143125" y="912813"/>
            <a:ext cx="1668463" cy="620712"/>
            <a:chOff x="1350" y="575"/>
            <a:chExt cx="1051" cy="391"/>
          </a:xfrm>
        </p:grpSpPr>
        <p:sp>
          <p:nvSpPr>
            <p:cNvPr id="118888" name="Text Box 100"/>
            <p:cNvSpPr txBox="1">
              <a:spLocks noChangeArrowheads="1"/>
            </p:cNvSpPr>
            <p:nvPr/>
          </p:nvSpPr>
          <p:spPr bwMode="auto">
            <a:xfrm>
              <a:off x="1350" y="575"/>
              <a:ext cx="1052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7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78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78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78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78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78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78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78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78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i="1">
                  <a:solidFill>
                    <a:srgbClr val="2323DC"/>
                  </a:solidFill>
                  <a:latin typeface="Lucidasans" charset="0"/>
                </a:rPr>
                <a:t>Current track</a:t>
              </a:r>
            </a:p>
          </p:txBody>
        </p:sp>
        <p:sp>
          <p:nvSpPr>
            <p:cNvPr id="118889" name="Line 101"/>
            <p:cNvSpPr>
              <a:spLocks noChangeShapeType="1"/>
            </p:cNvSpPr>
            <p:nvPr/>
          </p:nvSpPr>
          <p:spPr bwMode="auto">
            <a:xfrm>
              <a:off x="1976" y="733"/>
              <a:ext cx="1" cy="234"/>
            </a:xfrm>
            <a:prstGeom prst="line">
              <a:avLst/>
            </a:prstGeom>
            <a:noFill/>
            <a:ln w="9360">
              <a:solidFill>
                <a:srgbClr val="2323D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8884" name="Line 102"/>
          <p:cNvSpPr>
            <a:spLocks noChangeShapeType="1"/>
          </p:cNvSpPr>
          <p:nvPr/>
        </p:nvSpPr>
        <p:spPr bwMode="auto">
          <a:xfrm>
            <a:off x="3024188" y="2216150"/>
            <a:ext cx="334962" cy="1588"/>
          </a:xfrm>
          <a:prstGeom prst="line">
            <a:avLst/>
          </a:prstGeom>
          <a:noFill/>
          <a:ln w="9360">
            <a:solidFill>
              <a:srgbClr val="2323DC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33421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Rectangle 1"/>
          <p:cNvSpPr>
            <a:spLocks noGrp="1" noChangeArrowheads="1"/>
          </p:cNvSpPr>
          <p:nvPr>
            <p:ph type="title"/>
          </p:nvPr>
        </p:nvSpPr>
        <p:spPr>
          <a:xfrm>
            <a:off x="739775" y="77788"/>
            <a:ext cx="8607425" cy="519112"/>
          </a:xfrm>
        </p:spPr>
        <p:txBody>
          <a:bodyPr/>
          <a:lstStyle/>
          <a:p>
            <a:pPr eaLnBrk="1">
              <a:lnSpc>
                <a:spcPct val="94000"/>
              </a:lnSpc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charset="-128"/>
              </a:rPr>
              <a:t>SCAN example</a:t>
            </a:r>
          </a:p>
        </p:txBody>
      </p:sp>
      <p:sp>
        <p:nvSpPr>
          <p:cNvPr id="120834" name="Text Box 2"/>
          <p:cNvSpPr txBox="1">
            <a:spLocks noChangeArrowheads="1"/>
          </p:cNvSpPr>
          <p:nvPr/>
        </p:nvSpPr>
        <p:spPr bwMode="auto">
          <a:xfrm>
            <a:off x="3379788" y="2074863"/>
            <a:ext cx="1144587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i="1">
                <a:solidFill>
                  <a:srgbClr val="2323DC"/>
                </a:solidFill>
                <a:latin typeface="Lucidasans" charset="0"/>
              </a:rPr>
              <a:t>Direction</a:t>
            </a:r>
          </a:p>
        </p:txBody>
      </p:sp>
      <p:sp>
        <p:nvSpPr>
          <p:cNvPr id="120835" name="AutoShape 3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836" name="AutoShape 4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837" name="AutoShape 5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838" name="AutoShape 6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839" name="AutoShape 7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840" name="AutoShape 8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841" name="AutoShape 9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842" name="AutoShape 10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843" name="AutoShape 11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844" name="AutoShape 12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845" name="AutoShape 13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846" name="AutoShape 14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847" name="AutoShape 15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848" name="AutoShape 16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849" name="AutoShape 17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850" name="AutoShape 18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851" name="AutoShape 19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852" name="AutoShape 20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853" name="AutoShape 21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854" name="AutoShape 22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855" name="AutoShape 23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856" name="AutoShape 24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857" name="AutoShape 25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858" name="AutoShape 26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859" name="AutoShape 27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860" name="AutoShape 28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861" name="AutoShape 29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862" name="AutoShape 30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863" name="AutoShape 31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864" name="AutoShape 32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865" name="AutoShape 33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866" name="AutoShape 34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867" name="AutoShape 35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868" name="AutoShape 36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869" name="AutoShape 37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870" name="AutoShape 38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871" name="AutoShape 39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872" name="AutoShape 40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80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873" name="AutoShape 41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874" name="AutoShape 42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875" name="AutoShape 43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876" name="AutoShape 44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877" name="AutoShape 45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878" name="AutoShape 46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879" name="AutoShape 47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880" name="AutoShape 48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881" name="AutoShape 49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882" name="AutoShape 50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883" name="AutoShape 51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884" name="AutoShape 52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885" name="AutoShape 53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886" name="AutoShape 54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887" name="AutoShape 55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888" name="AutoShape 56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889" name="AutoShape 57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890" name="AutoShape 58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891" name="AutoShape 59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892" name="AutoShape 60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893" name="AutoShape 61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894" name="AutoShape 62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895" name="AutoShape 63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896" name="AutoShape 64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897" name="AutoShape 65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898" name="AutoShape 66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899" name="AutoShape 67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900" name="AutoShape 68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901" name="AutoShape 69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902" name="AutoShape 70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903" name="AutoShape 71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904" name="AutoShape 72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905" name="AutoShape 73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906" name="AutoShape 74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907" name="AutoShape 75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908" name="AutoShape 76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909" name="AutoShape 77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910" name="AutoShape 78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911" name="AutoShape 79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912" name="AutoShape 80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913" name="AutoShape 81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914" name="AutoShape 82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915" name="AutoShape 83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916" name="AutoShape 84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917" name="AutoShape 85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918" name="AutoShape 86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919" name="AutoShape 87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920" name="AutoShape 88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921" name="AutoShape 89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922" name="AutoShape 90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923" name="AutoShape 91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924" name="AutoShape 92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925" name="AutoShape 93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926" name="AutoShape 94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927" name="AutoShape 95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928" name="AutoShape 96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929" name="AutoShape 97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0930" name="AutoShape 98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grpSp>
        <p:nvGrpSpPr>
          <p:cNvPr id="120931" name="Group 99"/>
          <p:cNvGrpSpPr>
            <a:grpSpLocks/>
          </p:cNvGrpSpPr>
          <p:nvPr/>
        </p:nvGrpSpPr>
        <p:grpSpPr bwMode="auto">
          <a:xfrm>
            <a:off x="1820863" y="912813"/>
            <a:ext cx="1666875" cy="620712"/>
            <a:chOff x="1146" y="575"/>
            <a:chExt cx="1051" cy="391"/>
          </a:xfrm>
        </p:grpSpPr>
        <p:sp>
          <p:nvSpPr>
            <p:cNvPr id="120936" name="Text Box 100"/>
            <p:cNvSpPr txBox="1">
              <a:spLocks noChangeArrowheads="1"/>
            </p:cNvSpPr>
            <p:nvPr/>
          </p:nvSpPr>
          <p:spPr bwMode="auto">
            <a:xfrm>
              <a:off x="1146" y="575"/>
              <a:ext cx="1052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7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78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78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78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78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78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78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78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78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i="1">
                  <a:solidFill>
                    <a:srgbClr val="2323DC"/>
                  </a:solidFill>
                  <a:latin typeface="Lucidasans" charset="0"/>
                </a:rPr>
                <a:t>Current track</a:t>
              </a:r>
            </a:p>
          </p:txBody>
        </p:sp>
        <p:sp>
          <p:nvSpPr>
            <p:cNvPr id="120937" name="Line 101"/>
            <p:cNvSpPr>
              <a:spLocks noChangeShapeType="1"/>
            </p:cNvSpPr>
            <p:nvPr/>
          </p:nvSpPr>
          <p:spPr bwMode="auto">
            <a:xfrm>
              <a:off x="1772" y="733"/>
              <a:ext cx="1" cy="234"/>
            </a:xfrm>
            <a:prstGeom prst="line">
              <a:avLst/>
            </a:prstGeom>
            <a:noFill/>
            <a:ln w="9360">
              <a:solidFill>
                <a:srgbClr val="2323D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0932" name="Line 102"/>
          <p:cNvSpPr>
            <a:spLocks noChangeShapeType="1"/>
          </p:cNvSpPr>
          <p:nvPr/>
        </p:nvSpPr>
        <p:spPr bwMode="auto">
          <a:xfrm>
            <a:off x="3024188" y="2216150"/>
            <a:ext cx="334962" cy="1588"/>
          </a:xfrm>
          <a:prstGeom prst="line">
            <a:avLst/>
          </a:prstGeom>
          <a:noFill/>
          <a:ln w="9360">
            <a:solidFill>
              <a:srgbClr val="2323DC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42621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Rectangle 1"/>
          <p:cNvSpPr>
            <a:spLocks noGrp="1" noChangeArrowheads="1"/>
          </p:cNvSpPr>
          <p:nvPr>
            <p:ph type="title"/>
          </p:nvPr>
        </p:nvSpPr>
        <p:spPr>
          <a:xfrm>
            <a:off x="739775" y="77788"/>
            <a:ext cx="8607425" cy="519112"/>
          </a:xfrm>
        </p:spPr>
        <p:txBody>
          <a:bodyPr/>
          <a:lstStyle/>
          <a:p>
            <a:pPr eaLnBrk="1">
              <a:lnSpc>
                <a:spcPct val="94000"/>
              </a:lnSpc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charset="-128"/>
              </a:rPr>
              <a:t>SCAN example</a:t>
            </a:r>
          </a:p>
        </p:txBody>
      </p:sp>
      <p:sp>
        <p:nvSpPr>
          <p:cNvPr id="122882" name="Text Box 2"/>
          <p:cNvSpPr txBox="1">
            <a:spLocks noChangeArrowheads="1"/>
          </p:cNvSpPr>
          <p:nvPr/>
        </p:nvSpPr>
        <p:spPr bwMode="auto">
          <a:xfrm>
            <a:off x="3379788" y="2074863"/>
            <a:ext cx="1144587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i="1">
                <a:solidFill>
                  <a:srgbClr val="2323DC"/>
                </a:solidFill>
                <a:latin typeface="Lucidasans" charset="0"/>
              </a:rPr>
              <a:t>Direction</a:t>
            </a:r>
          </a:p>
        </p:txBody>
      </p:sp>
      <p:sp>
        <p:nvSpPr>
          <p:cNvPr id="122883" name="AutoShape 3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884" name="AutoShape 4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885" name="AutoShape 5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886" name="AutoShape 6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887" name="AutoShape 7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888" name="AutoShape 8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889" name="AutoShape 9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890" name="AutoShape 10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891" name="AutoShape 11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892" name="AutoShape 12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893" name="AutoShape 13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894" name="AutoShape 14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895" name="AutoShape 15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896" name="AutoShape 16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897" name="AutoShape 17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898" name="AutoShape 18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899" name="AutoShape 19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00" name="AutoShape 20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01" name="AutoShape 21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02" name="AutoShape 22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03" name="AutoShape 23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04" name="AutoShape 24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05" name="AutoShape 25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06" name="AutoShape 26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07" name="AutoShape 27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08" name="AutoShape 28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09" name="AutoShape 29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10" name="AutoShape 30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11" name="AutoShape 31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12" name="AutoShape 32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13" name="AutoShape 33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14" name="AutoShape 34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15" name="AutoShape 35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16" name="AutoShape 36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17" name="AutoShape 37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18" name="AutoShape 38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19" name="AutoShape 39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20" name="AutoShape 40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21" name="AutoShape 41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22" name="AutoShape 42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23" name="AutoShape 43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24" name="AutoShape 44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25" name="AutoShape 45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26" name="AutoShape 46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27" name="AutoShape 47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28" name="AutoShape 48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29" name="AutoShape 49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30" name="AutoShape 50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31" name="AutoShape 51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32" name="AutoShape 52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33" name="AutoShape 53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34" name="AutoShape 54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35" name="AutoShape 55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36" name="AutoShape 56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37" name="AutoShape 57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38" name="AutoShape 58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39" name="AutoShape 59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40" name="AutoShape 60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41" name="AutoShape 61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42" name="AutoShape 62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43" name="AutoShape 63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44" name="AutoShape 64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45" name="AutoShape 65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46" name="AutoShape 66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47" name="AutoShape 67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48" name="AutoShape 68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49" name="AutoShape 69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50" name="AutoShape 70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51" name="AutoShape 71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52" name="AutoShape 72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53" name="AutoShape 73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54" name="AutoShape 74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55" name="AutoShape 75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56" name="AutoShape 76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57" name="AutoShape 77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58" name="AutoShape 78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59" name="AutoShape 79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60" name="AutoShape 80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61" name="AutoShape 81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62" name="AutoShape 82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63" name="AutoShape 83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64" name="AutoShape 84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65" name="AutoShape 85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66" name="AutoShape 86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67" name="AutoShape 87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68" name="AutoShape 88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69" name="AutoShape 89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70" name="AutoShape 90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71" name="AutoShape 91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72" name="AutoShape 92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73" name="AutoShape 93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74" name="AutoShape 94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75" name="AutoShape 95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76" name="AutoShape 96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77" name="AutoShape 97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2978" name="AutoShape 98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grpSp>
        <p:nvGrpSpPr>
          <p:cNvPr id="122979" name="Group 99"/>
          <p:cNvGrpSpPr>
            <a:grpSpLocks/>
          </p:cNvGrpSpPr>
          <p:nvPr/>
        </p:nvGrpSpPr>
        <p:grpSpPr bwMode="auto">
          <a:xfrm>
            <a:off x="450850" y="912813"/>
            <a:ext cx="1668463" cy="620712"/>
            <a:chOff x="284" y="575"/>
            <a:chExt cx="1051" cy="391"/>
          </a:xfrm>
        </p:grpSpPr>
        <p:sp>
          <p:nvSpPr>
            <p:cNvPr id="122984" name="Text Box 100"/>
            <p:cNvSpPr txBox="1">
              <a:spLocks noChangeArrowheads="1"/>
            </p:cNvSpPr>
            <p:nvPr/>
          </p:nvSpPr>
          <p:spPr bwMode="auto">
            <a:xfrm>
              <a:off x="284" y="575"/>
              <a:ext cx="1052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7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78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78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78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78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78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78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78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78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i="1">
                  <a:solidFill>
                    <a:srgbClr val="2323DC"/>
                  </a:solidFill>
                  <a:latin typeface="Lucidasans" charset="0"/>
                </a:rPr>
                <a:t>Current track</a:t>
              </a:r>
            </a:p>
          </p:txBody>
        </p:sp>
        <p:sp>
          <p:nvSpPr>
            <p:cNvPr id="122985" name="Line 101"/>
            <p:cNvSpPr>
              <a:spLocks noChangeShapeType="1"/>
            </p:cNvSpPr>
            <p:nvPr/>
          </p:nvSpPr>
          <p:spPr bwMode="auto">
            <a:xfrm>
              <a:off x="910" y="733"/>
              <a:ext cx="1" cy="234"/>
            </a:xfrm>
            <a:prstGeom prst="line">
              <a:avLst/>
            </a:prstGeom>
            <a:noFill/>
            <a:ln w="9360">
              <a:solidFill>
                <a:srgbClr val="2323D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2980" name="Line 102"/>
          <p:cNvSpPr>
            <a:spLocks noChangeShapeType="1"/>
          </p:cNvSpPr>
          <p:nvPr/>
        </p:nvSpPr>
        <p:spPr bwMode="auto">
          <a:xfrm>
            <a:off x="3024188" y="2216150"/>
            <a:ext cx="334962" cy="1588"/>
          </a:xfrm>
          <a:prstGeom prst="line">
            <a:avLst/>
          </a:prstGeom>
          <a:noFill/>
          <a:ln w="9360">
            <a:solidFill>
              <a:srgbClr val="2323DC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56037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" name="Rectangle 1"/>
          <p:cNvSpPr>
            <a:spLocks noGrp="1" noChangeArrowheads="1"/>
          </p:cNvSpPr>
          <p:nvPr>
            <p:ph type="title"/>
          </p:nvPr>
        </p:nvSpPr>
        <p:spPr>
          <a:xfrm>
            <a:off x="739775" y="77788"/>
            <a:ext cx="8607425" cy="519112"/>
          </a:xfrm>
        </p:spPr>
        <p:txBody>
          <a:bodyPr/>
          <a:lstStyle/>
          <a:p>
            <a:pPr eaLnBrk="1">
              <a:lnSpc>
                <a:spcPct val="94000"/>
              </a:lnSpc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charset="-128"/>
              </a:rPr>
              <a:t>SCAN example</a:t>
            </a:r>
          </a:p>
        </p:txBody>
      </p:sp>
      <p:sp>
        <p:nvSpPr>
          <p:cNvPr id="124930" name="Text Box 2"/>
          <p:cNvSpPr txBox="1">
            <a:spLocks noChangeArrowheads="1"/>
          </p:cNvSpPr>
          <p:nvPr/>
        </p:nvSpPr>
        <p:spPr bwMode="auto">
          <a:xfrm>
            <a:off x="3379788" y="2074863"/>
            <a:ext cx="1144587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2813" algn="l"/>
                <a:tab pos="1371600" algn="l"/>
                <a:tab pos="1828800" algn="l"/>
                <a:tab pos="2286000" algn="l"/>
                <a:tab pos="2741613" algn="l"/>
                <a:tab pos="3200400" algn="l"/>
                <a:tab pos="3657600" algn="l"/>
                <a:tab pos="4114800" algn="l"/>
                <a:tab pos="4570413" algn="l"/>
                <a:tab pos="5029200" algn="l"/>
                <a:tab pos="5486400" algn="l"/>
                <a:tab pos="5940425" algn="l"/>
                <a:tab pos="6399213" algn="l"/>
                <a:tab pos="6858000" algn="l"/>
                <a:tab pos="7315200" algn="l"/>
                <a:tab pos="7769225" algn="l"/>
                <a:tab pos="8226425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i="1">
                <a:solidFill>
                  <a:srgbClr val="2323DC"/>
                </a:solidFill>
                <a:latin typeface="Lucidasans" charset="0"/>
              </a:rPr>
              <a:t>Direction</a:t>
            </a:r>
          </a:p>
        </p:txBody>
      </p:sp>
      <p:sp>
        <p:nvSpPr>
          <p:cNvPr id="124931" name="AutoShape 3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32" name="AutoShape 4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33" name="AutoShape 5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34" name="AutoShape 6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35" name="AutoShape 7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36" name="AutoShape 8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37" name="AutoShape 9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38" name="AutoShape 10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39" name="AutoShape 11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40" name="AutoShape 12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41" name="AutoShape 13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42" name="AutoShape 14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43" name="AutoShape 15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44" name="AutoShape 16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45" name="AutoShape 17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46" name="AutoShape 18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47" name="AutoShape 19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48" name="AutoShape 20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49" name="AutoShape 21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50" name="AutoShape 22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51" name="AutoShape 23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52" name="AutoShape 24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53" name="AutoShape 25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54" name="AutoShape 26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55" name="AutoShape 27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56" name="AutoShape 28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57" name="AutoShape 29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58" name="AutoShape 30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59" name="AutoShape 31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60" name="AutoShape 32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61" name="AutoShape 33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62" name="AutoShape 34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63" name="AutoShape 35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64" name="AutoShape 36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65" name="AutoShape 37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66" name="AutoShape 38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67" name="AutoShape 39"/>
          <p:cNvSpPr>
            <a:spLocks noChangeArrowheads="1"/>
          </p:cNvSpPr>
          <p:nvPr/>
        </p:nvSpPr>
        <p:spPr bwMode="auto">
          <a:xfrm>
            <a:off x="8953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68" name="AutoShape 40"/>
          <p:cNvSpPr>
            <a:spLocks noChangeArrowheads="1"/>
          </p:cNvSpPr>
          <p:nvPr/>
        </p:nvSpPr>
        <p:spPr bwMode="auto">
          <a:xfrm>
            <a:off x="124142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69" name="AutoShape 41"/>
          <p:cNvSpPr>
            <a:spLocks noChangeArrowheads="1"/>
          </p:cNvSpPr>
          <p:nvPr/>
        </p:nvSpPr>
        <p:spPr bwMode="auto">
          <a:xfrm>
            <a:off x="15875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70" name="AutoShape 42"/>
          <p:cNvSpPr>
            <a:spLocks noChangeArrowheads="1"/>
          </p:cNvSpPr>
          <p:nvPr/>
        </p:nvSpPr>
        <p:spPr bwMode="auto">
          <a:xfrm>
            <a:off x="19319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71" name="AutoShape 43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72" name="AutoShape 44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73" name="AutoShape 45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74" name="AutoShape 46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75" name="AutoShape 47"/>
          <p:cNvSpPr>
            <a:spLocks noChangeArrowheads="1"/>
          </p:cNvSpPr>
          <p:nvPr/>
        </p:nvSpPr>
        <p:spPr bwMode="auto">
          <a:xfrm>
            <a:off x="22780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76" name="AutoShape 48"/>
          <p:cNvSpPr>
            <a:spLocks noChangeArrowheads="1"/>
          </p:cNvSpPr>
          <p:nvPr/>
        </p:nvSpPr>
        <p:spPr bwMode="auto">
          <a:xfrm>
            <a:off x="2624138" y="1543050"/>
            <a:ext cx="344487" cy="331788"/>
          </a:xfrm>
          <a:prstGeom prst="roundRect">
            <a:avLst>
              <a:gd name="adj" fmla="val 477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77" name="AutoShape 49"/>
          <p:cNvSpPr>
            <a:spLocks noChangeArrowheads="1"/>
          </p:cNvSpPr>
          <p:nvPr/>
        </p:nvSpPr>
        <p:spPr bwMode="auto">
          <a:xfrm>
            <a:off x="296862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78" name="AutoShape 50"/>
          <p:cNvSpPr>
            <a:spLocks noChangeArrowheads="1"/>
          </p:cNvSpPr>
          <p:nvPr/>
        </p:nvSpPr>
        <p:spPr bwMode="auto">
          <a:xfrm>
            <a:off x="33131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79" name="AutoShape 51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80" name="AutoShape 52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81" name="AutoShape 53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82" name="AutoShape 54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83" name="AutoShape 55"/>
          <p:cNvSpPr>
            <a:spLocks noChangeArrowheads="1"/>
          </p:cNvSpPr>
          <p:nvPr/>
        </p:nvSpPr>
        <p:spPr bwMode="auto">
          <a:xfrm>
            <a:off x="365918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84" name="AutoShape 56"/>
          <p:cNvSpPr>
            <a:spLocks noChangeArrowheads="1"/>
          </p:cNvSpPr>
          <p:nvPr/>
        </p:nvSpPr>
        <p:spPr bwMode="auto">
          <a:xfrm>
            <a:off x="400367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85" name="AutoShape 57"/>
          <p:cNvSpPr>
            <a:spLocks noChangeArrowheads="1"/>
          </p:cNvSpPr>
          <p:nvPr/>
        </p:nvSpPr>
        <p:spPr bwMode="auto">
          <a:xfrm>
            <a:off x="434975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86" name="AutoShape 58"/>
          <p:cNvSpPr>
            <a:spLocks noChangeArrowheads="1"/>
          </p:cNvSpPr>
          <p:nvPr/>
        </p:nvSpPr>
        <p:spPr bwMode="auto">
          <a:xfrm>
            <a:off x="46942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87" name="AutoShape 59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88" name="AutoShape 60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89" name="AutoShape 61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90" name="AutoShape 62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91" name="AutoShape 63"/>
          <p:cNvSpPr>
            <a:spLocks noChangeArrowheads="1"/>
          </p:cNvSpPr>
          <p:nvPr/>
        </p:nvSpPr>
        <p:spPr bwMode="auto">
          <a:xfrm>
            <a:off x="5040313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92" name="AutoShape 64"/>
          <p:cNvSpPr>
            <a:spLocks noChangeArrowheads="1"/>
          </p:cNvSpPr>
          <p:nvPr/>
        </p:nvSpPr>
        <p:spPr bwMode="auto">
          <a:xfrm>
            <a:off x="53848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93" name="AutoShape 65"/>
          <p:cNvSpPr>
            <a:spLocks noChangeArrowheads="1"/>
          </p:cNvSpPr>
          <p:nvPr/>
        </p:nvSpPr>
        <p:spPr bwMode="auto">
          <a:xfrm>
            <a:off x="573087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94" name="AutoShape 66"/>
          <p:cNvSpPr>
            <a:spLocks noChangeArrowheads="1"/>
          </p:cNvSpPr>
          <p:nvPr/>
        </p:nvSpPr>
        <p:spPr bwMode="auto">
          <a:xfrm>
            <a:off x="60753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95" name="AutoShape 67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96" name="AutoShape 68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97" name="AutoShape 69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98" name="AutoShape 70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4999" name="AutoShape 71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5000" name="AutoShape 72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5001" name="AutoShape 73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5002" name="AutoShape 74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5003" name="AutoShape 75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5004" name="AutoShape 76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5005" name="AutoShape 77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5006" name="AutoShape 78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5007" name="AutoShape 79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5008" name="AutoShape 80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5009" name="AutoShape 81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5010" name="AutoShape 82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5011" name="AutoShape 83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5012" name="AutoShape 84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5013" name="AutoShape 85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5014" name="AutoShape 86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5015" name="AutoShape 87"/>
          <p:cNvSpPr>
            <a:spLocks noChangeArrowheads="1"/>
          </p:cNvSpPr>
          <p:nvPr/>
        </p:nvSpPr>
        <p:spPr bwMode="auto">
          <a:xfrm>
            <a:off x="64214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5016" name="AutoShape 88"/>
          <p:cNvSpPr>
            <a:spLocks noChangeArrowheads="1"/>
          </p:cNvSpPr>
          <p:nvPr/>
        </p:nvSpPr>
        <p:spPr bwMode="auto">
          <a:xfrm>
            <a:off x="6765925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5017" name="AutoShape 89"/>
          <p:cNvSpPr>
            <a:spLocks noChangeArrowheads="1"/>
          </p:cNvSpPr>
          <p:nvPr/>
        </p:nvSpPr>
        <p:spPr bwMode="auto">
          <a:xfrm>
            <a:off x="7112000" y="1543050"/>
            <a:ext cx="344488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5018" name="AutoShape 90"/>
          <p:cNvSpPr>
            <a:spLocks noChangeArrowheads="1"/>
          </p:cNvSpPr>
          <p:nvPr/>
        </p:nvSpPr>
        <p:spPr bwMode="auto">
          <a:xfrm>
            <a:off x="7456488" y="1543050"/>
            <a:ext cx="347662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5019" name="AutoShape 91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5020" name="AutoShape 92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5021" name="AutoShape 93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5022" name="AutoShape 94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5023" name="AutoShape 95"/>
          <p:cNvSpPr>
            <a:spLocks noChangeArrowheads="1"/>
          </p:cNvSpPr>
          <p:nvPr/>
        </p:nvSpPr>
        <p:spPr bwMode="auto">
          <a:xfrm>
            <a:off x="7802563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5024" name="AutoShape 96"/>
          <p:cNvSpPr>
            <a:spLocks noChangeArrowheads="1"/>
          </p:cNvSpPr>
          <p:nvPr/>
        </p:nvSpPr>
        <p:spPr bwMode="auto">
          <a:xfrm>
            <a:off x="8148638" y="1543050"/>
            <a:ext cx="346075" cy="331788"/>
          </a:xfrm>
          <a:prstGeom prst="roundRect">
            <a:avLst>
              <a:gd name="adj" fmla="val 477"/>
            </a:avLst>
          </a:prstGeom>
          <a:solidFill>
            <a:srgbClr val="CCCCFF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5025" name="AutoShape 97"/>
          <p:cNvSpPr>
            <a:spLocks noChangeArrowheads="1"/>
          </p:cNvSpPr>
          <p:nvPr/>
        </p:nvSpPr>
        <p:spPr bwMode="auto">
          <a:xfrm>
            <a:off x="8493125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25026" name="AutoShape 98"/>
          <p:cNvSpPr>
            <a:spLocks noChangeArrowheads="1"/>
          </p:cNvSpPr>
          <p:nvPr/>
        </p:nvSpPr>
        <p:spPr bwMode="auto">
          <a:xfrm>
            <a:off x="8839200" y="1543050"/>
            <a:ext cx="346075" cy="331788"/>
          </a:xfrm>
          <a:prstGeom prst="roundRect">
            <a:avLst>
              <a:gd name="adj" fmla="val 477"/>
            </a:avLst>
          </a:prstGeom>
          <a:noFill/>
          <a:ln w="936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tr-TR" altLang="en-US">
              <a:solidFill>
                <a:schemeClr val="bg1"/>
              </a:solidFill>
              <a:latin typeface="Bitstream Vera Serif" charset="0"/>
            </a:endParaRPr>
          </a:p>
        </p:txBody>
      </p:sp>
      <p:grpSp>
        <p:nvGrpSpPr>
          <p:cNvPr id="125027" name="Group 99"/>
          <p:cNvGrpSpPr>
            <a:grpSpLocks/>
          </p:cNvGrpSpPr>
          <p:nvPr/>
        </p:nvGrpSpPr>
        <p:grpSpPr bwMode="auto">
          <a:xfrm>
            <a:off x="450850" y="912813"/>
            <a:ext cx="1668463" cy="620712"/>
            <a:chOff x="284" y="575"/>
            <a:chExt cx="1051" cy="391"/>
          </a:xfrm>
        </p:grpSpPr>
        <p:sp>
          <p:nvSpPr>
            <p:cNvPr id="125033" name="Text Box 100"/>
            <p:cNvSpPr txBox="1">
              <a:spLocks noChangeArrowheads="1"/>
            </p:cNvSpPr>
            <p:nvPr/>
          </p:nvSpPr>
          <p:spPr bwMode="auto">
            <a:xfrm>
              <a:off x="284" y="575"/>
              <a:ext cx="1052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tIns="0" rIns="0" bIns="0"/>
            <a:lstStyle>
              <a:lvl1pPr>
                <a:lnSpc>
                  <a:spcPct val="78000"/>
                </a:lnSpc>
                <a:spcBef>
                  <a:spcPts val="2313"/>
                </a:spcBef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400">
                  <a:solidFill>
                    <a:srgbClr val="000000"/>
                  </a:solidFill>
                  <a:latin typeface="Arial" charset="0"/>
                  <a:ea typeface="ＭＳ Ｐゴシック" charset="-128"/>
                  <a:cs typeface="MS Gothic" charset="-128"/>
                </a:defRPr>
              </a:lvl1pPr>
              <a:lvl2pPr marL="742950" indent="-285750">
                <a:lnSpc>
                  <a:spcPct val="78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2pPr>
              <a:lvl3pPr marL="1143000" indent="-228600">
                <a:lnSpc>
                  <a:spcPct val="78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i="1">
                  <a:solidFill>
                    <a:srgbClr val="2300DC"/>
                  </a:solidFill>
                  <a:latin typeface="Arial" charset="0"/>
                  <a:ea typeface="MS Gothic" charset="-128"/>
                  <a:cs typeface="MS Gothic" charset="-128"/>
                </a:defRPr>
              </a:lvl3pPr>
              <a:lvl4pPr marL="1600200" indent="-228600">
                <a:lnSpc>
                  <a:spcPct val="78000"/>
                </a:lnSpc>
                <a:spcAft>
                  <a:spcPts val="575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4pPr>
              <a:lvl5pPr marL="2057400" indent="-228600">
                <a:lnSpc>
                  <a:spcPct val="78000"/>
                </a:lnSpc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5pPr>
              <a:lvl6pPr marL="2514600" indent="-228600" defTabSz="457200" eaLnBrk="0" fontAlgn="base" hangingPunct="0">
                <a:lnSpc>
                  <a:spcPct val="78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6pPr>
              <a:lvl7pPr marL="2971800" indent="-228600" defTabSz="457200" eaLnBrk="0" fontAlgn="base" hangingPunct="0">
                <a:lnSpc>
                  <a:spcPct val="78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7pPr>
              <a:lvl8pPr marL="3429000" indent="-228600" defTabSz="457200" eaLnBrk="0" fontAlgn="base" hangingPunct="0">
                <a:lnSpc>
                  <a:spcPct val="78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8pPr>
              <a:lvl9pPr marL="3886200" indent="-228600" defTabSz="457200" eaLnBrk="0" fontAlgn="base" hangingPunct="0">
                <a:lnSpc>
                  <a:spcPct val="78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993333"/>
                </a:buClr>
                <a:buSzPct val="45000"/>
                <a:buFont typeface="Wingdings" charset="2"/>
                <a:buChar char=""/>
                <a:tabLst>
                  <a:tab pos="0" algn="l"/>
                  <a:tab pos="457200" algn="l"/>
                  <a:tab pos="912813" algn="l"/>
                  <a:tab pos="1371600" algn="l"/>
                  <a:tab pos="1828800" algn="l"/>
                  <a:tab pos="2286000" algn="l"/>
                  <a:tab pos="2741613" algn="l"/>
                  <a:tab pos="3200400" algn="l"/>
                  <a:tab pos="3657600" algn="l"/>
                  <a:tab pos="4114800" algn="l"/>
                  <a:tab pos="4570413" algn="l"/>
                  <a:tab pos="5029200" algn="l"/>
                  <a:tab pos="5486400" algn="l"/>
                  <a:tab pos="5940425" algn="l"/>
                  <a:tab pos="6399213" algn="l"/>
                  <a:tab pos="6858000" algn="l"/>
                  <a:tab pos="7315200" algn="l"/>
                  <a:tab pos="7769225" algn="l"/>
                  <a:tab pos="8226425" algn="l"/>
                  <a:tab pos="8686800" algn="l"/>
                  <a:tab pos="9144000" algn="l"/>
                </a:tabLst>
                <a:defRPr sz="2000">
                  <a:solidFill>
                    <a:srgbClr val="000000"/>
                  </a:solidFill>
                  <a:latin typeface="Arial" charset="0"/>
                  <a:ea typeface="MS Gothic" charset="-128"/>
                  <a:cs typeface="MS Gothic" charset="-128"/>
                </a:defRPr>
              </a:lvl9pPr>
            </a:lstStyle>
            <a:p>
              <a:pPr eaLnBrk="1">
                <a:lnSpc>
                  <a:spcPct val="94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</a:pPr>
              <a:r>
                <a:rPr lang="en-GB" altLang="en-US" i="1">
                  <a:solidFill>
                    <a:srgbClr val="2323DC"/>
                  </a:solidFill>
                  <a:latin typeface="Lucidasans" charset="0"/>
                </a:rPr>
                <a:t>Current track</a:t>
              </a:r>
            </a:p>
          </p:txBody>
        </p:sp>
        <p:sp>
          <p:nvSpPr>
            <p:cNvPr id="125034" name="Line 101"/>
            <p:cNvSpPr>
              <a:spLocks noChangeShapeType="1"/>
            </p:cNvSpPr>
            <p:nvPr/>
          </p:nvSpPr>
          <p:spPr bwMode="auto">
            <a:xfrm>
              <a:off x="910" y="733"/>
              <a:ext cx="1" cy="234"/>
            </a:xfrm>
            <a:prstGeom prst="line">
              <a:avLst/>
            </a:prstGeom>
            <a:noFill/>
            <a:ln w="9360">
              <a:solidFill>
                <a:srgbClr val="2323DC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5028" name="Line 102"/>
          <p:cNvSpPr>
            <a:spLocks noChangeShapeType="1"/>
          </p:cNvSpPr>
          <p:nvPr/>
        </p:nvSpPr>
        <p:spPr bwMode="auto">
          <a:xfrm>
            <a:off x="3024188" y="2216150"/>
            <a:ext cx="334962" cy="1588"/>
          </a:xfrm>
          <a:prstGeom prst="line">
            <a:avLst/>
          </a:prstGeom>
          <a:noFill/>
          <a:ln w="9360">
            <a:solidFill>
              <a:srgbClr val="2323DC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5029" name="Rectangle 103"/>
          <p:cNvSpPr>
            <a:spLocks noGrp="1" noChangeArrowheads="1"/>
          </p:cNvSpPr>
          <p:nvPr>
            <p:ph type="body" idx="1"/>
          </p:nvPr>
        </p:nvSpPr>
        <p:spPr>
          <a:xfrm>
            <a:off x="169863" y="2770188"/>
            <a:ext cx="9709150" cy="2713037"/>
          </a:xfrm>
        </p:spPr>
        <p:txBody>
          <a:bodyPr/>
          <a:lstStyle/>
          <a:p>
            <a:pPr marL="288925" indent="-180975" eaLnBrk="1">
              <a:lnSpc>
                <a:spcPct val="94000"/>
              </a:lnSpc>
              <a:tabLst>
                <a:tab pos="288925" algn="l"/>
                <a:tab pos="461963" algn="l"/>
                <a:tab pos="919163" algn="l"/>
                <a:tab pos="1374775" algn="l"/>
                <a:tab pos="1833563" algn="l"/>
                <a:tab pos="2290763" algn="l"/>
                <a:tab pos="2747963" algn="l"/>
                <a:tab pos="3203575" algn="l"/>
                <a:tab pos="3662363" algn="l"/>
                <a:tab pos="4119563" algn="l"/>
                <a:tab pos="4576763" algn="l"/>
                <a:tab pos="5032375" algn="l"/>
                <a:tab pos="5491163" algn="l"/>
                <a:tab pos="5948363" algn="l"/>
                <a:tab pos="6402388" algn="l"/>
                <a:tab pos="6859588" algn="l"/>
                <a:tab pos="7319963" algn="l"/>
                <a:tab pos="7777163" algn="l"/>
                <a:tab pos="8231188" algn="l"/>
                <a:tab pos="8688388" algn="l"/>
                <a:tab pos="9148763" algn="l"/>
                <a:tab pos="9407525" algn="l"/>
              </a:tabLst>
            </a:pPr>
            <a:r>
              <a:rPr lang="en-GB" altLang="en-US">
                <a:ea typeface="ＭＳ Ｐゴシック" charset="-128"/>
              </a:rPr>
              <a:t>What is the overhead of the SCAN algorithm?</a:t>
            </a:r>
          </a:p>
          <a:p>
            <a:pPr marL="757238" lvl="1" eaLnBrk="1">
              <a:lnSpc>
                <a:spcPct val="94000"/>
              </a:lnSpc>
              <a:tabLst>
                <a:tab pos="288925" algn="l"/>
                <a:tab pos="461963" algn="l"/>
                <a:tab pos="919163" algn="l"/>
                <a:tab pos="1374775" algn="l"/>
                <a:tab pos="1833563" algn="l"/>
                <a:tab pos="2290763" algn="l"/>
                <a:tab pos="2747963" algn="l"/>
                <a:tab pos="3203575" algn="l"/>
                <a:tab pos="3662363" algn="l"/>
                <a:tab pos="4119563" algn="l"/>
                <a:tab pos="4576763" algn="l"/>
                <a:tab pos="5032375" algn="l"/>
                <a:tab pos="5491163" algn="l"/>
                <a:tab pos="5948363" algn="l"/>
                <a:tab pos="6402388" algn="l"/>
                <a:tab pos="6859588" algn="l"/>
                <a:tab pos="7319963" algn="l"/>
                <a:tab pos="7777163" algn="l"/>
                <a:tab pos="8231188" algn="l"/>
                <a:tab pos="8688388" algn="l"/>
                <a:tab pos="9148763" algn="l"/>
                <a:tab pos="9407525" algn="l"/>
              </a:tabLst>
            </a:pPr>
            <a:r>
              <a:rPr lang="en-GB" altLang="en-US"/>
              <a:t>Count the </a:t>
            </a:r>
            <a:r>
              <a:rPr lang="en-GB" altLang="en-US" i="1">
                <a:solidFill>
                  <a:srgbClr val="993333"/>
                </a:solidFill>
              </a:rPr>
              <a:t>total amount of seek time </a:t>
            </a:r>
            <a:r>
              <a:rPr lang="en-GB" altLang="en-US"/>
              <a:t>to service all I/O requests</a:t>
            </a:r>
          </a:p>
          <a:p>
            <a:pPr marL="757238" lvl="1" eaLnBrk="1">
              <a:lnSpc>
                <a:spcPct val="94000"/>
              </a:lnSpc>
              <a:tabLst>
                <a:tab pos="288925" algn="l"/>
                <a:tab pos="461963" algn="l"/>
                <a:tab pos="919163" algn="l"/>
                <a:tab pos="1374775" algn="l"/>
                <a:tab pos="1833563" algn="l"/>
                <a:tab pos="2290763" algn="l"/>
                <a:tab pos="2747963" algn="l"/>
                <a:tab pos="3203575" algn="l"/>
                <a:tab pos="3662363" algn="l"/>
                <a:tab pos="4119563" algn="l"/>
                <a:tab pos="4576763" algn="l"/>
                <a:tab pos="5032375" algn="l"/>
                <a:tab pos="5491163" algn="l"/>
                <a:tab pos="5948363" algn="l"/>
                <a:tab pos="6402388" algn="l"/>
                <a:tab pos="6859588" algn="l"/>
                <a:tab pos="7319963" algn="l"/>
                <a:tab pos="7777163" algn="l"/>
                <a:tab pos="8231188" algn="l"/>
                <a:tab pos="8688388" algn="l"/>
                <a:tab pos="9148763" algn="l"/>
                <a:tab pos="9407525" algn="l"/>
              </a:tabLst>
            </a:pPr>
            <a:r>
              <a:rPr lang="en-GB" altLang="en-US"/>
              <a:t>In this case, 12 tracks in --&gt; direction</a:t>
            </a:r>
          </a:p>
          <a:p>
            <a:pPr marL="757238" lvl="1" eaLnBrk="1">
              <a:lnSpc>
                <a:spcPct val="94000"/>
              </a:lnSpc>
              <a:tabLst>
                <a:tab pos="288925" algn="l"/>
                <a:tab pos="461963" algn="l"/>
                <a:tab pos="919163" algn="l"/>
                <a:tab pos="1374775" algn="l"/>
                <a:tab pos="1833563" algn="l"/>
                <a:tab pos="2290763" algn="l"/>
                <a:tab pos="2747963" algn="l"/>
                <a:tab pos="3203575" algn="l"/>
                <a:tab pos="3662363" algn="l"/>
                <a:tab pos="4119563" algn="l"/>
                <a:tab pos="4576763" algn="l"/>
                <a:tab pos="5032375" algn="l"/>
                <a:tab pos="5491163" algn="l"/>
                <a:tab pos="5948363" algn="l"/>
                <a:tab pos="6402388" algn="l"/>
                <a:tab pos="6859588" algn="l"/>
                <a:tab pos="7319963" algn="l"/>
                <a:tab pos="7777163" algn="l"/>
                <a:tab pos="8231188" algn="l"/>
                <a:tab pos="8688388" algn="l"/>
                <a:tab pos="9148763" algn="l"/>
                <a:tab pos="9407525" algn="l"/>
              </a:tabLst>
            </a:pPr>
            <a:r>
              <a:rPr lang="en-GB" altLang="en-US"/>
              <a:t>15 tracks for long seek back</a:t>
            </a:r>
          </a:p>
          <a:p>
            <a:pPr marL="757238" lvl="1" eaLnBrk="1">
              <a:lnSpc>
                <a:spcPct val="94000"/>
              </a:lnSpc>
              <a:tabLst>
                <a:tab pos="288925" algn="l"/>
                <a:tab pos="461963" algn="l"/>
                <a:tab pos="919163" algn="l"/>
                <a:tab pos="1374775" algn="l"/>
                <a:tab pos="1833563" algn="l"/>
                <a:tab pos="2290763" algn="l"/>
                <a:tab pos="2747963" algn="l"/>
                <a:tab pos="3203575" algn="l"/>
                <a:tab pos="3662363" algn="l"/>
                <a:tab pos="4119563" algn="l"/>
                <a:tab pos="4576763" algn="l"/>
                <a:tab pos="5032375" algn="l"/>
                <a:tab pos="5491163" algn="l"/>
                <a:tab pos="5948363" algn="l"/>
                <a:tab pos="6402388" algn="l"/>
                <a:tab pos="6859588" algn="l"/>
                <a:tab pos="7319963" algn="l"/>
                <a:tab pos="7777163" algn="l"/>
                <a:tab pos="8231188" algn="l"/>
                <a:tab pos="8688388" algn="l"/>
                <a:tab pos="9148763" algn="l"/>
                <a:tab pos="9407525" algn="l"/>
              </a:tabLst>
            </a:pPr>
            <a:r>
              <a:rPr lang="en-GB" altLang="en-US"/>
              <a:t>5 tracks in &lt;-- direction</a:t>
            </a:r>
          </a:p>
          <a:p>
            <a:pPr marL="1260475" lvl="2" indent="-180975" eaLnBrk="1">
              <a:lnSpc>
                <a:spcPct val="94000"/>
              </a:lnSpc>
              <a:tabLst>
                <a:tab pos="288925" algn="l"/>
                <a:tab pos="461963" algn="l"/>
                <a:tab pos="919163" algn="l"/>
                <a:tab pos="1374775" algn="l"/>
                <a:tab pos="1833563" algn="l"/>
                <a:tab pos="2290763" algn="l"/>
                <a:tab pos="2747963" algn="l"/>
                <a:tab pos="3203575" algn="l"/>
                <a:tab pos="3662363" algn="l"/>
                <a:tab pos="4119563" algn="l"/>
                <a:tab pos="4576763" algn="l"/>
                <a:tab pos="5032375" algn="l"/>
                <a:tab pos="5491163" algn="l"/>
                <a:tab pos="5948363" algn="l"/>
                <a:tab pos="6402388" algn="l"/>
                <a:tab pos="6859588" algn="l"/>
                <a:tab pos="7319963" algn="l"/>
                <a:tab pos="7777163" algn="l"/>
                <a:tab pos="8231188" algn="l"/>
                <a:tab pos="8688388" algn="l"/>
                <a:tab pos="9148763" algn="l"/>
                <a:tab pos="9407525" algn="l"/>
              </a:tabLst>
            </a:pPr>
            <a:r>
              <a:rPr lang="en-GB" altLang="en-US">
                <a:solidFill>
                  <a:srgbClr val="2323DC"/>
                </a:solidFill>
              </a:rPr>
              <a:t>Total: 12+15+5 = 32 tracks</a:t>
            </a:r>
          </a:p>
        </p:txBody>
      </p:sp>
    </p:spTree>
    <p:extLst>
      <p:ext uri="{BB962C8B-B14F-4D97-AF65-F5344CB8AC3E}">
        <p14:creationId xmlns:p14="http://schemas.microsoft.com/office/powerpoint/2010/main" val="53444665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Page Cache : Caching Block devices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en-US" dirty="0"/>
              <a:t>Block device operations are tightly coupled with virtual memory and paging.</a:t>
            </a:r>
          </a:p>
          <a:p>
            <a:pPr>
              <a:lnSpc>
                <a:spcPct val="110000"/>
              </a:lnSpc>
            </a:pPr>
            <a:r>
              <a:rPr lang="en-US" dirty="0"/>
              <a:t>Some of the frames are used as page cache and keeps data of block devices in systems.</a:t>
            </a:r>
          </a:p>
          <a:p>
            <a:pPr>
              <a:lnSpc>
                <a:spcPct val="110000"/>
              </a:lnSpc>
            </a:pPr>
            <a:r>
              <a:rPr lang="en-US" dirty="0"/>
              <a:t>I/O in a block device: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Search if block is already in page cache (in physical memory):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if found read/write buffer from/to existing frame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Else allocate a frame,</a:t>
            </a:r>
            <a:br>
              <a:rPr lang="en-US" dirty="0"/>
            </a:br>
            <a:r>
              <a:rPr lang="en-US" dirty="0"/>
              <a:t>read device block into frame,</a:t>
            </a:r>
            <a:br>
              <a:rPr lang="en-US" dirty="0"/>
            </a:br>
            <a:r>
              <a:rPr lang="en-US" dirty="0"/>
              <a:t>mark frame as caching device-block pair</a:t>
            </a:r>
            <a:br>
              <a:rPr lang="en-US" dirty="0"/>
            </a:br>
            <a:r>
              <a:rPr lang="en-US" dirty="0"/>
              <a:t>read/write </a:t>
            </a:r>
            <a:r>
              <a:rPr lang="en-US" dirty="0" err="1"/>
              <a:t>bufffer</a:t>
            </a:r>
            <a:r>
              <a:rPr lang="en-US" dirty="0"/>
              <a:t> from/to this frame.</a:t>
            </a:r>
          </a:p>
          <a:p>
            <a:pPr>
              <a:lnSpc>
                <a:spcPct val="110000"/>
              </a:lnSpc>
            </a:pPr>
            <a:r>
              <a:rPr lang="en-US" dirty="0"/>
              <a:t>Dirty pages are written on block device periodically.</a:t>
            </a:r>
          </a:p>
          <a:p>
            <a:pPr>
              <a:lnSpc>
                <a:spcPct val="110000"/>
              </a:lnSpc>
            </a:pPr>
            <a:r>
              <a:rPr lang="en-US" dirty="0"/>
              <a:t>Accelerates I/O operations significantly, especially file system meta data operations.</a:t>
            </a:r>
          </a:p>
        </p:txBody>
      </p:sp>
    </p:spTree>
    <p:extLst>
      <p:ext uri="{BB962C8B-B14F-4D97-AF65-F5344CB8AC3E}">
        <p14:creationId xmlns:p14="http://schemas.microsoft.com/office/powerpoint/2010/main" val="214758139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File Cache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Page cache idea also couples with memory mapped I/O. </a:t>
            </a:r>
            <a:r>
              <a:rPr lang="en-US" dirty="0" err="1">
                <a:latin typeface="Courier" pitchFamily="2" charset="0"/>
              </a:rPr>
              <a:t>mmap</a:t>
            </a:r>
            <a:r>
              <a:rPr lang="en-US" dirty="0">
                <a:latin typeface="Courier" pitchFamily="2" charset="0"/>
              </a:rPr>
              <a:t>()</a:t>
            </a:r>
            <a:r>
              <a:rPr lang="en-US" dirty="0"/>
              <a:t>’</a:t>
            </a:r>
            <a:r>
              <a:rPr lang="en-US" dirty="0" err="1"/>
              <a:t>ed</a:t>
            </a:r>
            <a:r>
              <a:rPr lang="en-US" dirty="0"/>
              <a:t> files work in a similar mechanism.</a:t>
            </a:r>
          </a:p>
          <a:p>
            <a:r>
              <a:rPr lang="en-US" dirty="0"/>
              <a:t>Virtual memory of a process map a page backed as a file (instead of a block device). Changes are updated on memory, cached frames are forced on disk periodically.</a:t>
            </a:r>
          </a:p>
          <a:p>
            <a:r>
              <a:rPr lang="en-US" dirty="0"/>
              <a:t>VM system keeps track of frames of page and file caches together with other (resident and free) pages.</a:t>
            </a:r>
          </a:p>
          <a:p>
            <a:r>
              <a:rPr lang="en-US" dirty="0"/>
              <a:t>VM system adapts sizes of file and device cache based on memory state of the system.</a:t>
            </a:r>
          </a:p>
        </p:txBody>
      </p:sp>
    </p:spTree>
    <p:extLst>
      <p:ext uri="{BB962C8B-B14F-4D97-AF65-F5344CB8AC3E}">
        <p14:creationId xmlns:p14="http://schemas.microsoft.com/office/powerpoint/2010/main" val="1667515213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>
              <a:lnSpc>
                <a:spcPct val="89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charset="-128"/>
              </a:rPr>
              <a:t>Buffering</a:t>
            </a:r>
          </a:p>
        </p:txBody>
      </p:sp>
      <p:sp>
        <p:nvSpPr>
          <p:cNvPr id="126978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eaLnBrk="1">
              <a:lnSpc>
                <a:spcPct val="120000"/>
              </a:lnSpc>
              <a:spcAft>
                <a:spcPts val="100"/>
              </a:spcAft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>
                <a:ea typeface="ＭＳ Ｐゴシック" charset="-128"/>
              </a:rPr>
              <a:t>A </a:t>
            </a:r>
            <a:r>
              <a:rPr lang="en-GB" altLang="en-US" b="1" dirty="0">
                <a:ea typeface="ＭＳ Ｐゴシック" charset="-128"/>
              </a:rPr>
              <a:t>buffer</a:t>
            </a:r>
            <a:r>
              <a:rPr lang="en-GB" altLang="en-US" dirty="0">
                <a:ea typeface="ＭＳ Ｐゴシック" charset="-128"/>
              </a:rPr>
              <a:t> is a memory area that stores data while they are transferred between two devices or between a device and an application. </a:t>
            </a:r>
          </a:p>
          <a:p>
            <a:pPr eaLnBrk="1">
              <a:lnSpc>
                <a:spcPct val="120000"/>
              </a:lnSpc>
              <a:spcAft>
                <a:spcPts val="100"/>
              </a:spcAft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>
                <a:ea typeface="ＭＳ Ｐゴシック" charset="-128"/>
              </a:rPr>
              <a:t>Buffering is done for three reasons. </a:t>
            </a:r>
          </a:p>
          <a:p>
            <a:pPr lvl="1" eaLnBrk="1">
              <a:lnSpc>
                <a:spcPct val="120000"/>
              </a:lnSpc>
              <a:spcAft>
                <a:spcPts val="100"/>
              </a:spcAft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/>
              <a:t>to cope with a </a:t>
            </a:r>
            <a:r>
              <a:rPr lang="en-GB" altLang="en-US" dirty="0">
                <a:solidFill>
                  <a:schemeClr val="accent2"/>
                </a:solidFill>
              </a:rPr>
              <a:t>speed mismatch </a:t>
            </a:r>
            <a:r>
              <a:rPr lang="en-GB" altLang="en-US" dirty="0"/>
              <a:t>between the producer and consumer of a data stream. </a:t>
            </a:r>
          </a:p>
          <a:p>
            <a:pPr lvl="2" eaLnBrk="1">
              <a:lnSpc>
                <a:spcPct val="120000"/>
              </a:lnSpc>
              <a:spcAft>
                <a:spcPts val="100"/>
              </a:spcAft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/>
              <a:t>a file is being received via modem for storage on the hard disk</a:t>
            </a:r>
          </a:p>
          <a:p>
            <a:pPr lvl="1" eaLnBrk="1">
              <a:lnSpc>
                <a:spcPct val="120000"/>
              </a:lnSpc>
              <a:spcAft>
                <a:spcPts val="100"/>
              </a:spcAft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/>
              <a:t> to adapt between devices that have </a:t>
            </a:r>
            <a:r>
              <a:rPr lang="en-GB" altLang="en-US" dirty="0">
                <a:solidFill>
                  <a:schemeClr val="accent2"/>
                </a:solidFill>
              </a:rPr>
              <a:t>different data-transfer sizes</a:t>
            </a:r>
            <a:r>
              <a:rPr lang="en-GB" altLang="en-US" dirty="0"/>
              <a:t>.</a:t>
            </a:r>
          </a:p>
          <a:p>
            <a:pPr lvl="2" eaLnBrk="1">
              <a:lnSpc>
                <a:spcPct val="120000"/>
              </a:lnSpc>
              <a:spcAft>
                <a:spcPts val="100"/>
              </a:spcAft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/>
              <a:t>networking: messages are typically fragmented during sending and receiving</a:t>
            </a:r>
          </a:p>
          <a:p>
            <a:pPr lvl="1" eaLnBrk="1">
              <a:lnSpc>
                <a:spcPct val="120000"/>
              </a:lnSpc>
              <a:spcAft>
                <a:spcPts val="100"/>
              </a:spcAft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/>
              <a:t>to </a:t>
            </a:r>
            <a:r>
              <a:rPr lang="en-GB" altLang="en-US" dirty="0">
                <a:solidFill>
                  <a:schemeClr val="accent2"/>
                </a:solidFill>
              </a:rPr>
              <a:t>support copy semantics </a:t>
            </a:r>
            <a:r>
              <a:rPr lang="en-GB" altLang="en-US" dirty="0"/>
              <a:t>for application I/O. </a:t>
            </a:r>
          </a:p>
          <a:p>
            <a:pPr lvl="2" eaLnBrk="1">
              <a:lnSpc>
                <a:spcPct val="120000"/>
              </a:lnSpc>
              <a:spcAft>
                <a:spcPts val="100"/>
              </a:spcAft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/>
              <a:t>application calls the </a:t>
            </a:r>
            <a:r>
              <a:rPr lang="en-GB" altLang="en-US" b="1" dirty="0">
                <a:latin typeface="Courier" pitchFamily="2" charset="0"/>
              </a:rPr>
              <a:t>write()</a:t>
            </a:r>
            <a:r>
              <a:rPr lang="en-GB" altLang="en-US" dirty="0"/>
              <a:t>system call, providing a pointer to the buffer and an integer specifying the number of bytes to write. </a:t>
            </a:r>
          </a:p>
          <a:p>
            <a:pPr lvl="2" eaLnBrk="1">
              <a:lnSpc>
                <a:spcPct val="120000"/>
              </a:lnSpc>
              <a:spcAft>
                <a:spcPts val="100"/>
              </a:spcAft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/>
              <a:t>After the system call returns, what happens if the application changes the contents of the buffer? </a:t>
            </a:r>
          </a:p>
          <a:p>
            <a:pPr lvl="2" eaLnBrk="1">
              <a:lnSpc>
                <a:spcPct val="120000"/>
              </a:lnSpc>
              <a:spcAft>
                <a:spcPts val="100"/>
              </a:spcAft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/>
              <a:t>When processing </a:t>
            </a:r>
            <a:r>
              <a:rPr lang="en-GB" altLang="en-US" b="1" dirty="0">
                <a:latin typeface="Courier" pitchFamily="2" charset="0"/>
              </a:rPr>
              <a:t>write() </a:t>
            </a:r>
            <a:r>
              <a:rPr lang="en-GB" altLang="en-US" dirty="0"/>
              <a:t>system call, OS copy the application data into a kernel buffer before returning control to the application. </a:t>
            </a:r>
          </a:p>
          <a:p>
            <a:pPr lvl="2" eaLnBrk="1">
              <a:lnSpc>
                <a:spcPct val="120000"/>
              </a:lnSpc>
              <a:spcAft>
                <a:spcPts val="100"/>
              </a:spcAft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/>
              <a:t>The disk write is performed from the kernel buffer, so that subsequent changes to the application buffer have no effect.</a:t>
            </a:r>
          </a:p>
          <a:p>
            <a:pPr eaLnBrk="1">
              <a:lnSpc>
                <a:spcPct val="120000"/>
              </a:lnSpc>
              <a:spcAft>
                <a:spcPts val="100"/>
              </a:spcAft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endParaRPr lang="en-GB" altLang="en-US" dirty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556423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4075" y="480254"/>
            <a:ext cx="8907836" cy="839964"/>
          </a:xfrm>
        </p:spPr>
        <p:txBody>
          <a:bodyPr/>
          <a:lstStyle/>
          <a:p>
            <a:r>
              <a:rPr lang="en-US" dirty="0"/>
              <a:t>How to access I/O devices in HW?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OS needs to send/receive commands and control to device controller to accomplish I/O.</a:t>
            </a:r>
          </a:p>
          <a:p>
            <a:r>
              <a:rPr lang="en-US" dirty="0"/>
              <a:t>Device controller* has one or more registers for control and data. (*will be described later)</a:t>
            </a:r>
          </a:p>
          <a:p>
            <a:r>
              <a:rPr lang="en-US" dirty="0"/>
              <a:t>Processor communicates controller through reading/writing to these registers</a:t>
            </a:r>
          </a:p>
          <a:p>
            <a:r>
              <a:rPr lang="en-US" dirty="0"/>
              <a:t>How to address these registers?</a:t>
            </a:r>
          </a:p>
          <a:p>
            <a:pPr lvl="1"/>
            <a:r>
              <a:rPr lang="en-US" dirty="0"/>
              <a:t>Memory-based I/O</a:t>
            </a:r>
          </a:p>
          <a:p>
            <a:pPr lvl="1"/>
            <a:r>
              <a:rPr lang="en-US" dirty="0"/>
              <a:t>Port-based I/O</a:t>
            </a:r>
          </a:p>
          <a:p>
            <a:pPr lvl="1"/>
            <a:r>
              <a:rPr lang="en-US" dirty="0"/>
              <a:t>Hybrid I/O</a:t>
            </a:r>
          </a:p>
        </p:txBody>
      </p:sp>
    </p:spTree>
    <p:extLst>
      <p:ext uri="{BB962C8B-B14F-4D97-AF65-F5344CB8AC3E}">
        <p14:creationId xmlns:p14="http://schemas.microsoft.com/office/powerpoint/2010/main" val="1208108979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5" name="Text Box 1"/>
          <p:cNvSpPr txBox="1">
            <a:spLocks noChangeArrowheads="1"/>
          </p:cNvSpPr>
          <p:nvPr/>
        </p:nvSpPr>
        <p:spPr bwMode="auto">
          <a:xfrm>
            <a:off x="0" y="5562600"/>
            <a:ext cx="10080625" cy="26561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00800" tIns="50400" rIns="100800" bIns="50400"/>
          <a:lstStyle>
            <a:lvl1pPr marL="604838" indent="-604838"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604838" algn="l"/>
                <a:tab pos="1062038" algn="l"/>
                <a:tab pos="1519238" algn="l"/>
                <a:tab pos="1976438" algn="l"/>
                <a:tab pos="2433638" algn="l"/>
                <a:tab pos="2890838" algn="l"/>
                <a:tab pos="3348038" algn="l"/>
                <a:tab pos="3805238" algn="l"/>
                <a:tab pos="4262438" algn="l"/>
                <a:tab pos="4719638" algn="l"/>
                <a:tab pos="5176838" algn="l"/>
                <a:tab pos="5634038" algn="l"/>
                <a:tab pos="6091238" algn="l"/>
                <a:tab pos="6548438" algn="l"/>
                <a:tab pos="7005638" algn="l"/>
                <a:tab pos="7462838" algn="l"/>
                <a:tab pos="7920038" algn="l"/>
                <a:tab pos="8377238" algn="l"/>
                <a:tab pos="8834438" algn="l"/>
                <a:tab pos="9291638" algn="l"/>
                <a:tab pos="9748838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604838" algn="l"/>
                <a:tab pos="1062038" algn="l"/>
                <a:tab pos="1519238" algn="l"/>
                <a:tab pos="1976438" algn="l"/>
                <a:tab pos="2433638" algn="l"/>
                <a:tab pos="2890838" algn="l"/>
                <a:tab pos="3348038" algn="l"/>
                <a:tab pos="3805238" algn="l"/>
                <a:tab pos="4262438" algn="l"/>
                <a:tab pos="4719638" algn="l"/>
                <a:tab pos="5176838" algn="l"/>
                <a:tab pos="5634038" algn="l"/>
                <a:tab pos="6091238" algn="l"/>
                <a:tab pos="6548438" algn="l"/>
                <a:tab pos="7005638" algn="l"/>
                <a:tab pos="7462838" algn="l"/>
                <a:tab pos="7920038" algn="l"/>
                <a:tab pos="8377238" algn="l"/>
                <a:tab pos="8834438" algn="l"/>
                <a:tab pos="9291638" algn="l"/>
                <a:tab pos="9748838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604838" algn="l"/>
                <a:tab pos="1062038" algn="l"/>
                <a:tab pos="1519238" algn="l"/>
                <a:tab pos="1976438" algn="l"/>
                <a:tab pos="2433638" algn="l"/>
                <a:tab pos="2890838" algn="l"/>
                <a:tab pos="3348038" algn="l"/>
                <a:tab pos="3805238" algn="l"/>
                <a:tab pos="4262438" algn="l"/>
                <a:tab pos="4719638" algn="l"/>
                <a:tab pos="5176838" algn="l"/>
                <a:tab pos="5634038" algn="l"/>
                <a:tab pos="6091238" algn="l"/>
                <a:tab pos="6548438" algn="l"/>
                <a:tab pos="7005638" algn="l"/>
                <a:tab pos="7462838" algn="l"/>
                <a:tab pos="7920038" algn="l"/>
                <a:tab pos="8377238" algn="l"/>
                <a:tab pos="8834438" algn="l"/>
                <a:tab pos="9291638" algn="l"/>
                <a:tab pos="9748838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604838" algn="l"/>
                <a:tab pos="1062038" algn="l"/>
                <a:tab pos="1519238" algn="l"/>
                <a:tab pos="1976438" algn="l"/>
                <a:tab pos="2433638" algn="l"/>
                <a:tab pos="2890838" algn="l"/>
                <a:tab pos="3348038" algn="l"/>
                <a:tab pos="3805238" algn="l"/>
                <a:tab pos="4262438" algn="l"/>
                <a:tab pos="4719638" algn="l"/>
                <a:tab pos="5176838" algn="l"/>
                <a:tab pos="5634038" algn="l"/>
                <a:tab pos="6091238" algn="l"/>
                <a:tab pos="6548438" algn="l"/>
                <a:tab pos="7005638" algn="l"/>
                <a:tab pos="7462838" algn="l"/>
                <a:tab pos="7920038" algn="l"/>
                <a:tab pos="8377238" algn="l"/>
                <a:tab pos="8834438" algn="l"/>
                <a:tab pos="9291638" algn="l"/>
                <a:tab pos="9748838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604838" algn="l"/>
                <a:tab pos="1062038" algn="l"/>
                <a:tab pos="1519238" algn="l"/>
                <a:tab pos="1976438" algn="l"/>
                <a:tab pos="2433638" algn="l"/>
                <a:tab pos="2890838" algn="l"/>
                <a:tab pos="3348038" algn="l"/>
                <a:tab pos="3805238" algn="l"/>
                <a:tab pos="4262438" algn="l"/>
                <a:tab pos="4719638" algn="l"/>
                <a:tab pos="5176838" algn="l"/>
                <a:tab pos="5634038" algn="l"/>
                <a:tab pos="6091238" algn="l"/>
                <a:tab pos="6548438" algn="l"/>
                <a:tab pos="7005638" algn="l"/>
                <a:tab pos="7462838" algn="l"/>
                <a:tab pos="7920038" algn="l"/>
                <a:tab pos="8377238" algn="l"/>
                <a:tab pos="8834438" algn="l"/>
                <a:tab pos="9291638" algn="l"/>
                <a:tab pos="9748838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604838" algn="l"/>
                <a:tab pos="1062038" algn="l"/>
                <a:tab pos="1519238" algn="l"/>
                <a:tab pos="1976438" algn="l"/>
                <a:tab pos="2433638" algn="l"/>
                <a:tab pos="2890838" algn="l"/>
                <a:tab pos="3348038" algn="l"/>
                <a:tab pos="3805238" algn="l"/>
                <a:tab pos="4262438" algn="l"/>
                <a:tab pos="4719638" algn="l"/>
                <a:tab pos="5176838" algn="l"/>
                <a:tab pos="5634038" algn="l"/>
                <a:tab pos="6091238" algn="l"/>
                <a:tab pos="6548438" algn="l"/>
                <a:tab pos="7005638" algn="l"/>
                <a:tab pos="7462838" algn="l"/>
                <a:tab pos="7920038" algn="l"/>
                <a:tab pos="8377238" algn="l"/>
                <a:tab pos="8834438" algn="l"/>
                <a:tab pos="9291638" algn="l"/>
                <a:tab pos="9748838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604838" algn="l"/>
                <a:tab pos="1062038" algn="l"/>
                <a:tab pos="1519238" algn="l"/>
                <a:tab pos="1976438" algn="l"/>
                <a:tab pos="2433638" algn="l"/>
                <a:tab pos="2890838" algn="l"/>
                <a:tab pos="3348038" algn="l"/>
                <a:tab pos="3805238" algn="l"/>
                <a:tab pos="4262438" algn="l"/>
                <a:tab pos="4719638" algn="l"/>
                <a:tab pos="5176838" algn="l"/>
                <a:tab pos="5634038" algn="l"/>
                <a:tab pos="6091238" algn="l"/>
                <a:tab pos="6548438" algn="l"/>
                <a:tab pos="7005638" algn="l"/>
                <a:tab pos="7462838" algn="l"/>
                <a:tab pos="7920038" algn="l"/>
                <a:tab pos="8377238" algn="l"/>
                <a:tab pos="8834438" algn="l"/>
                <a:tab pos="9291638" algn="l"/>
                <a:tab pos="9748838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604838" algn="l"/>
                <a:tab pos="1062038" algn="l"/>
                <a:tab pos="1519238" algn="l"/>
                <a:tab pos="1976438" algn="l"/>
                <a:tab pos="2433638" algn="l"/>
                <a:tab pos="2890838" algn="l"/>
                <a:tab pos="3348038" algn="l"/>
                <a:tab pos="3805238" algn="l"/>
                <a:tab pos="4262438" algn="l"/>
                <a:tab pos="4719638" algn="l"/>
                <a:tab pos="5176838" algn="l"/>
                <a:tab pos="5634038" algn="l"/>
                <a:tab pos="6091238" algn="l"/>
                <a:tab pos="6548438" algn="l"/>
                <a:tab pos="7005638" algn="l"/>
                <a:tab pos="7462838" algn="l"/>
                <a:tab pos="7920038" algn="l"/>
                <a:tab pos="8377238" algn="l"/>
                <a:tab pos="8834438" algn="l"/>
                <a:tab pos="9291638" algn="l"/>
                <a:tab pos="9748838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604838" algn="l"/>
                <a:tab pos="1062038" algn="l"/>
                <a:tab pos="1519238" algn="l"/>
                <a:tab pos="1976438" algn="l"/>
                <a:tab pos="2433638" algn="l"/>
                <a:tab pos="2890838" algn="l"/>
                <a:tab pos="3348038" algn="l"/>
                <a:tab pos="3805238" algn="l"/>
                <a:tab pos="4262438" algn="l"/>
                <a:tab pos="4719638" algn="l"/>
                <a:tab pos="5176838" algn="l"/>
                <a:tab pos="5634038" algn="l"/>
                <a:tab pos="6091238" algn="l"/>
                <a:tab pos="6548438" algn="l"/>
                <a:tab pos="7005638" algn="l"/>
                <a:tab pos="7462838" algn="l"/>
                <a:tab pos="7920038" algn="l"/>
                <a:tab pos="8377238" algn="l"/>
                <a:tab pos="8834438" algn="l"/>
                <a:tab pos="9291638" algn="l"/>
                <a:tab pos="9748838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marL="0" indent="0" eaLnBrk="1" hangingPunct="1">
              <a:lnSpc>
                <a:spcPct val="100000"/>
              </a:lnSpc>
              <a:buSzPct val="100000"/>
            </a:pPr>
            <a:endParaRPr lang="en-GB" altLang="en-US" dirty="0"/>
          </a:p>
        </p:txBody>
      </p:sp>
      <p:sp>
        <p:nvSpPr>
          <p:cNvPr id="129026" name="Text Box 2"/>
          <p:cNvSpPr txBox="1">
            <a:spLocks noChangeArrowheads="1"/>
          </p:cNvSpPr>
          <p:nvPr/>
        </p:nvSpPr>
        <p:spPr bwMode="auto">
          <a:xfrm>
            <a:off x="739775" y="103188"/>
            <a:ext cx="86042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00800" tIns="50400" rIns="100800" bIns="50400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algn="ctr" eaLnBrk="1" hangingPunct="1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3200" b="1" dirty="0">
              <a:solidFill>
                <a:srgbClr val="993333"/>
              </a:solidFill>
              <a:latin typeface="Luxi Sans" charset="0"/>
            </a:endParaRPr>
          </a:p>
        </p:txBody>
      </p:sp>
      <p:sp>
        <p:nvSpPr>
          <p:cNvPr id="129027" name="Text Box 3"/>
          <p:cNvSpPr txBox="1">
            <a:spLocks noChangeArrowheads="1"/>
          </p:cNvSpPr>
          <p:nvPr/>
        </p:nvSpPr>
        <p:spPr bwMode="auto">
          <a:xfrm>
            <a:off x="195263" y="7237413"/>
            <a:ext cx="9605962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00800" tIns="50400" rIns="100800" bIns="50400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898989"/>
              </a:buClr>
              <a:buFont typeface="Times New Roman" charset="0"/>
              <a:buNone/>
            </a:pPr>
            <a:r>
              <a:rPr lang="en-GB" altLang="en-US" sz="1300">
                <a:solidFill>
                  <a:srgbClr val="898989"/>
                </a:solidFill>
                <a:latin typeface="Times New Roman" charset="0"/>
              </a:rPr>
              <a:t>Tanenbaum, Modern Operating Systems 3 e, (c) 2008 Prentice-Hall, Inc. All rights reserved. 0-13-</a:t>
            </a:r>
            <a:r>
              <a:rPr lang="en-GB" altLang="en-US" sz="1300" b="1">
                <a:solidFill>
                  <a:srgbClr val="898989"/>
                </a:solidFill>
                <a:latin typeface="Times New Roman" charset="0"/>
              </a:rPr>
              <a:t>6006639</a:t>
            </a:r>
          </a:p>
        </p:txBody>
      </p:sp>
      <p:pic>
        <p:nvPicPr>
          <p:cNvPr id="129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446" y="1487488"/>
            <a:ext cx="9072562" cy="380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Buffering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76C1EE-0B47-E849-A995-5E7FC14AA7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529" y="5138057"/>
            <a:ext cx="8705040" cy="167838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lnSpc>
                <a:spcPct val="110000"/>
              </a:lnSpc>
              <a:buSzPct val="100000"/>
              <a:buFont typeface="+mj-lt"/>
              <a:buAutoNum type="alphaLcParenR"/>
            </a:pPr>
            <a:r>
              <a:rPr lang="en-GB" altLang="en-US" dirty="0"/>
              <a:t>Unbuffered input: </a:t>
            </a:r>
          </a:p>
          <a:p>
            <a:pPr marL="514350" indent="-514350">
              <a:lnSpc>
                <a:spcPct val="110000"/>
              </a:lnSpc>
              <a:buSzPct val="100000"/>
              <a:buFont typeface="+mj-lt"/>
              <a:buAutoNum type="alphaLcParenR"/>
            </a:pPr>
            <a:r>
              <a:rPr lang="en-GB" altLang="en-US" dirty="0"/>
              <a:t>Buffering in user space. </a:t>
            </a:r>
          </a:p>
          <a:p>
            <a:pPr marL="514350" indent="-514350">
              <a:lnSpc>
                <a:spcPct val="110000"/>
              </a:lnSpc>
              <a:buSzPct val="100000"/>
              <a:buFont typeface="+mj-lt"/>
              <a:buAutoNum type="alphaLcParenR"/>
            </a:pPr>
            <a:r>
              <a:rPr lang="en-GB" altLang="en-US" dirty="0"/>
              <a:t>Buffering in the kernel followed by copying to user space.</a:t>
            </a:r>
          </a:p>
          <a:p>
            <a:pPr marL="514350" indent="-514350">
              <a:lnSpc>
                <a:spcPct val="110000"/>
              </a:lnSpc>
              <a:buSzPct val="100000"/>
              <a:buFont typeface="+mj-lt"/>
              <a:buAutoNum type="alphaLcParenR"/>
            </a:pPr>
            <a:r>
              <a:rPr lang="en-GB" altLang="en-US" dirty="0"/>
              <a:t>Double buffering in the kernel.</a:t>
            </a:r>
          </a:p>
          <a:p>
            <a:pPr marL="514350" indent="-514350">
              <a:lnSpc>
                <a:spcPct val="110000"/>
              </a:lnSpc>
              <a:buFont typeface="+mj-lt"/>
              <a:buAutoNum type="alphaLcParenR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8719754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Text Box 2"/>
          <p:cNvSpPr txBox="1">
            <a:spLocks noChangeArrowheads="1"/>
          </p:cNvSpPr>
          <p:nvPr/>
        </p:nvSpPr>
        <p:spPr bwMode="auto">
          <a:xfrm>
            <a:off x="739775" y="103188"/>
            <a:ext cx="86042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00800" tIns="50400" rIns="100800" bIns="50400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algn="ctr" eaLnBrk="1" hangingPunct="1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3200" b="1" dirty="0">
              <a:solidFill>
                <a:srgbClr val="993333"/>
              </a:solidFill>
              <a:latin typeface="Luxi Sans" charset="0"/>
            </a:endParaRPr>
          </a:p>
        </p:txBody>
      </p:sp>
      <p:sp>
        <p:nvSpPr>
          <p:cNvPr id="129027" name="Text Box 3"/>
          <p:cNvSpPr txBox="1">
            <a:spLocks noChangeArrowheads="1"/>
          </p:cNvSpPr>
          <p:nvPr/>
        </p:nvSpPr>
        <p:spPr bwMode="auto">
          <a:xfrm>
            <a:off x="195263" y="7237413"/>
            <a:ext cx="9605962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00800" tIns="50400" rIns="100800" bIns="50400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898989"/>
              </a:buClr>
              <a:buFont typeface="Times New Roman" charset="0"/>
              <a:buNone/>
            </a:pPr>
            <a:r>
              <a:rPr lang="en-GB" altLang="en-US" sz="1300">
                <a:solidFill>
                  <a:srgbClr val="898989"/>
                </a:solidFill>
                <a:latin typeface="Times New Roman" charset="0"/>
              </a:rPr>
              <a:t>Tanenbaum, Modern Operating Systems 3 e, (c) 2008 Prentice-Hall, Inc. All rights reserved. 0-13-</a:t>
            </a:r>
            <a:r>
              <a:rPr lang="en-GB" altLang="en-US" sz="1300" b="1">
                <a:solidFill>
                  <a:srgbClr val="898989"/>
                </a:solidFill>
                <a:latin typeface="Times New Roman" charset="0"/>
              </a:rPr>
              <a:t>6006639</a:t>
            </a:r>
          </a:p>
        </p:txBody>
      </p:sp>
      <p:pic>
        <p:nvPicPr>
          <p:cNvPr id="129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446" y="1487488"/>
            <a:ext cx="9072562" cy="38004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x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Buffering: Unbuffered input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76C1EE-0B47-E849-A995-5E7FC14AA7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529" y="5138056"/>
            <a:ext cx="8705040" cy="1844143"/>
          </a:xfrm>
        </p:spPr>
        <p:txBody>
          <a:bodyPr>
            <a:normAutofit fontScale="77500" lnSpcReduction="20000"/>
          </a:bodyPr>
          <a:lstStyle/>
          <a:p>
            <a:pPr>
              <a:buSzPct val="100000"/>
            </a:pPr>
            <a:r>
              <a:rPr lang="tr-TR" altLang="en-US" dirty="0"/>
              <a:t>I/O </a:t>
            </a:r>
            <a:r>
              <a:rPr lang="tr-TR" altLang="en-US" dirty="0" err="1"/>
              <a:t>device</a:t>
            </a:r>
            <a:r>
              <a:rPr lang="tr-TR" altLang="en-US" dirty="0"/>
              <a:t> </a:t>
            </a:r>
            <a:r>
              <a:rPr lang="tr-TR" altLang="en-US" dirty="0" err="1"/>
              <a:t>writes</a:t>
            </a:r>
            <a:r>
              <a:rPr lang="tr-TR" altLang="en-US" dirty="0"/>
              <a:t> </a:t>
            </a:r>
            <a:r>
              <a:rPr lang="tr-TR" altLang="en-US" dirty="0" err="1"/>
              <a:t>directly</a:t>
            </a:r>
            <a:r>
              <a:rPr lang="tr-TR" altLang="en-US" dirty="0"/>
              <a:t> </a:t>
            </a:r>
            <a:r>
              <a:rPr lang="tr-TR" altLang="en-US" dirty="0" err="1"/>
              <a:t>into</a:t>
            </a:r>
            <a:r>
              <a:rPr lang="tr-TR" altLang="en-US" dirty="0"/>
              <a:t> </a:t>
            </a:r>
            <a:r>
              <a:rPr lang="tr-TR" altLang="en-US" dirty="0" err="1"/>
              <a:t>the</a:t>
            </a:r>
            <a:r>
              <a:rPr lang="tr-TR" altLang="en-US" dirty="0"/>
              <a:t> </a:t>
            </a:r>
            <a:r>
              <a:rPr lang="tr-TR" altLang="en-US" dirty="0" err="1"/>
              <a:t>user’s</a:t>
            </a:r>
            <a:r>
              <a:rPr lang="tr-TR" altLang="en-US" dirty="0"/>
              <a:t> </a:t>
            </a:r>
            <a:r>
              <a:rPr lang="tr-TR" altLang="en-US" dirty="0" err="1"/>
              <a:t>address</a:t>
            </a:r>
            <a:r>
              <a:rPr lang="tr-TR" altLang="en-US" dirty="0"/>
              <a:t> </a:t>
            </a:r>
            <a:r>
              <a:rPr lang="tr-TR" altLang="en-US" dirty="0" err="1"/>
              <a:t>space</a:t>
            </a:r>
            <a:r>
              <a:rPr lang="tr-TR" altLang="en-US" dirty="0"/>
              <a:t>. </a:t>
            </a:r>
          </a:p>
          <a:p>
            <a:pPr>
              <a:buSzPct val="100000"/>
            </a:pPr>
            <a:r>
              <a:rPr lang="tr-TR" altLang="en-US" dirty="0" err="1">
                <a:solidFill>
                  <a:srgbClr val="FF0000"/>
                </a:solidFill>
              </a:rPr>
              <a:t>If</a:t>
            </a:r>
            <a:r>
              <a:rPr lang="tr-TR" altLang="en-US" dirty="0">
                <a:solidFill>
                  <a:srgbClr val="FF0000"/>
                </a:solidFill>
              </a:rPr>
              <a:t> </a:t>
            </a:r>
            <a:r>
              <a:rPr lang="tr-TR" altLang="en-US" dirty="0" err="1">
                <a:solidFill>
                  <a:srgbClr val="FF0000"/>
                </a:solidFill>
              </a:rPr>
              <a:t>the</a:t>
            </a:r>
            <a:r>
              <a:rPr lang="tr-TR" altLang="en-US" dirty="0">
                <a:solidFill>
                  <a:srgbClr val="FF0000"/>
                </a:solidFill>
              </a:rPr>
              <a:t> </a:t>
            </a:r>
            <a:r>
              <a:rPr lang="tr-TR" altLang="en-US" dirty="0" err="1">
                <a:solidFill>
                  <a:srgbClr val="FF0000"/>
                </a:solidFill>
              </a:rPr>
              <a:t>page</a:t>
            </a:r>
            <a:r>
              <a:rPr lang="tr-TR" altLang="en-US" dirty="0">
                <a:solidFill>
                  <a:srgbClr val="FF0000"/>
                </a:solidFill>
              </a:rPr>
              <a:t> </a:t>
            </a:r>
            <a:r>
              <a:rPr lang="tr-TR" altLang="en-US" dirty="0" err="1">
                <a:solidFill>
                  <a:srgbClr val="FF0000"/>
                </a:solidFill>
              </a:rPr>
              <a:t>frame</a:t>
            </a:r>
            <a:r>
              <a:rPr lang="tr-TR" altLang="en-US" dirty="0">
                <a:solidFill>
                  <a:srgbClr val="FF0000"/>
                </a:solidFill>
              </a:rPr>
              <a:t> </a:t>
            </a:r>
            <a:r>
              <a:rPr lang="tr-TR" altLang="en-US" dirty="0" err="1">
                <a:solidFill>
                  <a:srgbClr val="FF0000"/>
                </a:solidFill>
              </a:rPr>
              <a:t>that</a:t>
            </a:r>
            <a:r>
              <a:rPr lang="tr-TR" altLang="en-US" dirty="0">
                <a:solidFill>
                  <a:srgbClr val="FF0000"/>
                </a:solidFill>
              </a:rPr>
              <a:t> </a:t>
            </a:r>
            <a:r>
              <a:rPr lang="tr-TR" altLang="en-US" dirty="0" err="1">
                <a:solidFill>
                  <a:srgbClr val="FF0000"/>
                </a:solidFill>
              </a:rPr>
              <a:t>the</a:t>
            </a:r>
            <a:r>
              <a:rPr lang="tr-TR" altLang="en-US" dirty="0">
                <a:solidFill>
                  <a:srgbClr val="FF0000"/>
                </a:solidFill>
              </a:rPr>
              <a:t> I/O </a:t>
            </a:r>
            <a:r>
              <a:rPr lang="tr-TR" altLang="en-US" dirty="0" err="1">
                <a:solidFill>
                  <a:srgbClr val="FF0000"/>
                </a:solidFill>
              </a:rPr>
              <a:t>device</a:t>
            </a:r>
            <a:r>
              <a:rPr lang="tr-TR" altLang="en-US" dirty="0">
                <a:solidFill>
                  <a:srgbClr val="FF0000"/>
                </a:solidFill>
              </a:rPr>
              <a:t> </a:t>
            </a:r>
            <a:r>
              <a:rPr lang="tr-TR" altLang="en-US" dirty="0" err="1">
                <a:solidFill>
                  <a:srgbClr val="FF0000"/>
                </a:solidFill>
              </a:rPr>
              <a:t>need</a:t>
            </a:r>
            <a:r>
              <a:rPr lang="tr-TR" altLang="en-US" dirty="0">
                <a:solidFill>
                  <a:srgbClr val="FF0000"/>
                </a:solidFill>
              </a:rPr>
              <a:t> </a:t>
            </a:r>
            <a:r>
              <a:rPr lang="tr-TR" altLang="en-US" dirty="0" err="1">
                <a:solidFill>
                  <a:srgbClr val="FF0000"/>
                </a:solidFill>
              </a:rPr>
              <a:t>to</a:t>
            </a:r>
            <a:r>
              <a:rPr lang="tr-TR" altLang="en-US" dirty="0">
                <a:solidFill>
                  <a:srgbClr val="FF0000"/>
                </a:solidFill>
              </a:rPr>
              <a:t> </a:t>
            </a:r>
            <a:r>
              <a:rPr lang="tr-TR" altLang="en-US" dirty="0" err="1">
                <a:solidFill>
                  <a:srgbClr val="FF0000"/>
                </a:solidFill>
              </a:rPr>
              <a:t>write</a:t>
            </a:r>
            <a:r>
              <a:rPr lang="tr-TR" altLang="en-US" dirty="0">
                <a:solidFill>
                  <a:srgbClr val="FF0000"/>
                </a:solidFill>
              </a:rPr>
              <a:t> is not in </a:t>
            </a:r>
            <a:r>
              <a:rPr lang="tr-TR" altLang="en-US" dirty="0" err="1">
                <a:solidFill>
                  <a:srgbClr val="FF0000"/>
                </a:solidFill>
              </a:rPr>
              <a:t>the</a:t>
            </a:r>
            <a:r>
              <a:rPr lang="tr-TR" altLang="en-US" dirty="0">
                <a:solidFill>
                  <a:srgbClr val="FF0000"/>
                </a:solidFill>
              </a:rPr>
              <a:t> </a:t>
            </a:r>
            <a:r>
              <a:rPr lang="tr-TR" altLang="en-US" dirty="0" err="1">
                <a:solidFill>
                  <a:srgbClr val="FF0000"/>
                </a:solidFill>
              </a:rPr>
              <a:t>memory</a:t>
            </a:r>
            <a:r>
              <a:rPr lang="tr-TR" altLang="en-US" dirty="0">
                <a:solidFill>
                  <a:srgbClr val="FF0000"/>
                </a:solidFill>
              </a:rPr>
              <a:t>, </a:t>
            </a:r>
            <a:r>
              <a:rPr lang="tr-TR" altLang="en-US" dirty="0" err="1">
                <a:solidFill>
                  <a:srgbClr val="FF0000"/>
                </a:solidFill>
              </a:rPr>
              <a:t>then</a:t>
            </a:r>
            <a:r>
              <a:rPr lang="tr-TR" altLang="en-US" dirty="0">
                <a:solidFill>
                  <a:srgbClr val="FF0000"/>
                </a:solidFill>
              </a:rPr>
              <a:t> a </a:t>
            </a:r>
            <a:r>
              <a:rPr lang="tr-TR" altLang="en-US" dirty="0" err="1">
                <a:solidFill>
                  <a:srgbClr val="FF0000"/>
                </a:solidFill>
              </a:rPr>
              <a:t>page</a:t>
            </a:r>
            <a:r>
              <a:rPr lang="tr-TR" altLang="en-US" dirty="0">
                <a:solidFill>
                  <a:srgbClr val="FF0000"/>
                </a:solidFill>
              </a:rPr>
              <a:t> </a:t>
            </a:r>
            <a:r>
              <a:rPr lang="tr-TR" altLang="en-US" dirty="0" err="1">
                <a:solidFill>
                  <a:srgbClr val="FF0000"/>
                </a:solidFill>
              </a:rPr>
              <a:t>fault</a:t>
            </a:r>
            <a:r>
              <a:rPr lang="tr-TR" altLang="en-US" dirty="0">
                <a:solidFill>
                  <a:srgbClr val="FF0000"/>
                </a:solidFill>
              </a:rPr>
              <a:t> is </a:t>
            </a:r>
            <a:r>
              <a:rPr lang="tr-TR" altLang="en-US" dirty="0" err="1">
                <a:solidFill>
                  <a:srgbClr val="FF0000"/>
                </a:solidFill>
              </a:rPr>
              <a:t>generated</a:t>
            </a:r>
            <a:r>
              <a:rPr lang="tr-TR" altLang="en-US" dirty="0">
                <a:solidFill>
                  <a:srgbClr val="FF0000"/>
                </a:solidFill>
              </a:rPr>
              <a:t>. </a:t>
            </a:r>
          </a:p>
          <a:p>
            <a:pPr>
              <a:buSzPct val="100000"/>
            </a:pPr>
            <a:r>
              <a:rPr lang="tr-TR" altLang="en-US" dirty="0" err="1">
                <a:solidFill>
                  <a:srgbClr val="FF0000"/>
                </a:solidFill>
              </a:rPr>
              <a:t>The</a:t>
            </a:r>
            <a:r>
              <a:rPr lang="tr-TR" altLang="en-US" dirty="0">
                <a:solidFill>
                  <a:srgbClr val="FF0000"/>
                </a:solidFill>
              </a:rPr>
              <a:t> I/O </a:t>
            </a:r>
            <a:r>
              <a:rPr lang="tr-TR" altLang="en-US" dirty="0" err="1">
                <a:solidFill>
                  <a:srgbClr val="FF0000"/>
                </a:solidFill>
              </a:rPr>
              <a:t>device</a:t>
            </a:r>
            <a:r>
              <a:rPr lang="tr-TR" altLang="en-US" dirty="0">
                <a:solidFill>
                  <a:srgbClr val="FF0000"/>
                </a:solidFill>
              </a:rPr>
              <a:t> </a:t>
            </a:r>
            <a:r>
              <a:rPr lang="tr-TR" altLang="en-US" dirty="0" err="1">
                <a:solidFill>
                  <a:srgbClr val="FF0000"/>
                </a:solidFill>
              </a:rPr>
              <a:t>may</a:t>
            </a:r>
            <a:r>
              <a:rPr lang="tr-TR" altLang="en-US" dirty="0">
                <a:solidFill>
                  <a:srgbClr val="FF0000"/>
                </a:solidFill>
              </a:rPr>
              <a:t> fail </a:t>
            </a:r>
            <a:r>
              <a:rPr lang="tr-TR" altLang="en-US" dirty="0" err="1">
                <a:solidFill>
                  <a:srgbClr val="FF0000"/>
                </a:solidFill>
              </a:rPr>
              <a:t>to</a:t>
            </a:r>
            <a:r>
              <a:rPr lang="tr-TR" altLang="en-US" dirty="0">
                <a:solidFill>
                  <a:srgbClr val="FF0000"/>
                </a:solidFill>
              </a:rPr>
              <a:t> </a:t>
            </a:r>
            <a:r>
              <a:rPr lang="tr-TR" altLang="en-US" dirty="0" err="1">
                <a:solidFill>
                  <a:srgbClr val="FF0000"/>
                </a:solidFill>
              </a:rPr>
              <a:t>write</a:t>
            </a:r>
            <a:r>
              <a:rPr lang="tr-TR" altLang="en-US" dirty="0">
                <a:solidFill>
                  <a:srgbClr val="FF0000"/>
                </a:solidFill>
              </a:rPr>
              <a:t> </a:t>
            </a:r>
            <a:r>
              <a:rPr lang="tr-TR" altLang="en-US" dirty="0" err="1">
                <a:solidFill>
                  <a:srgbClr val="FF0000"/>
                </a:solidFill>
              </a:rPr>
              <a:t>the</a:t>
            </a:r>
            <a:r>
              <a:rPr lang="tr-TR" altLang="en-US" dirty="0">
                <a:solidFill>
                  <a:srgbClr val="FF0000"/>
                </a:solidFill>
              </a:rPr>
              <a:t> </a:t>
            </a:r>
            <a:r>
              <a:rPr lang="tr-TR" altLang="en-US" dirty="0" err="1">
                <a:solidFill>
                  <a:srgbClr val="FF0000"/>
                </a:solidFill>
              </a:rPr>
              <a:t>incoming</a:t>
            </a:r>
            <a:r>
              <a:rPr lang="tr-TR" altLang="en-US" dirty="0">
                <a:solidFill>
                  <a:srgbClr val="FF0000"/>
                </a:solidFill>
              </a:rPr>
              <a:t> data, </a:t>
            </a:r>
            <a:r>
              <a:rPr lang="tr-TR" altLang="en-US" dirty="0" err="1">
                <a:solidFill>
                  <a:srgbClr val="FF0000"/>
                </a:solidFill>
              </a:rPr>
              <a:t>if</a:t>
            </a:r>
            <a:r>
              <a:rPr lang="tr-TR" altLang="en-US" dirty="0">
                <a:solidFill>
                  <a:srgbClr val="FF0000"/>
                </a:solidFill>
              </a:rPr>
              <a:t> </a:t>
            </a:r>
            <a:r>
              <a:rPr lang="tr-TR" altLang="en-US" dirty="0" err="1">
                <a:solidFill>
                  <a:srgbClr val="FF0000"/>
                </a:solidFill>
              </a:rPr>
              <a:t>new</a:t>
            </a:r>
            <a:r>
              <a:rPr lang="tr-TR" altLang="en-US" dirty="0">
                <a:solidFill>
                  <a:srgbClr val="FF0000"/>
                </a:solidFill>
              </a:rPr>
              <a:t> data </a:t>
            </a:r>
            <a:r>
              <a:rPr lang="tr-TR" altLang="en-US" dirty="0" err="1">
                <a:solidFill>
                  <a:srgbClr val="FF0000"/>
                </a:solidFill>
              </a:rPr>
              <a:t>arrives</a:t>
            </a:r>
            <a:r>
              <a:rPr lang="tr-TR" altLang="en-US" dirty="0">
                <a:solidFill>
                  <a:srgbClr val="FF0000"/>
                </a:solidFill>
              </a:rPr>
              <a:t> </a:t>
            </a:r>
            <a:r>
              <a:rPr lang="tr-TR" altLang="en-US" dirty="0" err="1">
                <a:solidFill>
                  <a:srgbClr val="FF0000"/>
                </a:solidFill>
              </a:rPr>
              <a:t>and</a:t>
            </a:r>
            <a:r>
              <a:rPr lang="tr-TR" altLang="en-US" dirty="0">
                <a:solidFill>
                  <a:srgbClr val="FF0000"/>
                </a:solidFill>
              </a:rPr>
              <a:t> </a:t>
            </a:r>
            <a:r>
              <a:rPr lang="tr-TR" altLang="en-US" dirty="0" err="1">
                <a:solidFill>
                  <a:srgbClr val="FF0000"/>
                </a:solidFill>
              </a:rPr>
              <a:t>overwrites</a:t>
            </a:r>
            <a:r>
              <a:rPr lang="tr-TR" altLang="en-US" dirty="0">
                <a:solidFill>
                  <a:srgbClr val="FF0000"/>
                </a:solidFill>
              </a:rPr>
              <a:t> </a:t>
            </a:r>
            <a:r>
              <a:rPr lang="tr-TR" altLang="en-US" dirty="0" err="1">
                <a:solidFill>
                  <a:srgbClr val="FF0000"/>
                </a:solidFill>
              </a:rPr>
              <a:t>the</a:t>
            </a:r>
            <a:r>
              <a:rPr lang="tr-TR" altLang="en-US" dirty="0">
                <a:solidFill>
                  <a:srgbClr val="FF0000"/>
                </a:solidFill>
              </a:rPr>
              <a:t> </a:t>
            </a:r>
            <a:r>
              <a:rPr lang="tr-TR" altLang="en-US" dirty="0" err="1">
                <a:solidFill>
                  <a:srgbClr val="FF0000"/>
                </a:solidFill>
              </a:rPr>
              <a:t>unwritten</a:t>
            </a:r>
            <a:r>
              <a:rPr lang="tr-TR" altLang="en-US" dirty="0">
                <a:solidFill>
                  <a:srgbClr val="FF0000"/>
                </a:solidFill>
              </a:rPr>
              <a:t> data in </a:t>
            </a:r>
            <a:r>
              <a:rPr lang="tr-TR" altLang="en-US" dirty="0" err="1">
                <a:solidFill>
                  <a:srgbClr val="FF0000"/>
                </a:solidFill>
              </a:rPr>
              <a:t>the</a:t>
            </a:r>
            <a:r>
              <a:rPr lang="tr-TR" altLang="en-US" dirty="0">
                <a:solidFill>
                  <a:srgbClr val="FF0000"/>
                </a:solidFill>
              </a:rPr>
              <a:t> </a:t>
            </a:r>
            <a:r>
              <a:rPr lang="tr-TR" altLang="en-US" dirty="0" err="1">
                <a:solidFill>
                  <a:srgbClr val="FF0000"/>
                </a:solidFill>
              </a:rPr>
              <a:t>memory</a:t>
            </a:r>
            <a:r>
              <a:rPr lang="tr-TR" altLang="en-US" dirty="0">
                <a:solidFill>
                  <a:srgbClr val="FF0000"/>
                </a:solidFill>
              </a:rPr>
              <a:t>/</a:t>
            </a:r>
            <a:r>
              <a:rPr lang="tr-TR" altLang="en-US" dirty="0" err="1">
                <a:solidFill>
                  <a:srgbClr val="FF0000"/>
                </a:solidFill>
              </a:rPr>
              <a:t>registers</a:t>
            </a:r>
            <a:r>
              <a:rPr lang="tr-TR" altLang="en-US" dirty="0">
                <a:solidFill>
                  <a:srgbClr val="FF0000"/>
                </a:solidFill>
              </a:rPr>
              <a:t> of </a:t>
            </a:r>
            <a:r>
              <a:rPr lang="tr-TR" altLang="en-US" dirty="0" err="1">
                <a:solidFill>
                  <a:srgbClr val="FF0000"/>
                </a:solidFill>
              </a:rPr>
              <a:t>the</a:t>
            </a:r>
            <a:r>
              <a:rPr lang="tr-TR" altLang="en-US" dirty="0">
                <a:solidFill>
                  <a:srgbClr val="FF0000"/>
                </a:solidFill>
              </a:rPr>
              <a:t> </a:t>
            </a:r>
            <a:r>
              <a:rPr lang="tr-TR" altLang="en-US" dirty="0" err="1">
                <a:solidFill>
                  <a:srgbClr val="FF0000"/>
                </a:solidFill>
              </a:rPr>
              <a:t>device</a:t>
            </a:r>
            <a:r>
              <a:rPr lang="tr-TR" altLang="en-US" dirty="0">
                <a:solidFill>
                  <a:srgbClr val="FF0000"/>
                </a:solidFill>
              </a:rPr>
              <a:t>. </a:t>
            </a:r>
            <a:endParaRPr lang="en-GB" altLang="en-US" dirty="0">
              <a:solidFill>
                <a:srgbClr val="FF0000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BF4C283-453B-7542-A62C-7978246B2DF6}"/>
              </a:ext>
            </a:extLst>
          </p:cNvPr>
          <p:cNvSpPr/>
          <p:nvPr/>
        </p:nvSpPr>
        <p:spPr bwMode="auto">
          <a:xfrm>
            <a:off x="3309257" y="1796143"/>
            <a:ext cx="6161314" cy="3341913"/>
          </a:xfrm>
          <a:prstGeom prst="rect">
            <a:avLst/>
          </a:prstGeom>
          <a:solidFill>
            <a:schemeClr val="bg1">
              <a:lumMod val="75000"/>
              <a:alpha val="54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199655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Text Box 2"/>
          <p:cNvSpPr txBox="1">
            <a:spLocks noChangeArrowheads="1"/>
          </p:cNvSpPr>
          <p:nvPr/>
        </p:nvSpPr>
        <p:spPr bwMode="auto">
          <a:xfrm>
            <a:off x="739775" y="103188"/>
            <a:ext cx="86042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00800" tIns="50400" rIns="100800" bIns="50400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algn="ctr" eaLnBrk="1" hangingPunct="1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3200" b="1" dirty="0">
              <a:solidFill>
                <a:srgbClr val="993333"/>
              </a:solidFill>
              <a:latin typeface="Luxi Sans" charset="0"/>
            </a:endParaRPr>
          </a:p>
        </p:txBody>
      </p:sp>
      <p:sp>
        <p:nvSpPr>
          <p:cNvPr id="129027" name="Text Box 3"/>
          <p:cNvSpPr txBox="1">
            <a:spLocks noChangeArrowheads="1"/>
          </p:cNvSpPr>
          <p:nvPr/>
        </p:nvSpPr>
        <p:spPr bwMode="auto">
          <a:xfrm>
            <a:off x="195263" y="7237413"/>
            <a:ext cx="9605962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00800" tIns="50400" rIns="100800" bIns="50400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898989"/>
              </a:buClr>
              <a:buFont typeface="Times New Roman" charset="0"/>
              <a:buNone/>
            </a:pPr>
            <a:r>
              <a:rPr lang="en-GB" altLang="en-US" sz="1300">
                <a:solidFill>
                  <a:srgbClr val="898989"/>
                </a:solidFill>
                <a:latin typeface="Times New Roman" charset="0"/>
              </a:rPr>
              <a:t>Tanenbaum, Modern Operating Systems 3 e, (c) 2008 Prentice-Hall, Inc. All rights reserved. 0-13-</a:t>
            </a:r>
            <a:r>
              <a:rPr lang="en-GB" altLang="en-US" sz="1300" b="1">
                <a:solidFill>
                  <a:srgbClr val="898989"/>
                </a:solidFill>
                <a:latin typeface="Times New Roman" charset="0"/>
              </a:rPr>
              <a:t>6006639</a:t>
            </a:r>
          </a:p>
        </p:txBody>
      </p:sp>
      <p:pic>
        <p:nvPicPr>
          <p:cNvPr id="129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446" y="1487488"/>
            <a:ext cx="9072562" cy="380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Buffering: Buffering in user space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76C1EE-0B47-E849-A995-5E7FC14AA7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529" y="5138056"/>
            <a:ext cx="8705040" cy="1844143"/>
          </a:xfrm>
        </p:spPr>
        <p:txBody>
          <a:bodyPr>
            <a:normAutofit fontScale="92500" lnSpcReduction="10000"/>
          </a:bodyPr>
          <a:lstStyle/>
          <a:p>
            <a:pPr>
              <a:buSzPct val="100000"/>
            </a:pPr>
            <a:r>
              <a:rPr lang="tr-TR" altLang="en-US" dirty="0"/>
              <a:t>I/O </a:t>
            </a:r>
            <a:r>
              <a:rPr lang="tr-TR" altLang="en-US" dirty="0" err="1"/>
              <a:t>device</a:t>
            </a:r>
            <a:r>
              <a:rPr lang="tr-TR" altLang="en-US" dirty="0"/>
              <a:t> </a:t>
            </a:r>
            <a:r>
              <a:rPr lang="tr-TR" altLang="en-US" dirty="0" err="1"/>
              <a:t>writes</a:t>
            </a:r>
            <a:r>
              <a:rPr lang="tr-TR" altLang="en-US" dirty="0"/>
              <a:t> </a:t>
            </a:r>
            <a:r>
              <a:rPr lang="tr-TR" altLang="en-US" dirty="0" err="1"/>
              <a:t>directly</a:t>
            </a:r>
            <a:r>
              <a:rPr lang="tr-TR" altLang="en-US" dirty="0"/>
              <a:t> </a:t>
            </a:r>
            <a:r>
              <a:rPr lang="tr-TR" altLang="en-US" dirty="0" err="1"/>
              <a:t>into</a:t>
            </a:r>
            <a:r>
              <a:rPr lang="tr-TR" altLang="en-US" dirty="0"/>
              <a:t> </a:t>
            </a:r>
            <a:r>
              <a:rPr lang="tr-TR" altLang="en-US" dirty="0" err="1"/>
              <a:t>the</a:t>
            </a:r>
            <a:r>
              <a:rPr lang="tr-TR" altLang="en-US" dirty="0"/>
              <a:t> </a:t>
            </a:r>
            <a:r>
              <a:rPr lang="tr-TR" altLang="en-US" dirty="0" err="1"/>
              <a:t>user’s</a:t>
            </a:r>
            <a:r>
              <a:rPr lang="tr-TR" altLang="en-US" dirty="0"/>
              <a:t> </a:t>
            </a:r>
            <a:r>
              <a:rPr lang="tr-TR" altLang="en-US" dirty="0" err="1"/>
              <a:t>address</a:t>
            </a:r>
            <a:r>
              <a:rPr lang="tr-TR" altLang="en-US" dirty="0"/>
              <a:t> </a:t>
            </a:r>
            <a:r>
              <a:rPr lang="tr-TR" altLang="en-US" dirty="0" err="1"/>
              <a:t>space</a:t>
            </a:r>
            <a:r>
              <a:rPr lang="tr-TR" altLang="en-US" dirty="0"/>
              <a:t>. </a:t>
            </a:r>
            <a:r>
              <a:rPr lang="tr-TR" altLang="en-US" dirty="0" err="1"/>
              <a:t>The</a:t>
            </a:r>
            <a:r>
              <a:rPr lang="tr-TR" altLang="en-US" dirty="0"/>
              <a:t> </a:t>
            </a:r>
            <a:r>
              <a:rPr lang="tr-TR" altLang="en-US" dirty="0" err="1"/>
              <a:t>page</a:t>
            </a:r>
            <a:r>
              <a:rPr lang="tr-TR" altLang="en-US" dirty="0"/>
              <a:t> </a:t>
            </a:r>
            <a:r>
              <a:rPr lang="tr-TR" altLang="en-US" dirty="0" err="1"/>
              <a:t>frame</a:t>
            </a:r>
            <a:r>
              <a:rPr lang="tr-TR" altLang="en-US" dirty="0"/>
              <a:t> </a:t>
            </a:r>
            <a:r>
              <a:rPr lang="tr-TR" altLang="en-US" dirty="0" err="1"/>
              <a:t>that</a:t>
            </a:r>
            <a:r>
              <a:rPr lang="tr-TR" altLang="en-US" dirty="0"/>
              <a:t> </a:t>
            </a:r>
            <a:r>
              <a:rPr lang="tr-TR" altLang="en-US" dirty="0" err="1"/>
              <a:t>the</a:t>
            </a:r>
            <a:r>
              <a:rPr lang="tr-TR" altLang="en-US" dirty="0"/>
              <a:t> I/O </a:t>
            </a:r>
            <a:r>
              <a:rPr lang="tr-TR" altLang="en-US" dirty="0" err="1"/>
              <a:t>device</a:t>
            </a:r>
            <a:r>
              <a:rPr lang="tr-TR" altLang="en-US" dirty="0"/>
              <a:t> </a:t>
            </a:r>
            <a:r>
              <a:rPr lang="tr-TR" altLang="en-US" dirty="0" err="1"/>
              <a:t>need</a:t>
            </a:r>
            <a:r>
              <a:rPr lang="tr-TR" altLang="en-US" dirty="0"/>
              <a:t> </a:t>
            </a:r>
            <a:r>
              <a:rPr lang="tr-TR" altLang="en-US" dirty="0" err="1"/>
              <a:t>to</a:t>
            </a:r>
            <a:r>
              <a:rPr lang="tr-TR" altLang="en-US" dirty="0"/>
              <a:t> </a:t>
            </a:r>
            <a:r>
              <a:rPr lang="tr-TR" altLang="en-US" dirty="0" err="1"/>
              <a:t>write</a:t>
            </a:r>
            <a:r>
              <a:rPr lang="tr-TR" altLang="en-US" dirty="0"/>
              <a:t> is «</a:t>
            </a:r>
            <a:r>
              <a:rPr lang="tr-TR" altLang="en-US" dirty="0" err="1"/>
              <a:t>pinned</a:t>
            </a:r>
            <a:r>
              <a:rPr lang="tr-TR" altLang="en-US" dirty="0"/>
              <a:t>» </a:t>
            </a:r>
            <a:r>
              <a:rPr lang="tr-TR" altLang="en-US" dirty="0" err="1"/>
              <a:t>into</a:t>
            </a:r>
            <a:r>
              <a:rPr lang="tr-TR" altLang="en-US" dirty="0"/>
              <a:t> </a:t>
            </a:r>
            <a:r>
              <a:rPr lang="tr-TR" altLang="en-US" dirty="0" err="1"/>
              <a:t>the</a:t>
            </a:r>
            <a:r>
              <a:rPr lang="tr-TR" altLang="en-US" dirty="0"/>
              <a:t> </a:t>
            </a:r>
            <a:r>
              <a:rPr lang="tr-TR" altLang="en-US" dirty="0" err="1"/>
              <a:t>memory</a:t>
            </a:r>
            <a:r>
              <a:rPr lang="tr-TR" altLang="en-US" dirty="0"/>
              <a:t>, </a:t>
            </a:r>
            <a:r>
              <a:rPr lang="tr-TR" altLang="en-US" dirty="0" err="1"/>
              <a:t>i.e</a:t>
            </a:r>
            <a:r>
              <a:rPr lang="tr-TR" altLang="en-US" dirty="0"/>
              <a:t>. </a:t>
            </a:r>
            <a:r>
              <a:rPr lang="tr-TR" altLang="en-US" dirty="0" err="1"/>
              <a:t>The</a:t>
            </a:r>
            <a:r>
              <a:rPr lang="tr-TR" altLang="en-US" dirty="0"/>
              <a:t> </a:t>
            </a:r>
            <a:r>
              <a:rPr lang="tr-TR" altLang="en-US" dirty="0" err="1"/>
              <a:t>page</a:t>
            </a:r>
            <a:r>
              <a:rPr lang="tr-TR" altLang="en-US" dirty="0"/>
              <a:t> </a:t>
            </a:r>
            <a:r>
              <a:rPr lang="tr-TR" altLang="en-US" dirty="0" err="1"/>
              <a:t>frame</a:t>
            </a:r>
            <a:r>
              <a:rPr lang="tr-TR" altLang="en-US" dirty="0"/>
              <a:t> is </a:t>
            </a:r>
            <a:r>
              <a:rPr lang="tr-TR" altLang="en-US" dirty="0" err="1"/>
              <a:t>never</a:t>
            </a:r>
            <a:r>
              <a:rPr lang="tr-TR" altLang="en-US" dirty="0"/>
              <a:t> </a:t>
            </a:r>
            <a:r>
              <a:rPr lang="tr-TR" altLang="en-US" dirty="0" err="1"/>
              <a:t>evicted</a:t>
            </a:r>
            <a:r>
              <a:rPr lang="tr-TR" altLang="en-US" dirty="0"/>
              <a:t>.</a:t>
            </a:r>
          </a:p>
          <a:p>
            <a:pPr>
              <a:buSzPct val="100000"/>
            </a:pPr>
            <a:r>
              <a:rPr lang="tr-TR" altLang="en-US" dirty="0" err="1">
                <a:solidFill>
                  <a:srgbClr val="FF0000"/>
                </a:solidFill>
              </a:rPr>
              <a:t>If</a:t>
            </a:r>
            <a:r>
              <a:rPr lang="tr-TR" altLang="en-US" dirty="0">
                <a:solidFill>
                  <a:srgbClr val="FF0000"/>
                </a:solidFill>
              </a:rPr>
              <a:t> </a:t>
            </a:r>
            <a:r>
              <a:rPr lang="tr-TR" altLang="en-US" dirty="0" err="1">
                <a:solidFill>
                  <a:srgbClr val="FF0000"/>
                </a:solidFill>
              </a:rPr>
              <a:t>all</a:t>
            </a:r>
            <a:r>
              <a:rPr lang="tr-TR" altLang="en-US" dirty="0">
                <a:solidFill>
                  <a:srgbClr val="FF0000"/>
                </a:solidFill>
              </a:rPr>
              <a:t> </a:t>
            </a:r>
            <a:r>
              <a:rPr lang="tr-TR" altLang="en-US" dirty="0" err="1">
                <a:solidFill>
                  <a:srgbClr val="FF0000"/>
                </a:solidFill>
              </a:rPr>
              <a:t>such</a:t>
            </a:r>
            <a:r>
              <a:rPr lang="tr-TR" altLang="en-US" dirty="0">
                <a:solidFill>
                  <a:srgbClr val="FF0000"/>
                </a:solidFill>
              </a:rPr>
              <a:t> </a:t>
            </a:r>
            <a:r>
              <a:rPr lang="tr-TR" altLang="en-US" dirty="0" err="1">
                <a:solidFill>
                  <a:srgbClr val="FF0000"/>
                </a:solidFill>
              </a:rPr>
              <a:t>page</a:t>
            </a:r>
            <a:r>
              <a:rPr lang="tr-TR" altLang="en-US" dirty="0">
                <a:solidFill>
                  <a:srgbClr val="FF0000"/>
                </a:solidFill>
              </a:rPr>
              <a:t> </a:t>
            </a:r>
            <a:r>
              <a:rPr lang="tr-TR" altLang="en-US" dirty="0" err="1">
                <a:solidFill>
                  <a:srgbClr val="FF0000"/>
                </a:solidFill>
              </a:rPr>
              <a:t>frames</a:t>
            </a:r>
            <a:r>
              <a:rPr lang="tr-TR" altLang="en-US" dirty="0">
                <a:solidFill>
                  <a:srgbClr val="FF0000"/>
                </a:solidFill>
              </a:rPr>
              <a:t> (of </a:t>
            </a:r>
            <a:r>
              <a:rPr lang="tr-TR" altLang="en-US" dirty="0" err="1">
                <a:solidFill>
                  <a:srgbClr val="FF0000"/>
                </a:solidFill>
              </a:rPr>
              <a:t>all</a:t>
            </a:r>
            <a:r>
              <a:rPr lang="tr-TR" altLang="en-US" dirty="0">
                <a:solidFill>
                  <a:srgbClr val="FF0000"/>
                </a:solidFill>
              </a:rPr>
              <a:t> </a:t>
            </a:r>
            <a:r>
              <a:rPr lang="tr-TR" altLang="en-US" dirty="0" err="1">
                <a:solidFill>
                  <a:srgbClr val="FF0000"/>
                </a:solidFill>
              </a:rPr>
              <a:t>the</a:t>
            </a:r>
            <a:r>
              <a:rPr lang="tr-TR" altLang="en-US" dirty="0">
                <a:solidFill>
                  <a:srgbClr val="FF0000"/>
                </a:solidFill>
              </a:rPr>
              <a:t> </a:t>
            </a:r>
            <a:r>
              <a:rPr lang="tr-TR" altLang="en-US" dirty="0" err="1">
                <a:solidFill>
                  <a:srgbClr val="FF0000"/>
                </a:solidFill>
              </a:rPr>
              <a:t>processes</a:t>
            </a:r>
            <a:r>
              <a:rPr lang="tr-TR" altLang="en-US" dirty="0">
                <a:solidFill>
                  <a:srgbClr val="FF0000"/>
                </a:solidFill>
              </a:rPr>
              <a:t>) </a:t>
            </a:r>
            <a:r>
              <a:rPr lang="tr-TR" altLang="en-US" dirty="0" err="1">
                <a:solidFill>
                  <a:srgbClr val="FF0000"/>
                </a:solidFill>
              </a:rPr>
              <a:t>are</a:t>
            </a:r>
            <a:r>
              <a:rPr lang="tr-TR" altLang="en-US" dirty="0">
                <a:solidFill>
                  <a:srgbClr val="FF0000"/>
                </a:solidFill>
              </a:rPr>
              <a:t> «</a:t>
            </a:r>
            <a:r>
              <a:rPr lang="tr-TR" altLang="en-US" dirty="0" err="1">
                <a:solidFill>
                  <a:srgbClr val="FF0000"/>
                </a:solidFill>
              </a:rPr>
              <a:t>pinned</a:t>
            </a:r>
            <a:r>
              <a:rPr lang="tr-TR" altLang="en-US" dirty="0">
                <a:solidFill>
                  <a:srgbClr val="FF0000"/>
                </a:solidFill>
              </a:rPr>
              <a:t>», </a:t>
            </a:r>
            <a:r>
              <a:rPr lang="tr-TR" altLang="en-US" dirty="0" err="1">
                <a:solidFill>
                  <a:srgbClr val="FF0000"/>
                </a:solidFill>
              </a:rPr>
              <a:t>then</a:t>
            </a:r>
            <a:r>
              <a:rPr lang="tr-TR" altLang="en-US" dirty="0">
                <a:solidFill>
                  <a:srgbClr val="FF0000"/>
                </a:solidFill>
              </a:rPr>
              <a:t> </a:t>
            </a:r>
            <a:r>
              <a:rPr lang="tr-TR" altLang="en-US" dirty="0" err="1">
                <a:solidFill>
                  <a:srgbClr val="FF0000"/>
                </a:solidFill>
              </a:rPr>
              <a:t>the</a:t>
            </a:r>
            <a:r>
              <a:rPr lang="tr-TR" altLang="en-US" dirty="0">
                <a:solidFill>
                  <a:srgbClr val="FF0000"/>
                </a:solidFill>
              </a:rPr>
              <a:t> </a:t>
            </a:r>
            <a:r>
              <a:rPr lang="tr-TR" altLang="en-US" dirty="0" err="1">
                <a:solidFill>
                  <a:srgbClr val="FF0000"/>
                </a:solidFill>
              </a:rPr>
              <a:t>physical</a:t>
            </a:r>
            <a:r>
              <a:rPr lang="tr-TR" altLang="en-US" dirty="0">
                <a:solidFill>
                  <a:srgbClr val="FF0000"/>
                </a:solidFill>
              </a:rPr>
              <a:t> </a:t>
            </a:r>
            <a:r>
              <a:rPr lang="tr-TR" altLang="en-US" dirty="0" err="1">
                <a:solidFill>
                  <a:srgbClr val="FF0000"/>
                </a:solidFill>
              </a:rPr>
              <a:t>memory</a:t>
            </a:r>
            <a:r>
              <a:rPr lang="tr-TR" altLang="en-US" dirty="0">
                <a:solidFill>
                  <a:srgbClr val="FF0000"/>
                </a:solidFill>
              </a:rPr>
              <a:t> </a:t>
            </a:r>
            <a:r>
              <a:rPr lang="tr-TR" altLang="en-US" dirty="0" err="1">
                <a:solidFill>
                  <a:srgbClr val="FF0000"/>
                </a:solidFill>
              </a:rPr>
              <a:t>will</a:t>
            </a:r>
            <a:r>
              <a:rPr lang="tr-TR" altLang="en-US" dirty="0">
                <a:solidFill>
                  <a:srgbClr val="FF0000"/>
                </a:solidFill>
              </a:rPr>
              <a:t> </a:t>
            </a:r>
            <a:r>
              <a:rPr lang="tr-TR" altLang="en-US" dirty="0" err="1">
                <a:solidFill>
                  <a:srgbClr val="FF0000"/>
                </a:solidFill>
              </a:rPr>
              <a:t>become</a:t>
            </a:r>
            <a:r>
              <a:rPr lang="tr-TR" altLang="en-US" dirty="0">
                <a:solidFill>
                  <a:srgbClr val="FF0000"/>
                </a:solidFill>
              </a:rPr>
              <a:t> </a:t>
            </a:r>
            <a:r>
              <a:rPr lang="tr-TR" altLang="en-US" dirty="0" err="1">
                <a:solidFill>
                  <a:srgbClr val="FF0000"/>
                </a:solidFill>
              </a:rPr>
              <a:t>tight</a:t>
            </a:r>
            <a:r>
              <a:rPr lang="tr-TR" altLang="en-US" dirty="0">
                <a:solidFill>
                  <a:srgbClr val="FF0000"/>
                </a:solidFill>
              </a:rPr>
              <a:t>!  </a:t>
            </a:r>
          </a:p>
          <a:p>
            <a:pPr marL="514350" indent="-514350">
              <a:buSzPct val="100000"/>
            </a:pPr>
            <a:endParaRPr lang="tr-TR" alt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4D37501-3994-F64B-89F0-8ABAFB1C515B}"/>
              </a:ext>
            </a:extLst>
          </p:cNvPr>
          <p:cNvSpPr/>
          <p:nvPr/>
        </p:nvSpPr>
        <p:spPr bwMode="auto">
          <a:xfrm>
            <a:off x="5413663" y="1796143"/>
            <a:ext cx="4056907" cy="3341913"/>
          </a:xfrm>
          <a:prstGeom prst="rect">
            <a:avLst/>
          </a:prstGeom>
          <a:solidFill>
            <a:schemeClr val="bg1">
              <a:lumMod val="75000"/>
              <a:alpha val="54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E5D3C72-FC8F-3843-BB2A-115B99BD9A63}"/>
              </a:ext>
            </a:extLst>
          </p:cNvPr>
          <p:cNvSpPr/>
          <p:nvPr/>
        </p:nvSpPr>
        <p:spPr bwMode="auto">
          <a:xfrm>
            <a:off x="521560" y="1772863"/>
            <a:ext cx="2626886" cy="3341913"/>
          </a:xfrm>
          <a:prstGeom prst="rect">
            <a:avLst/>
          </a:prstGeom>
          <a:solidFill>
            <a:schemeClr val="bg1">
              <a:lumMod val="75000"/>
              <a:alpha val="54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170393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Text Box 2"/>
          <p:cNvSpPr txBox="1">
            <a:spLocks noChangeArrowheads="1"/>
          </p:cNvSpPr>
          <p:nvPr/>
        </p:nvSpPr>
        <p:spPr bwMode="auto">
          <a:xfrm>
            <a:off x="739775" y="103188"/>
            <a:ext cx="86042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00800" tIns="50400" rIns="100800" bIns="50400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algn="ctr" eaLnBrk="1" hangingPunct="1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3200" b="1" dirty="0">
              <a:solidFill>
                <a:srgbClr val="993333"/>
              </a:solidFill>
              <a:latin typeface="Luxi Sans" charset="0"/>
            </a:endParaRPr>
          </a:p>
        </p:txBody>
      </p:sp>
      <p:sp>
        <p:nvSpPr>
          <p:cNvPr id="129027" name="Text Box 3"/>
          <p:cNvSpPr txBox="1">
            <a:spLocks noChangeArrowheads="1"/>
          </p:cNvSpPr>
          <p:nvPr/>
        </p:nvSpPr>
        <p:spPr bwMode="auto">
          <a:xfrm>
            <a:off x="195263" y="7237413"/>
            <a:ext cx="9605962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00800" tIns="50400" rIns="100800" bIns="50400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898989"/>
              </a:buClr>
              <a:buFont typeface="Times New Roman" charset="0"/>
              <a:buNone/>
            </a:pPr>
            <a:r>
              <a:rPr lang="en-GB" altLang="en-US" sz="1300">
                <a:solidFill>
                  <a:srgbClr val="898989"/>
                </a:solidFill>
                <a:latin typeface="Times New Roman" charset="0"/>
              </a:rPr>
              <a:t>Tanenbaum, Modern Operating Systems 3 e, (c) 2008 Prentice-Hall, Inc. All rights reserved. 0-13-</a:t>
            </a:r>
            <a:r>
              <a:rPr lang="en-GB" altLang="en-US" sz="1300" b="1">
                <a:solidFill>
                  <a:srgbClr val="898989"/>
                </a:solidFill>
                <a:latin typeface="Times New Roman" charset="0"/>
              </a:rPr>
              <a:t>6006639</a:t>
            </a:r>
          </a:p>
        </p:txBody>
      </p:sp>
      <p:pic>
        <p:nvPicPr>
          <p:cNvPr id="129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446" y="1487488"/>
            <a:ext cx="9072562" cy="380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Buffering: Buffering in kernel space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76C1EE-0B47-E849-A995-5E7FC14AA7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529" y="5138056"/>
            <a:ext cx="9215626" cy="2187535"/>
          </a:xfrm>
        </p:spPr>
        <p:txBody>
          <a:bodyPr>
            <a:normAutofit fontScale="70000" lnSpcReduction="20000"/>
          </a:bodyPr>
          <a:lstStyle/>
          <a:p>
            <a:pPr>
              <a:buSzPct val="100000"/>
            </a:pPr>
            <a:r>
              <a:rPr lang="tr-TR" altLang="en-US" dirty="0"/>
              <a:t>I/O </a:t>
            </a:r>
            <a:r>
              <a:rPr lang="tr-TR" altLang="en-US" dirty="0" err="1"/>
              <a:t>device</a:t>
            </a:r>
            <a:r>
              <a:rPr lang="tr-TR" altLang="en-US" dirty="0"/>
              <a:t> </a:t>
            </a:r>
            <a:r>
              <a:rPr lang="tr-TR" altLang="en-US" dirty="0" err="1"/>
              <a:t>writes</a:t>
            </a:r>
            <a:r>
              <a:rPr lang="tr-TR" altLang="en-US" dirty="0"/>
              <a:t> </a:t>
            </a:r>
            <a:r>
              <a:rPr lang="tr-TR" altLang="en-US" dirty="0" err="1"/>
              <a:t>directly</a:t>
            </a:r>
            <a:r>
              <a:rPr lang="tr-TR" altLang="en-US" dirty="0"/>
              <a:t> </a:t>
            </a:r>
            <a:r>
              <a:rPr lang="tr-TR" altLang="en-US" dirty="0" err="1"/>
              <a:t>into</a:t>
            </a:r>
            <a:r>
              <a:rPr lang="tr-TR" altLang="en-US" dirty="0"/>
              <a:t> </a:t>
            </a:r>
            <a:r>
              <a:rPr lang="tr-TR" altLang="en-US" dirty="0" err="1"/>
              <a:t>the</a:t>
            </a:r>
            <a:r>
              <a:rPr lang="tr-TR" altLang="en-US" dirty="0"/>
              <a:t> </a:t>
            </a:r>
            <a:r>
              <a:rPr lang="tr-TR" altLang="en-US" dirty="0" err="1"/>
              <a:t>kernel’s</a:t>
            </a:r>
            <a:r>
              <a:rPr lang="tr-TR" altLang="en-US" dirty="0"/>
              <a:t> </a:t>
            </a:r>
            <a:r>
              <a:rPr lang="tr-TR" altLang="en-US" dirty="0" err="1"/>
              <a:t>address</a:t>
            </a:r>
            <a:r>
              <a:rPr lang="tr-TR" altLang="en-US" dirty="0"/>
              <a:t> </a:t>
            </a:r>
            <a:r>
              <a:rPr lang="tr-TR" altLang="en-US" dirty="0" err="1"/>
              <a:t>space</a:t>
            </a:r>
            <a:r>
              <a:rPr lang="tr-TR" altLang="en-US" dirty="0"/>
              <a:t>. </a:t>
            </a:r>
          </a:p>
          <a:p>
            <a:pPr>
              <a:buSzPct val="100000"/>
            </a:pPr>
            <a:r>
              <a:rPr lang="tr-TR" altLang="en-US" dirty="0" err="1"/>
              <a:t>The</a:t>
            </a:r>
            <a:r>
              <a:rPr lang="tr-TR" altLang="en-US" dirty="0"/>
              <a:t> </a:t>
            </a:r>
            <a:r>
              <a:rPr lang="tr-TR" altLang="en-US" dirty="0" err="1"/>
              <a:t>kernel</a:t>
            </a:r>
            <a:r>
              <a:rPr lang="tr-TR" altLang="en-US" dirty="0"/>
              <a:t> </a:t>
            </a:r>
            <a:r>
              <a:rPr lang="tr-TR" altLang="en-US" dirty="0" err="1"/>
              <a:t>page</a:t>
            </a:r>
            <a:r>
              <a:rPr lang="tr-TR" altLang="en-US" dirty="0"/>
              <a:t> </a:t>
            </a:r>
            <a:r>
              <a:rPr lang="tr-TR" altLang="en-US" dirty="0" err="1"/>
              <a:t>frame</a:t>
            </a:r>
            <a:r>
              <a:rPr lang="tr-TR" altLang="en-US" dirty="0"/>
              <a:t> </a:t>
            </a:r>
            <a:r>
              <a:rPr lang="tr-TR" altLang="en-US" dirty="0" err="1"/>
              <a:t>that</a:t>
            </a:r>
            <a:r>
              <a:rPr lang="tr-TR" altLang="en-US" dirty="0"/>
              <a:t> </a:t>
            </a:r>
            <a:r>
              <a:rPr lang="tr-TR" altLang="en-US" dirty="0" err="1"/>
              <a:t>the</a:t>
            </a:r>
            <a:r>
              <a:rPr lang="tr-TR" altLang="en-US" dirty="0"/>
              <a:t> I/O </a:t>
            </a:r>
            <a:r>
              <a:rPr lang="tr-TR" altLang="en-US" dirty="0" err="1"/>
              <a:t>device</a:t>
            </a:r>
            <a:r>
              <a:rPr lang="tr-TR" altLang="en-US" dirty="0"/>
              <a:t> </a:t>
            </a:r>
            <a:r>
              <a:rPr lang="tr-TR" altLang="en-US" dirty="0" err="1"/>
              <a:t>need</a:t>
            </a:r>
            <a:r>
              <a:rPr lang="tr-TR" altLang="en-US" dirty="0"/>
              <a:t> </a:t>
            </a:r>
            <a:r>
              <a:rPr lang="tr-TR" altLang="en-US" dirty="0" err="1"/>
              <a:t>to</a:t>
            </a:r>
            <a:r>
              <a:rPr lang="tr-TR" altLang="en-US" dirty="0"/>
              <a:t> </a:t>
            </a:r>
            <a:r>
              <a:rPr lang="tr-TR" altLang="en-US" dirty="0" err="1"/>
              <a:t>write</a:t>
            </a:r>
            <a:r>
              <a:rPr lang="tr-TR" altLang="en-US" dirty="0"/>
              <a:t> is «</a:t>
            </a:r>
            <a:r>
              <a:rPr lang="tr-TR" altLang="en-US" dirty="0" err="1"/>
              <a:t>pinned</a:t>
            </a:r>
            <a:r>
              <a:rPr lang="tr-TR" altLang="en-US" dirty="0"/>
              <a:t>» </a:t>
            </a:r>
            <a:r>
              <a:rPr lang="tr-TR" altLang="en-US" dirty="0" err="1"/>
              <a:t>into</a:t>
            </a:r>
            <a:r>
              <a:rPr lang="tr-TR" altLang="en-US" dirty="0"/>
              <a:t> </a:t>
            </a:r>
            <a:r>
              <a:rPr lang="tr-TR" altLang="en-US" dirty="0" err="1"/>
              <a:t>the</a:t>
            </a:r>
            <a:r>
              <a:rPr lang="tr-TR" altLang="en-US" dirty="0"/>
              <a:t> </a:t>
            </a:r>
            <a:r>
              <a:rPr lang="tr-TR" altLang="en-US" dirty="0" err="1"/>
              <a:t>memory</a:t>
            </a:r>
            <a:r>
              <a:rPr lang="tr-TR" altLang="en-US" dirty="0"/>
              <a:t>, </a:t>
            </a:r>
            <a:r>
              <a:rPr lang="tr-TR" altLang="en-US" dirty="0" err="1"/>
              <a:t>i.e</a:t>
            </a:r>
            <a:r>
              <a:rPr lang="tr-TR" altLang="en-US" dirty="0"/>
              <a:t>. </a:t>
            </a:r>
            <a:r>
              <a:rPr lang="tr-TR" altLang="en-US" dirty="0" err="1"/>
              <a:t>The</a:t>
            </a:r>
            <a:r>
              <a:rPr lang="tr-TR" altLang="en-US" dirty="0"/>
              <a:t> </a:t>
            </a:r>
            <a:r>
              <a:rPr lang="tr-TR" altLang="en-US" dirty="0" err="1"/>
              <a:t>page</a:t>
            </a:r>
            <a:r>
              <a:rPr lang="tr-TR" altLang="en-US" dirty="0"/>
              <a:t> </a:t>
            </a:r>
            <a:r>
              <a:rPr lang="tr-TR" altLang="en-US" dirty="0" err="1"/>
              <a:t>frame</a:t>
            </a:r>
            <a:r>
              <a:rPr lang="tr-TR" altLang="en-US" dirty="0"/>
              <a:t> is </a:t>
            </a:r>
            <a:r>
              <a:rPr lang="tr-TR" altLang="en-US" dirty="0" err="1"/>
              <a:t>never</a:t>
            </a:r>
            <a:r>
              <a:rPr lang="tr-TR" altLang="en-US" dirty="0"/>
              <a:t> </a:t>
            </a:r>
            <a:r>
              <a:rPr lang="tr-TR" altLang="en-US" dirty="0" err="1"/>
              <a:t>evicted</a:t>
            </a:r>
            <a:r>
              <a:rPr lang="tr-TR" altLang="en-US" dirty="0"/>
              <a:t>.</a:t>
            </a:r>
          </a:p>
          <a:p>
            <a:pPr>
              <a:buSzPct val="100000"/>
            </a:pPr>
            <a:r>
              <a:rPr lang="tr-TR" altLang="en-US" dirty="0" err="1"/>
              <a:t>Note</a:t>
            </a:r>
            <a:r>
              <a:rPr lang="tr-TR" altLang="en-US" dirty="0"/>
              <a:t> </a:t>
            </a:r>
            <a:r>
              <a:rPr lang="tr-TR" altLang="en-US" dirty="0" err="1"/>
              <a:t>that</a:t>
            </a:r>
            <a:r>
              <a:rPr lang="tr-TR" altLang="en-US" dirty="0"/>
              <a:t> </a:t>
            </a:r>
            <a:r>
              <a:rPr lang="tr-TR" altLang="en-US" dirty="0" err="1"/>
              <a:t>the</a:t>
            </a:r>
            <a:r>
              <a:rPr lang="tr-TR" altLang="en-US" dirty="0"/>
              <a:t> </a:t>
            </a:r>
            <a:r>
              <a:rPr lang="tr-TR" altLang="en-US" dirty="0" err="1"/>
              <a:t>kernel</a:t>
            </a:r>
            <a:r>
              <a:rPr lang="tr-TR" altLang="en-US" dirty="0"/>
              <a:t> can </a:t>
            </a:r>
            <a:r>
              <a:rPr lang="tr-TR" altLang="en-US" dirty="0" err="1"/>
              <a:t>combine</a:t>
            </a:r>
            <a:r>
              <a:rPr lang="tr-TR" altLang="en-US" dirty="0"/>
              <a:t> </a:t>
            </a:r>
            <a:r>
              <a:rPr lang="tr-TR" altLang="en-US" dirty="0" err="1"/>
              <a:t>many</a:t>
            </a:r>
            <a:r>
              <a:rPr lang="tr-TR" altLang="en-US" dirty="0"/>
              <a:t> </a:t>
            </a:r>
            <a:r>
              <a:rPr lang="tr-TR" altLang="en-US" dirty="0" err="1"/>
              <a:t>such</a:t>
            </a:r>
            <a:r>
              <a:rPr lang="tr-TR" altLang="en-US" dirty="0"/>
              <a:t> </a:t>
            </a:r>
            <a:r>
              <a:rPr lang="tr-TR" altLang="en-US" dirty="0" err="1"/>
              <a:t>buffers</a:t>
            </a:r>
            <a:r>
              <a:rPr lang="tr-TR" altLang="en-US" dirty="0"/>
              <a:t> </a:t>
            </a:r>
            <a:r>
              <a:rPr lang="tr-TR" altLang="en-US" dirty="0" err="1"/>
              <a:t>into</a:t>
            </a:r>
            <a:r>
              <a:rPr lang="tr-TR" altLang="en-US" dirty="0"/>
              <a:t> a </a:t>
            </a:r>
            <a:r>
              <a:rPr lang="tr-TR" altLang="en-US" dirty="0" err="1"/>
              <a:t>single</a:t>
            </a:r>
            <a:r>
              <a:rPr lang="tr-TR" altLang="en-US" dirty="0"/>
              <a:t> </a:t>
            </a:r>
            <a:r>
              <a:rPr lang="tr-TR" altLang="en-US" dirty="0" err="1"/>
              <a:t>kernel</a:t>
            </a:r>
            <a:r>
              <a:rPr lang="tr-TR" altLang="en-US" dirty="0"/>
              <a:t> </a:t>
            </a:r>
            <a:r>
              <a:rPr lang="tr-TR" altLang="en-US" dirty="0" err="1"/>
              <a:t>page</a:t>
            </a:r>
            <a:r>
              <a:rPr lang="tr-TR" altLang="en-US" dirty="0"/>
              <a:t> </a:t>
            </a:r>
            <a:r>
              <a:rPr lang="tr-TR" altLang="en-US" dirty="0" err="1"/>
              <a:t>frame</a:t>
            </a:r>
            <a:r>
              <a:rPr lang="tr-TR" altLang="en-US" dirty="0"/>
              <a:t>, </a:t>
            </a:r>
            <a:r>
              <a:rPr lang="tr-TR" altLang="en-US" dirty="0" err="1"/>
              <a:t>minimizing</a:t>
            </a:r>
            <a:r>
              <a:rPr lang="tr-TR" altLang="en-US" dirty="0"/>
              <a:t> </a:t>
            </a:r>
            <a:r>
              <a:rPr lang="tr-TR" altLang="en-US" dirty="0" err="1"/>
              <a:t>the</a:t>
            </a:r>
            <a:r>
              <a:rPr lang="tr-TR" altLang="en-US" dirty="0"/>
              <a:t> </a:t>
            </a:r>
            <a:r>
              <a:rPr lang="tr-TR" altLang="en-US" dirty="0" err="1"/>
              <a:t>number</a:t>
            </a:r>
            <a:r>
              <a:rPr lang="tr-TR" altLang="en-US" dirty="0"/>
              <a:t> of «</a:t>
            </a:r>
            <a:r>
              <a:rPr lang="tr-TR" altLang="en-US" dirty="0" err="1"/>
              <a:t>pinned</a:t>
            </a:r>
            <a:r>
              <a:rPr lang="tr-TR" altLang="en-US" dirty="0"/>
              <a:t>» </a:t>
            </a:r>
            <a:r>
              <a:rPr lang="tr-TR" altLang="en-US" dirty="0" err="1"/>
              <a:t>kernel</a:t>
            </a:r>
            <a:r>
              <a:rPr lang="tr-TR" altLang="en-US" dirty="0"/>
              <a:t> </a:t>
            </a:r>
            <a:r>
              <a:rPr lang="tr-TR" altLang="en-US" dirty="0" err="1"/>
              <a:t>page</a:t>
            </a:r>
            <a:r>
              <a:rPr lang="tr-TR" altLang="en-US" dirty="0"/>
              <a:t> </a:t>
            </a:r>
            <a:r>
              <a:rPr lang="tr-TR" altLang="en-US" dirty="0" err="1"/>
              <a:t>frames</a:t>
            </a:r>
            <a:r>
              <a:rPr lang="tr-TR" altLang="en-US" dirty="0"/>
              <a:t> in </a:t>
            </a:r>
            <a:r>
              <a:rPr lang="tr-TR" altLang="en-US" dirty="0" err="1"/>
              <a:t>the</a:t>
            </a:r>
            <a:r>
              <a:rPr lang="tr-TR" altLang="en-US" dirty="0"/>
              <a:t> </a:t>
            </a:r>
            <a:r>
              <a:rPr lang="tr-TR" altLang="en-US" dirty="0" err="1"/>
              <a:t>physical</a:t>
            </a:r>
            <a:r>
              <a:rPr lang="tr-TR" altLang="en-US" dirty="0"/>
              <a:t> </a:t>
            </a:r>
            <a:r>
              <a:rPr lang="tr-TR" altLang="en-US" dirty="0" err="1"/>
              <a:t>memory</a:t>
            </a:r>
            <a:r>
              <a:rPr lang="tr-TR" altLang="en-US" dirty="0"/>
              <a:t>!</a:t>
            </a:r>
          </a:p>
          <a:p>
            <a:pPr>
              <a:buSzPct val="100000"/>
            </a:pPr>
            <a:r>
              <a:rPr lang="tr-TR" altLang="en-US" dirty="0" err="1"/>
              <a:t>When</a:t>
            </a:r>
            <a:r>
              <a:rPr lang="tr-TR" altLang="en-US" dirty="0"/>
              <a:t> </a:t>
            </a:r>
            <a:r>
              <a:rPr lang="tr-TR" altLang="en-US" dirty="0" err="1"/>
              <a:t>the</a:t>
            </a:r>
            <a:r>
              <a:rPr lang="tr-TR" altLang="en-US" dirty="0"/>
              <a:t> </a:t>
            </a:r>
            <a:r>
              <a:rPr lang="tr-TR" altLang="en-US" dirty="0" err="1"/>
              <a:t>kernel</a:t>
            </a:r>
            <a:r>
              <a:rPr lang="tr-TR" altLang="en-US" dirty="0"/>
              <a:t> </a:t>
            </a:r>
            <a:r>
              <a:rPr lang="tr-TR" altLang="en-US" dirty="0" err="1"/>
              <a:t>buffer</a:t>
            </a:r>
            <a:r>
              <a:rPr lang="tr-TR" altLang="en-US" dirty="0"/>
              <a:t> </a:t>
            </a:r>
            <a:r>
              <a:rPr lang="tr-TR" altLang="en-US" dirty="0" err="1"/>
              <a:t>becomes</a:t>
            </a:r>
            <a:r>
              <a:rPr lang="tr-TR" altLang="en-US" dirty="0"/>
              <a:t> </a:t>
            </a:r>
            <a:r>
              <a:rPr lang="tr-TR" altLang="en-US" dirty="0" err="1"/>
              <a:t>full</a:t>
            </a:r>
            <a:r>
              <a:rPr lang="tr-TR" altLang="en-US" dirty="0"/>
              <a:t>, it is </a:t>
            </a:r>
            <a:r>
              <a:rPr lang="tr-TR" altLang="en-US" dirty="0" err="1"/>
              <a:t>copied</a:t>
            </a:r>
            <a:r>
              <a:rPr lang="tr-TR" altLang="en-US" dirty="0"/>
              <a:t> </a:t>
            </a:r>
            <a:r>
              <a:rPr lang="tr-TR" altLang="en-US" dirty="0" err="1"/>
              <a:t>to</a:t>
            </a:r>
            <a:r>
              <a:rPr lang="tr-TR" altLang="en-US" dirty="0"/>
              <a:t> </a:t>
            </a:r>
            <a:r>
              <a:rPr lang="tr-TR" altLang="en-US" dirty="0" err="1"/>
              <a:t>the</a:t>
            </a:r>
            <a:r>
              <a:rPr lang="tr-TR" altLang="en-US" dirty="0"/>
              <a:t> </a:t>
            </a:r>
            <a:r>
              <a:rPr lang="tr-TR" altLang="en-US" dirty="0" err="1"/>
              <a:t>user’s</a:t>
            </a:r>
            <a:r>
              <a:rPr lang="tr-TR" altLang="en-US" dirty="0"/>
              <a:t> </a:t>
            </a:r>
            <a:r>
              <a:rPr lang="tr-TR" altLang="en-US" dirty="0" err="1"/>
              <a:t>address</a:t>
            </a:r>
            <a:r>
              <a:rPr lang="tr-TR" altLang="en-US" dirty="0"/>
              <a:t> </a:t>
            </a:r>
            <a:r>
              <a:rPr lang="tr-TR" altLang="en-US" dirty="0" err="1"/>
              <a:t>space</a:t>
            </a:r>
            <a:r>
              <a:rPr lang="tr-TR" altLang="en-US" dirty="0"/>
              <a:t>, </a:t>
            </a:r>
            <a:r>
              <a:rPr lang="tr-TR" altLang="en-US" dirty="0" err="1"/>
              <a:t>and</a:t>
            </a:r>
            <a:r>
              <a:rPr lang="tr-TR" altLang="en-US" dirty="0"/>
              <a:t> </a:t>
            </a:r>
            <a:r>
              <a:rPr lang="tr-TR" altLang="en-US" dirty="0" err="1"/>
              <a:t>emptied</a:t>
            </a:r>
            <a:r>
              <a:rPr lang="tr-TR" altLang="en-US" dirty="0"/>
              <a:t>.</a:t>
            </a:r>
          </a:p>
          <a:p>
            <a:pPr>
              <a:buSzPct val="100000"/>
            </a:pPr>
            <a:r>
              <a:rPr lang="tr-TR" altLang="en-US" dirty="0" err="1">
                <a:solidFill>
                  <a:srgbClr val="FF0000"/>
                </a:solidFill>
              </a:rPr>
              <a:t>What</a:t>
            </a:r>
            <a:r>
              <a:rPr lang="tr-TR" altLang="en-US" dirty="0">
                <a:solidFill>
                  <a:srgbClr val="FF0000"/>
                </a:solidFill>
              </a:rPr>
              <a:t> </a:t>
            </a:r>
            <a:r>
              <a:rPr lang="tr-TR" altLang="en-US" dirty="0" err="1">
                <a:solidFill>
                  <a:srgbClr val="FF0000"/>
                </a:solidFill>
              </a:rPr>
              <a:t>if</a:t>
            </a:r>
            <a:r>
              <a:rPr lang="tr-TR" altLang="en-US" dirty="0">
                <a:solidFill>
                  <a:srgbClr val="FF0000"/>
                </a:solidFill>
              </a:rPr>
              <a:t>, </a:t>
            </a:r>
            <a:r>
              <a:rPr lang="tr-TR" altLang="en-US" dirty="0" err="1">
                <a:solidFill>
                  <a:srgbClr val="FF0000"/>
                </a:solidFill>
              </a:rPr>
              <a:t>during</a:t>
            </a:r>
            <a:r>
              <a:rPr lang="tr-TR" altLang="en-US" dirty="0">
                <a:solidFill>
                  <a:srgbClr val="FF0000"/>
                </a:solidFill>
              </a:rPr>
              <a:t> </a:t>
            </a:r>
            <a:r>
              <a:rPr lang="tr-TR" altLang="en-US" dirty="0" err="1">
                <a:solidFill>
                  <a:srgbClr val="FF0000"/>
                </a:solidFill>
              </a:rPr>
              <a:t>copying</a:t>
            </a:r>
            <a:r>
              <a:rPr lang="tr-TR" altLang="en-US" dirty="0">
                <a:solidFill>
                  <a:srgbClr val="FF0000"/>
                </a:solidFill>
              </a:rPr>
              <a:t>, </a:t>
            </a:r>
            <a:r>
              <a:rPr lang="tr-TR" altLang="en-US" dirty="0" err="1">
                <a:solidFill>
                  <a:srgbClr val="FF0000"/>
                </a:solidFill>
              </a:rPr>
              <a:t>new</a:t>
            </a:r>
            <a:r>
              <a:rPr lang="tr-TR" altLang="en-US" dirty="0">
                <a:solidFill>
                  <a:srgbClr val="FF0000"/>
                </a:solidFill>
              </a:rPr>
              <a:t> data </a:t>
            </a:r>
            <a:r>
              <a:rPr lang="tr-TR" altLang="en-US" dirty="0" err="1">
                <a:solidFill>
                  <a:srgbClr val="FF0000"/>
                </a:solidFill>
              </a:rPr>
              <a:t>arrives</a:t>
            </a:r>
            <a:r>
              <a:rPr lang="tr-TR" altLang="en-US" dirty="0">
                <a:solidFill>
                  <a:srgbClr val="FF0000"/>
                </a:solidFill>
              </a:rPr>
              <a:t>? </a:t>
            </a:r>
          </a:p>
          <a:p>
            <a:pPr lvl="1">
              <a:buSzPct val="100000"/>
            </a:pPr>
            <a:r>
              <a:rPr lang="tr-TR" altLang="en-US" dirty="0" err="1">
                <a:solidFill>
                  <a:srgbClr val="FF0000"/>
                </a:solidFill>
              </a:rPr>
              <a:t>It</a:t>
            </a:r>
            <a:r>
              <a:rPr lang="tr-TR" altLang="en-US" dirty="0">
                <a:solidFill>
                  <a:srgbClr val="FF0000"/>
                </a:solidFill>
              </a:rPr>
              <a:t> </a:t>
            </a:r>
            <a:r>
              <a:rPr lang="tr-TR" altLang="en-US" dirty="0" err="1">
                <a:solidFill>
                  <a:srgbClr val="FF0000"/>
                </a:solidFill>
              </a:rPr>
              <a:t>may</a:t>
            </a:r>
            <a:r>
              <a:rPr lang="tr-TR" altLang="en-US" dirty="0">
                <a:solidFill>
                  <a:srgbClr val="FF0000"/>
                </a:solidFill>
              </a:rPr>
              <a:t> be </a:t>
            </a:r>
            <a:r>
              <a:rPr lang="tr-TR" altLang="en-US" dirty="0" err="1">
                <a:solidFill>
                  <a:srgbClr val="FF0000"/>
                </a:solidFill>
              </a:rPr>
              <a:t>lost</a:t>
            </a:r>
            <a:r>
              <a:rPr lang="tr-TR" altLang="en-US" dirty="0">
                <a:solidFill>
                  <a:srgbClr val="FF0000"/>
                </a:solidFill>
              </a:rPr>
              <a:t>!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8F79822-DB1A-E044-95FB-2AF5AEDF3E64}"/>
              </a:ext>
            </a:extLst>
          </p:cNvPr>
          <p:cNvSpPr/>
          <p:nvPr/>
        </p:nvSpPr>
        <p:spPr bwMode="auto">
          <a:xfrm>
            <a:off x="7533409" y="1796143"/>
            <a:ext cx="1937161" cy="3341913"/>
          </a:xfrm>
          <a:prstGeom prst="rect">
            <a:avLst/>
          </a:prstGeom>
          <a:solidFill>
            <a:schemeClr val="bg1">
              <a:lumMod val="75000"/>
              <a:alpha val="54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7529FBF-A8BB-284A-A8F5-880728B87064}"/>
              </a:ext>
            </a:extLst>
          </p:cNvPr>
          <p:cNvSpPr/>
          <p:nvPr/>
        </p:nvSpPr>
        <p:spPr bwMode="auto">
          <a:xfrm>
            <a:off x="521559" y="1772863"/>
            <a:ext cx="4705067" cy="3341913"/>
          </a:xfrm>
          <a:prstGeom prst="rect">
            <a:avLst/>
          </a:prstGeom>
          <a:solidFill>
            <a:schemeClr val="bg1">
              <a:lumMod val="75000"/>
              <a:alpha val="54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229632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Text Box 2"/>
          <p:cNvSpPr txBox="1">
            <a:spLocks noChangeArrowheads="1"/>
          </p:cNvSpPr>
          <p:nvPr/>
        </p:nvSpPr>
        <p:spPr bwMode="auto">
          <a:xfrm>
            <a:off x="739775" y="103188"/>
            <a:ext cx="860425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00800" tIns="50400" rIns="100800" bIns="50400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algn="ctr" eaLnBrk="1" hangingPunct="1">
              <a:lnSpc>
                <a:spcPct val="89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</a:pPr>
            <a:endParaRPr lang="en-GB" altLang="en-US" sz="3200" b="1" dirty="0">
              <a:solidFill>
                <a:srgbClr val="993333"/>
              </a:solidFill>
              <a:latin typeface="Luxi Sans" charset="0"/>
            </a:endParaRPr>
          </a:p>
        </p:txBody>
      </p:sp>
      <p:sp>
        <p:nvSpPr>
          <p:cNvPr id="129027" name="Text Box 3"/>
          <p:cNvSpPr txBox="1">
            <a:spLocks noChangeArrowheads="1"/>
          </p:cNvSpPr>
          <p:nvPr/>
        </p:nvSpPr>
        <p:spPr bwMode="auto">
          <a:xfrm>
            <a:off x="195263" y="7237413"/>
            <a:ext cx="9605962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100800" tIns="50400" rIns="100800" bIns="50400" anchor="ctr"/>
          <a:lstStyle>
            <a:lvl1pPr>
              <a:lnSpc>
                <a:spcPct val="78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78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78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78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898989"/>
              </a:buClr>
              <a:buFont typeface="Times New Roman" charset="0"/>
              <a:buNone/>
            </a:pPr>
            <a:r>
              <a:rPr lang="en-GB" altLang="en-US" sz="1300">
                <a:solidFill>
                  <a:srgbClr val="898989"/>
                </a:solidFill>
                <a:latin typeface="Times New Roman" charset="0"/>
              </a:rPr>
              <a:t>Tanenbaum, Modern Operating Systems 3 e, (c) 2008 Prentice-Hall, Inc. All rights reserved. 0-13-</a:t>
            </a:r>
            <a:r>
              <a:rPr lang="en-GB" altLang="en-US" sz="1300" b="1">
                <a:solidFill>
                  <a:srgbClr val="898989"/>
                </a:solidFill>
                <a:latin typeface="Times New Roman" charset="0"/>
              </a:rPr>
              <a:t>6006639</a:t>
            </a:r>
          </a:p>
        </p:txBody>
      </p:sp>
      <p:pic>
        <p:nvPicPr>
          <p:cNvPr id="129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446" y="1487488"/>
            <a:ext cx="9072562" cy="380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Buffering: Double buffering in kernel space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76C1EE-0B47-E849-A995-5E7FC14AA7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529" y="5138056"/>
            <a:ext cx="8705040" cy="1844143"/>
          </a:xfrm>
        </p:spPr>
        <p:txBody>
          <a:bodyPr>
            <a:normAutofit fontScale="77500" lnSpcReduction="20000"/>
          </a:bodyPr>
          <a:lstStyle/>
          <a:p>
            <a:pPr>
              <a:buSzPct val="100000"/>
            </a:pPr>
            <a:r>
              <a:rPr lang="tr-TR" altLang="en-US" dirty="0"/>
              <a:t>I/O </a:t>
            </a:r>
            <a:r>
              <a:rPr lang="tr-TR" altLang="en-US" dirty="0" err="1"/>
              <a:t>device</a:t>
            </a:r>
            <a:r>
              <a:rPr lang="tr-TR" altLang="en-US" dirty="0"/>
              <a:t> </a:t>
            </a:r>
            <a:r>
              <a:rPr lang="tr-TR" altLang="en-US" dirty="0" err="1"/>
              <a:t>writes</a:t>
            </a:r>
            <a:r>
              <a:rPr lang="tr-TR" altLang="en-US" dirty="0"/>
              <a:t> </a:t>
            </a:r>
            <a:r>
              <a:rPr lang="tr-TR" altLang="en-US" dirty="0" err="1"/>
              <a:t>directly</a:t>
            </a:r>
            <a:r>
              <a:rPr lang="tr-TR" altLang="en-US" dirty="0"/>
              <a:t> </a:t>
            </a:r>
            <a:r>
              <a:rPr lang="tr-TR" altLang="en-US" dirty="0" err="1"/>
              <a:t>into</a:t>
            </a:r>
            <a:r>
              <a:rPr lang="tr-TR" altLang="en-US" dirty="0"/>
              <a:t> </a:t>
            </a:r>
            <a:r>
              <a:rPr lang="tr-TR" altLang="en-US" dirty="0" err="1"/>
              <a:t>the</a:t>
            </a:r>
            <a:r>
              <a:rPr lang="tr-TR" altLang="en-US" dirty="0"/>
              <a:t> </a:t>
            </a:r>
            <a:r>
              <a:rPr lang="tr-TR" altLang="en-US" dirty="0" err="1"/>
              <a:t>kernel’s</a:t>
            </a:r>
            <a:r>
              <a:rPr lang="tr-TR" altLang="en-US" dirty="0"/>
              <a:t> </a:t>
            </a:r>
            <a:r>
              <a:rPr lang="tr-TR" altLang="en-US" dirty="0" err="1"/>
              <a:t>address</a:t>
            </a:r>
            <a:r>
              <a:rPr lang="tr-TR" altLang="en-US" dirty="0"/>
              <a:t> </a:t>
            </a:r>
            <a:r>
              <a:rPr lang="tr-TR" altLang="en-US" dirty="0" err="1"/>
              <a:t>space</a:t>
            </a:r>
            <a:r>
              <a:rPr lang="tr-TR" altLang="en-US" dirty="0"/>
              <a:t>. </a:t>
            </a:r>
          </a:p>
          <a:p>
            <a:pPr>
              <a:buSzPct val="100000"/>
            </a:pPr>
            <a:r>
              <a:rPr lang="tr-TR" altLang="en-US" dirty="0" err="1"/>
              <a:t>The</a:t>
            </a:r>
            <a:r>
              <a:rPr lang="tr-TR" altLang="en-US" dirty="0"/>
              <a:t> </a:t>
            </a:r>
            <a:r>
              <a:rPr lang="tr-TR" altLang="en-US" dirty="0" err="1"/>
              <a:t>kernel</a:t>
            </a:r>
            <a:r>
              <a:rPr lang="tr-TR" altLang="en-US" dirty="0"/>
              <a:t> </a:t>
            </a:r>
            <a:r>
              <a:rPr lang="tr-TR" altLang="en-US" dirty="0" err="1"/>
              <a:t>page</a:t>
            </a:r>
            <a:r>
              <a:rPr lang="tr-TR" altLang="en-US" dirty="0"/>
              <a:t> </a:t>
            </a:r>
            <a:r>
              <a:rPr lang="tr-TR" altLang="en-US" dirty="0" err="1"/>
              <a:t>frame</a:t>
            </a:r>
            <a:r>
              <a:rPr lang="tr-TR" altLang="en-US" dirty="0"/>
              <a:t> </a:t>
            </a:r>
            <a:r>
              <a:rPr lang="tr-TR" altLang="en-US" dirty="0" err="1"/>
              <a:t>that</a:t>
            </a:r>
            <a:r>
              <a:rPr lang="tr-TR" altLang="en-US" dirty="0"/>
              <a:t> </a:t>
            </a:r>
            <a:r>
              <a:rPr lang="tr-TR" altLang="en-US" dirty="0" err="1"/>
              <a:t>the</a:t>
            </a:r>
            <a:r>
              <a:rPr lang="tr-TR" altLang="en-US" dirty="0"/>
              <a:t> I/O </a:t>
            </a:r>
            <a:r>
              <a:rPr lang="tr-TR" altLang="en-US" dirty="0" err="1"/>
              <a:t>device</a:t>
            </a:r>
            <a:r>
              <a:rPr lang="tr-TR" altLang="en-US" dirty="0"/>
              <a:t> </a:t>
            </a:r>
            <a:r>
              <a:rPr lang="tr-TR" altLang="en-US" dirty="0" err="1"/>
              <a:t>need</a:t>
            </a:r>
            <a:r>
              <a:rPr lang="tr-TR" altLang="en-US" dirty="0"/>
              <a:t> </a:t>
            </a:r>
            <a:r>
              <a:rPr lang="tr-TR" altLang="en-US" dirty="0" err="1"/>
              <a:t>to</a:t>
            </a:r>
            <a:r>
              <a:rPr lang="tr-TR" altLang="en-US" dirty="0"/>
              <a:t> </a:t>
            </a:r>
            <a:r>
              <a:rPr lang="tr-TR" altLang="en-US" dirty="0" err="1"/>
              <a:t>write</a:t>
            </a:r>
            <a:r>
              <a:rPr lang="tr-TR" altLang="en-US" dirty="0"/>
              <a:t> is «</a:t>
            </a:r>
            <a:r>
              <a:rPr lang="tr-TR" altLang="en-US" dirty="0" err="1"/>
              <a:t>pinned</a:t>
            </a:r>
            <a:r>
              <a:rPr lang="tr-TR" altLang="en-US" dirty="0"/>
              <a:t>» </a:t>
            </a:r>
            <a:r>
              <a:rPr lang="tr-TR" altLang="en-US" dirty="0" err="1"/>
              <a:t>into</a:t>
            </a:r>
            <a:r>
              <a:rPr lang="tr-TR" altLang="en-US" dirty="0"/>
              <a:t> </a:t>
            </a:r>
            <a:r>
              <a:rPr lang="tr-TR" altLang="en-US" dirty="0" err="1"/>
              <a:t>the</a:t>
            </a:r>
            <a:r>
              <a:rPr lang="tr-TR" altLang="en-US" dirty="0"/>
              <a:t> </a:t>
            </a:r>
            <a:r>
              <a:rPr lang="tr-TR" altLang="en-US" dirty="0" err="1"/>
              <a:t>memory</a:t>
            </a:r>
            <a:r>
              <a:rPr lang="tr-TR" altLang="en-US" dirty="0"/>
              <a:t>, </a:t>
            </a:r>
            <a:r>
              <a:rPr lang="tr-TR" altLang="en-US" dirty="0" err="1"/>
              <a:t>i.e</a:t>
            </a:r>
            <a:r>
              <a:rPr lang="tr-TR" altLang="en-US" dirty="0"/>
              <a:t>. </a:t>
            </a:r>
            <a:r>
              <a:rPr lang="tr-TR" altLang="en-US" dirty="0" err="1"/>
              <a:t>The</a:t>
            </a:r>
            <a:r>
              <a:rPr lang="tr-TR" altLang="en-US" dirty="0"/>
              <a:t> </a:t>
            </a:r>
            <a:r>
              <a:rPr lang="tr-TR" altLang="en-US" dirty="0" err="1"/>
              <a:t>page</a:t>
            </a:r>
            <a:r>
              <a:rPr lang="tr-TR" altLang="en-US" dirty="0"/>
              <a:t> </a:t>
            </a:r>
            <a:r>
              <a:rPr lang="tr-TR" altLang="en-US" dirty="0" err="1"/>
              <a:t>frame</a:t>
            </a:r>
            <a:r>
              <a:rPr lang="tr-TR" altLang="en-US" dirty="0"/>
              <a:t> is </a:t>
            </a:r>
            <a:r>
              <a:rPr lang="tr-TR" altLang="en-US" dirty="0" err="1"/>
              <a:t>never</a:t>
            </a:r>
            <a:r>
              <a:rPr lang="tr-TR" altLang="en-US" dirty="0"/>
              <a:t> </a:t>
            </a:r>
            <a:r>
              <a:rPr lang="tr-TR" altLang="en-US" dirty="0" err="1"/>
              <a:t>evicted</a:t>
            </a:r>
            <a:r>
              <a:rPr lang="tr-TR" altLang="en-US" dirty="0"/>
              <a:t>.</a:t>
            </a:r>
          </a:p>
          <a:p>
            <a:pPr>
              <a:buSzPct val="100000"/>
            </a:pPr>
            <a:r>
              <a:rPr lang="tr-TR" altLang="en-US" dirty="0" err="1"/>
              <a:t>When</a:t>
            </a:r>
            <a:r>
              <a:rPr lang="tr-TR" altLang="en-US" dirty="0"/>
              <a:t> </a:t>
            </a:r>
            <a:r>
              <a:rPr lang="tr-TR" altLang="en-US" dirty="0" err="1"/>
              <a:t>the</a:t>
            </a:r>
            <a:r>
              <a:rPr lang="tr-TR" altLang="en-US" dirty="0"/>
              <a:t> </a:t>
            </a:r>
            <a:r>
              <a:rPr lang="tr-TR" altLang="en-US" dirty="0" err="1"/>
              <a:t>kernel</a:t>
            </a:r>
            <a:r>
              <a:rPr lang="tr-TR" altLang="en-US" dirty="0"/>
              <a:t> </a:t>
            </a:r>
            <a:r>
              <a:rPr lang="tr-TR" altLang="en-US" dirty="0" err="1"/>
              <a:t>buffer</a:t>
            </a:r>
            <a:r>
              <a:rPr lang="tr-TR" altLang="en-US" dirty="0"/>
              <a:t> </a:t>
            </a:r>
            <a:r>
              <a:rPr lang="tr-TR" altLang="en-US" dirty="0" err="1"/>
              <a:t>becomes</a:t>
            </a:r>
            <a:r>
              <a:rPr lang="tr-TR" altLang="en-US" dirty="0"/>
              <a:t> </a:t>
            </a:r>
            <a:r>
              <a:rPr lang="tr-TR" altLang="en-US" dirty="0" err="1"/>
              <a:t>full</a:t>
            </a:r>
            <a:r>
              <a:rPr lang="tr-TR" altLang="en-US" dirty="0"/>
              <a:t>, it is </a:t>
            </a:r>
            <a:r>
              <a:rPr lang="tr-TR" altLang="en-US" dirty="0" err="1"/>
              <a:t>copied</a:t>
            </a:r>
            <a:r>
              <a:rPr lang="tr-TR" altLang="en-US" dirty="0"/>
              <a:t> </a:t>
            </a:r>
            <a:r>
              <a:rPr lang="tr-TR" altLang="en-US" dirty="0" err="1"/>
              <a:t>to</a:t>
            </a:r>
            <a:r>
              <a:rPr lang="tr-TR" altLang="en-US" dirty="0"/>
              <a:t> </a:t>
            </a:r>
            <a:r>
              <a:rPr lang="tr-TR" altLang="en-US" dirty="0" err="1"/>
              <a:t>the</a:t>
            </a:r>
            <a:r>
              <a:rPr lang="tr-TR" altLang="en-US" dirty="0"/>
              <a:t> </a:t>
            </a:r>
            <a:r>
              <a:rPr lang="tr-TR" altLang="en-US" dirty="0" err="1"/>
              <a:t>user’s</a:t>
            </a:r>
            <a:r>
              <a:rPr lang="tr-TR" altLang="en-US" dirty="0"/>
              <a:t> </a:t>
            </a:r>
            <a:r>
              <a:rPr lang="tr-TR" altLang="en-US" dirty="0" err="1"/>
              <a:t>address</a:t>
            </a:r>
            <a:r>
              <a:rPr lang="tr-TR" altLang="en-US" dirty="0"/>
              <a:t> </a:t>
            </a:r>
            <a:r>
              <a:rPr lang="tr-TR" altLang="en-US" dirty="0" err="1"/>
              <a:t>space</a:t>
            </a:r>
            <a:r>
              <a:rPr lang="tr-TR" altLang="en-US" dirty="0"/>
              <a:t>, </a:t>
            </a:r>
            <a:r>
              <a:rPr lang="tr-TR" altLang="en-US" dirty="0" err="1"/>
              <a:t>and</a:t>
            </a:r>
            <a:r>
              <a:rPr lang="tr-TR" altLang="en-US" dirty="0"/>
              <a:t> </a:t>
            </a:r>
            <a:r>
              <a:rPr lang="tr-TR" altLang="en-US" dirty="0" err="1"/>
              <a:t>emptied</a:t>
            </a:r>
            <a:r>
              <a:rPr lang="tr-TR" altLang="en-US" dirty="0"/>
              <a:t>.</a:t>
            </a:r>
          </a:p>
          <a:p>
            <a:pPr>
              <a:buSzPct val="100000"/>
            </a:pPr>
            <a:r>
              <a:rPr lang="tr-TR" altLang="en-US" dirty="0" err="1"/>
              <a:t>During</a:t>
            </a:r>
            <a:r>
              <a:rPr lang="tr-TR" altLang="en-US" dirty="0"/>
              <a:t> </a:t>
            </a:r>
            <a:r>
              <a:rPr lang="tr-TR" altLang="en-US" dirty="0" err="1"/>
              <a:t>copying</a:t>
            </a:r>
            <a:r>
              <a:rPr lang="tr-TR" altLang="en-US" dirty="0"/>
              <a:t>, </a:t>
            </a:r>
            <a:r>
              <a:rPr lang="tr-TR" altLang="en-US" dirty="0" err="1"/>
              <a:t>the</a:t>
            </a:r>
            <a:r>
              <a:rPr lang="tr-TR" altLang="en-US" dirty="0"/>
              <a:t> I/O </a:t>
            </a:r>
            <a:r>
              <a:rPr lang="tr-TR" altLang="en-US" dirty="0" err="1"/>
              <a:t>device</a:t>
            </a:r>
            <a:r>
              <a:rPr lang="tr-TR" altLang="en-US" dirty="0"/>
              <a:t> is </a:t>
            </a:r>
            <a:r>
              <a:rPr lang="tr-TR" altLang="en-US" dirty="0" err="1"/>
              <a:t>directed</a:t>
            </a:r>
            <a:r>
              <a:rPr lang="tr-TR" altLang="en-US" dirty="0"/>
              <a:t> </a:t>
            </a:r>
            <a:r>
              <a:rPr lang="tr-TR" altLang="en-US" dirty="0" err="1"/>
              <a:t>to</a:t>
            </a:r>
            <a:r>
              <a:rPr lang="tr-TR" altLang="en-US" dirty="0"/>
              <a:t> </a:t>
            </a:r>
            <a:r>
              <a:rPr lang="tr-TR" altLang="en-US" dirty="0" err="1"/>
              <a:t>write</a:t>
            </a:r>
            <a:r>
              <a:rPr lang="tr-TR" altLang="en-US" dirty="0"/>
              <a:t> </a:t>
            </a:r>
            <a:r>
              <a:rPr lang="tr-TR" altLang="en-US" dirty="0" err="1"/>
              <a:t>into</a:t>
            </a:r>
            <a:r>
              <a:rPr lang="tr-TR" altLang="en-US" dirty="0"/>
              <a:t> a </a:t>
            </a:r>
            <a:r>
              <a:rPr lang="tr-TR" altLang="en-US" dirty="0" err="1"/>
              <a:t>second</a:t>
            </a:r>
            <a:r>
              <a:rPr lang="tr-TR" altLang="en-US" dirty="0"/>
              <a:t> </a:t>
            </a:r>
            <a:r>
              <a:rPr lang="tr-TR" altLang="en-US" dirty="0" err="1"/>
              <a:t>buffer</a:t>
            </a:r>
            <a:r>
              <a:rPr lang="tr-TR" altLang="en-US" dirty="0"/>
              <a:t>!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4B21C30-159D-3344-B297-247A37F357F0}"/>
              </a:ext>
            </a:extLst>
          </p:cNvPr>
          <p:cNvSpPr/>
          <p:nvPr/>
        </p:nvSpPr>
        <p:spPr bwMode="auto">
          <a:xfrm>
            <a:off x="521559" y="1772863"/>
            <a:ext cx="6876768" cy="3341913"/>
          </a:xfrm>
          <a:prstGeom prst="rect">
            <a:avLst/>
          </a:prstGeom>
          <a:solidFill>
            <a:schemeClr val="bg1">
              <a:lumMod val="75000"/>
              <a:alpha val="54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767436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>
              <a:lnSpc>
                <a:spcPct val="8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 dirty="0">
                <a:ea typeface="ＭＳ Ｐゴシック" charset="-128"/>
              </a:rPr>
              <a:t>Caching vs. Buffering</a:t>
            </a:r>
          </a:p>
        </p:txBody>
      </p:sp>
      <p:sp>
        <p:nvSpPr>
          <p:cNvPr id="133122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>
                <a:ea typeface="ＭＳ Ｐゴシック" charset="-128"/>
              </a:rPr>
              <a:t>The difference between a buffer and a cache is that </a:t>
            </a:r>
          </a:p>
          <a:p>
            <a:pPr marL="440929" lvl="1" indent="0">
              <a:spcBef>
                <a:spcPct val="0"/>
              </a:spcBef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>
                <a:ea typeface="ＭＳ Ｐゴシック" charset="-128"/>
              </a:rPr>
              <a:t> a </a:t>
            </a:r>
            <a:r>
              <a:rPr lang="en-GB" altLang="en-US" dirty="0">
                <a:solidFill>
                  <a:srgbClr val="FF0000"/>
                </a:solidFill>
                <a:ea typeface="ＭＳ Ｐゴシック" charset="-128"/>
              </a:rPr>
              <a:t>buffer may hold the only existing copy </a:t>
            </a:r>
            <a:r>
              <a:rPr lang="en-GB" altLang="en-US" dirty="0">
                <a:ea typeface="ＭＳ Ｐゴシック" charset="-128"/>
              </a:rPr>
              <a:t>of a data item, </a:t>
            </a:r>
          </a:p>
          <a:p>
            <a:pPr marL="440929" lvl="1" indent="0">
              <a:spcBef>
                <a:spcPct val="0"/>
              </a:spcBef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>
                <a:ea typeface="ＭＳ Ｐゴシック" charset="-128"/>
              </a:rPr>
              <a:t> whereas a </a:t>
            </a:r>
            <a:r>
              <a:rPr lang="en-GB" altLang="en-US" dirty="0">
                <a:solidFill>
                  <a:srgbClr val="FF0000"/>
                </a:solidFill>
                <a:ea typeface="ＭＳ Ｐゴシック" charset="-128"/>
              </a:rPr>
              <a:t>cache</a:t>
            </a:r>
            <a:r>
              <a:rPr lang="en-GB" altLang="en-US" dirty="0">
                <a:ea typeface="ＭＳ Ｐゴシック" charset="-128"/>
              </a:rPr>
              <a:t>, by definition, </a:t>
            </a:r>
            <a:r>
              <a:rPr lang="en-GB" altLang="en-US" dirty="0">
                <a:solidFill>
                  <a:srgbClr val="FF0000"/>
                </a:solidFill>
                <a:ea typeface="ＭＳ Ｐゴシック" charset="-128"/>
              </a:rPr>
              <a:t>just holds a copy on faster storage </a:t>
            </a:r>
            <a:r>
              <a:rPr lang="en-GB" altLang="en-US" dirty="0">
                <a:ea typeface="ＭＳ Ｐゴシック" charset="-128"/>
              </a:rPr>
              <a:t>of an item that resides elsewhere.</a:t>
            </a:r>
          </a:p>
          <a:p>
            <a:pPr marL="0" indent="0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endParaRPr lang="en-GB" altLang="en-US" dirty="0">
              <a:ea typeface="ＭＳ Ｐゴシック" charset="-128"/>
            </a:endParaRPr>
          </a:p>
          <a:p>
            <a:pPr marL="0" indent="0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>
                <a:ea typeface="ＭＳ Ｐゴシック" charset="-128"/>
              </a:rPr>
              <a:t>Caching and buffering are distinct functions, but sometimes a region of memory can be used for both purposes. </a:t>
            </a:r>
          </a:p>
          <a:p>
            <a:pPr marL="440929" lvl="1" indent="0">
              <a:spcBef>
                <a:spcPct val="0"/>
              </a:spcBef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>
                <a:ea typeface="ＭＳ Ｐゴシック" charset="-128"/>
              </a:rPr>
              <a:t>For instance, to preserve copy semantics and to enable efficient scheduling of disk I/O, the operating system uses buffers in main memory to hold disk data.</a:t>
            </a:r>
          </a:p>
        </p:txBody>
      </p:sp>
    </p:spTree>
    <p:extLst>
      <p:ext uri="{BB962C8B-B14F-4D97-AF65-F5344CB8AC3E}">
        <p14:creationId xmlns:p14="http://schemas.microsoft.com/office/powerpoint/2010/main" val="104265608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>
              <a:lnSpc>
                <a:spcPct val="89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 dirty="0">
                <a:ea typeface="ＭＳ Ｐゴシック" charset="-128"/>
              </a:rPr>
              <a:t>I/O call semantic</a:t>
            </a:r>
          </a:p>
        </p:txBody>
      </p:sp>
      <p:sp>
        <p:nvSpPr>
          <p:cNvPr id="83970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>
              <a:spcAft>
                <a:spcPct val="0"/>
              </a:spcAft>
              <a:tabLst>
                <a:tab pos="284163" algn="l"/>
                <a:tab pos="447675" algn="l"/>
                <a:tab pos="904875" algn="l"/>
                <a:tab pos="1362075" algn="l"/>
                <a:tab pos="1819275" algn="l"/>
                <a:tab pos="2276475" algn="l"/>
                <a:tab pos="2733675" algn="l"/>
                <a:tab pos="3190875" algn="l"/>
                <a:tab pos="3648075" algn="l"/>
                <a:tab pos="4105275" algn="l"/>
                <a:tab pos="4562475" algn="l"/>
                <a:tab pos="5019675" algn="l"/>
                <a:tab pos="5476875" algn="l"/>
                <a:tab pos="5934075" algn="l"/>
                <a:tab pos="6391275" algn="l"/>
                <a:tab pos="6848475" algn="l"/>
                <a:tab pos="7305675" algn="l"/>
                <a:tab pos="7762875" algn="l"/>
                <a:tab pos="8220075" algn="l"/>
                <a:tab pos="8677275" algn="l"/>
                <a:tab pos="9134475" algn="l"/>
                <a:tab pos="9404350" algn="l"/>
                <a:tab pos="9594850" algn="l"/>
                <a:tab pos="10052050" algn="l"/>
                <a:tab pos="10509250" algn="l"/>
                <a:tab pos="10512425" algn="l"/>
              </a:tabLst>
            </a:pPr>
            <a:r>
              <a:rPr lang="en-GB" altLang="en-US" dirty="0">
                <a:ea typeface="ＭＳ Ｐゴシック" charset="-128"/>
              </a:rPr>
              <a:t>I/O calls can be categorized into two based on their semantics</a:t>
            </a:r>
          </a:p>
          <a:p>
            <a:pPr lvl="1">
              <a:tabLst>
                <a:tab pos="284163" algn="l"/>
                <a:tab pos="447675" algn="l"/>
                <a:tab pos="904875" algn="l"/>
                <a:tab pos="1362075" algn="l"/>
                <a:tab pos="1819275" algn="l"/>
                <a:tab pos="2276475" algn="l"/>
                <a:tab pos="2733675" algn="l"/>
                <a:tab pos="3190875" algn="l"/>
                <a:tab pos="3648075" algn="l"/>
                <a:tab pos="4105275" algn="l"/>
                <a:tab pos="4562475" algn="l"/>
                <a:tab pos="5019675" algn="l"/>
                <a:tab pos="5476875" algn="l"/>
                <a:tab pos="5934075" algn="l"/>
                <a:tab pos="6391275" algn="l"/>
                <a:tab pos="6848475" algn="l"/>
                <a:tab pos="7305675" algn="l"/>
                <a:tab pos="7762875" algn="l"/>
                <a:tab pos="8220075" algn="l"/>
                <a:tab pos="8677275" algn="l"/>
                <a:tab pos="9134475" algn="l"/>
                <a:tab pos="9404350" algn="l"/>
                <a:tab pos="9594850" algn="l"/>
                <a:tab pos="10052050" algn="l"/>
                <a:tab pos="10509250" algn="l"/>
                <a:tab pos="10512425" algn="l"/>
              </a:tabLst>
            </a:pPr>
            <a:r>
              <a:rPr lang="en-GB" altLang="en-US" dirty="0">
                <a:ea typeface="ＭＳ Ｐゴシック" charset="-128"/>
              </a:rPr>
              <a:t>Blocking</a:t>
            </a:r>
          </a:p>
          <a:p>
            <a:pPr lvl="1">
              <a:tabLst>
                <a:tab pos="284163" algn="l"/>
                <a:tab pos="447675" algn="l"/>
                <a:tab pos="904875" algn="l"/>
                <a:tab pos="1362075" algn="l"/>
                <a:tab pos="1819275" algn="l"/>
                <a:tab pos="2276475" algn="l"/>
                <a:tab pos="2733675" algn="l"/>
                <a:tab pos="3190875" algn="l"/>
                <a:tab pos="3648075" algn="l"/>
                <a:tab pos="4105275" algn="l"/>
                <a:tab pos="4562475" algn="l"/>
                <a:tab pos="5019675" algn="l"/>
                <a:tab pos="5476875" algn="l"/>
                <a:tab pos="5934075" algn="l"/>
                <a:tab pos="6391275" algn="l"/>
                <a:tab pos="6848475" algn="l"/>
                <a:tab pos="7305675" algn="l"/>
                <a:tab pos="7762875" algn="l"/>
                <a:tab pos="8220075" algn="l"/>
                <a:tab pos="8677275" algn="l"/>
                <a:tab pos="9134475" algn="l"/>
                <a:tab pos="9404350" algn="l"/>
                <a:tab pos="9594850" algn="l"/>
                <a:tab pos="10052050" algn="l"/>
                <a:tab pos="10509250" algn="l"/>
                <a:tab pos="10512425" algn="l"/>
              </a:tabLst>
            </a:pPr>
            <a:r>
              <a:rPr lang="en-GB" altLang="en-US" dirty="0">
                <a:ea typeface="ＭＳ Ｐゴシック" charset="-128"/>
              </a:rPr>
              <a:t>Non-blocking</a:t>
            </a:r>
          </a:p>
          <a:p>
            <a:pPr>
              <a:tabLst>
                <a:tab pos="284163" algn="l"/>
                <a:tab pos="447675" algn="l"/>
                <a:tab pos="904875" algn="l"/>
                <a:tab pos="1362075" algn="l"/>
                <a:tab pos="1819275" algn="l"/>
                <a:tab pos="2276475" algn="l"/>
                <a:tab pos="2733675" algn="l"/>
                <a:tab pos="3190875" algn="l"/>
                <a:tab pos="3648075" algn="l"/>
                <a:tab pos="4105275" algn="l"/>
                <a:tab pos="4562475" algn="l"/>
                <a:tab pos="5019675" algn="l"/>
                <a:tab pos="5476875" algn="l"/>
                <a:tab pos="5934075" algn="l"/>
                <a:tab pos="6391275" algn="l"/>
                <a:tab pos="6848475" algn="l"/>
                <a:tab pos="7305675" algn="l"/>
                <a:tab pos="7762875" algn="l"/>
                <a:tab pos="8220075" algn="l"/>
                <a:tab pos="8677275" algn="l"/>
                <a:tab pos="9134475" algn="l"/>
                <a:tab pos="9404350" algn="l"/>
                <a:tab pos="9594850" algn="l"/>
                <a:tab pos="10052050" algn="l"/>
                <a:tab pos="10509250" algn="l"/>
                <a:tab pos="10512425" algn="l"/>
              </a:tabLst>
            </a:pPr>
            <a:r>
              <a:rPr lang="en-GB" altLang="en-US" dirty="0">
                <a:ea typeface="ＭＳ Ｐゴシック" charset="-128"/>
              </a:rPr>
              <a:t>For most I/O calls, both types of semantics are available</a:t>
            </a:r>
          </a:p>
        </p:txBody>
      </p:sp>
    </p:spTree>
    <p:extLst>
      <p:ext uri="{BB962C8B-B14F-4D97-AF65-F5344CB8AC3E}">
        <p14:creationId xmlns:p14="http://schemas.microsoft.com/office/powerpoint/2010/main" val="271010004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>
              <a:lnSpc>
                <a:spcPct val="89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 dirty="0">
                <a:ea typeface="ＭＳ Ｐゴシック" charset="-128"/>
              </a:rPr>
              <a:t>Blocking I/O semantic</a:t>
            </a:r>
          </a:p>
        </p:txBody>
      </p:sp>
      <p:sp>
        <p:nvSpPr>
          <p:cNvPr id="83970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>
              <a:spcAft>
                <a:spcPct val="0"/>
              </a:spcAft>
              <a:tabLst>
                <a:tab pos="284163" algn="l"/>
                <a:tab pos="447675" algn="l"/>
                <a:tab pos="904875" algn="l"/>
                <a:tab pos="1362075" algn="l"/>
                <a:tab pos="1819275" algn="l"/>
                <a:tab pos="2276475" algn="l"/>
                <a:tab pos="2733675" algn="l"/>
                <a:tab pos="3190875" algn="l"/>
                <a:tab pos="3648075" algn="l"/>
                <a:tab pos="4105275" algn="l"/>
                <a:tab pos="4562475" algn="l"/>
                <a:tab pos="5019675" algn="l"/>
                <a:tab pos="5476875" algn="l"/>
                <a:tab pos="5934075" algn="l"/>
                <a:tab pos="6391275" algn="l"/>
                <a:tab pos="6848475" algn="l"/>
                <a:tab pos="7305675" algn="l"/>
                <a:tab pos="7762875" algn="l"/>
                <a:tab pos="8220075" algn="l"/>
                <a:tab pos="8677275" algn="l"/>
                <a:tab pos="9134475" algn="l"/>
                <a:tab pos="9404350" algn="l"/>
                <a:tab pos="9594850" algn="l"/>
                <a:tab pos="10052050" algn="l"/>
                <a:tab pos="10509250" algn="l"/>
                <a:tab pos="10512425" algn="l"/>
              </a:tabLst>
            </a:pPr>
            <a:r>
              <a:rPr lang="en-GB" altLang="en-US" dirty="0">
                <a:ea typeface="ＭＳ Ｐゴシック" charset="-128"/>
              </a:rPr>
              <a:t>When an application issues a </a:t>
            </a:r>
            <a:r>
              <a:rPr lang="en-GB" altLang="en-US" b="1" dirty="0">
                <a:ea typeface="ＭＳ Ｐゴシック" charset="-128"/>
              </a:rPr>
              <a:t>blocking</a:t>
            </a:r>
            <a:r>
              <a:rPr lang="en-GB" altLang="en-US" dirty="0">
                <a:ea typeface="ＭＳ Ｐゴシック" charset="-128"/>
              </a:rPr>
              <a:t> system call, the execution of the application is suspended.	</a:t>
            </a:r>
          </a:p>
          <a:p>
            <a:pPr lvl="2" eaLnBrk="1">
              <a:spcAft>
                <a:spcPct val="0"/>
              </a:spcAft>
              <a:tabLst>
                <a:tab pos="284163" algn="l"/>
                <a:tab pos="447675" algn="l"/>
                <a:tab pos="904875" algn="l"/>
                <a:tab pos="1362075" algn="l"/>
                <a:tab pos="1819275" algn="l"/>
                <a:tab pos="2276475" algn="l"/>
                <a:tab pos="2733675" algn="l"/>
                <a:tab pos="3190875" algn="l"/>
                <a:tab pos="3648075" algn="l"/>
                <a:tab pos="4105275" algn="l"/>
                <a:tab pos="4562475" algn="l"/>
                <a:tab pos="5019675" algn="l"/>
                <a:tab pos="5476875" algn="l"/>
                <a:tab pos="5934075" algn="l"/>
                <a:tab pos="6391275" algn="l"/>
                <a:tab pos="6848475" algn="l"/>
                <a:tab pos="7305675" algn="l"/>
                <a:tab pos="7762875" algn="l"/>
                <a:tab pos="8220075" algn="l"/>
                <a:tab pos="8677275" algn="l"/>
                <a:tab pos="9134475" algn="l"/>
                <a:tab pos="9404350" algn="l"/>
                <a:tab pos="9594850" algn="l"/>
                <a:tab pos="10052050" algn="l"/>
                <a:tab pos="10509250" algn="l"/>
                <a:tab pos="10512425" algn="l"/>
              </a:tabLst>
            </a:pPr>
            <a:r>
              <a:rPr lang="en-GB" altLang="en-US" dirty="0"/>
              <a:t>The application is moved from the operating system's ready queue to a wait queue. </a:t>
            </a:r>
          </a:p>
          <a:p>
            <a:pPr lvl="2" eaLnBrk="1">
              <a:spcAft>
                <a:spcPct val="0"/>
              </a:spcAft>
              <a:tabLst>
                <a:tab pos="284163" algn="l"/>
                <a:tab pos="447675" algn="l"/>
                <a:tab pos="904875" algn="l"/>
                <a:tab pos="1362075" algn="l"/>
                <a:tab pos="1819275" algn="l"/>
                <a:tab pos="2276475" algn="l"/>
                <a:tab pos="2733675" algn="l"/>
                <a:tab pos="3190875" algn="l"/>
                <a:tab pos="3648075" algn="l"/>
                <a:tab pos="4105275" algn="l"/>
                <a:tab pos="4562475" algn="l"/>
                <a:tab pos="5019675" algn="l"/>
                <a:tab pos="5476875" algn="l"/>
                <a:tab pos="5934075" algn="l"/>
                <a:tab pos="6391275" algn="l"/>
                <a:tab pos="6848475" algn="l"/>
                <a:tab pos="7305675" algn="l"/>
                <a:tab pos="7762875" algn="l"/>
                <a:tab pos="8220075" algn="l"/>
                <a:tab pos="8677275" algn="l"/>
                <a:tab pos="9134475" algn="l"/>
                <a:tab pos="9404350" algn="l"/>
                <a:tab pos="9594850" algn="l"/>
                <a:tab pos="10052050" algn="l"/>
                <a:tab pos="10509250" algn="l"/>
                <a:tab pos="10512425" algn="l"/>
              </a:tabLst>
            </a:pPr>
            <a:r>
              <a:rPr lang="en-GB" altLang="en-US" dirty="0"/>
              <a:t>After the system call completes, the application is moved back to the ready queue.</a:t>
            </a:r>
          </a:p>
          <a:p>
            <a:pPr lvl="2" eaLnBrk="1">
              <a:spcAft>
                <a:spcPct val="0"/>
              </a:spcAft>
              <a:tabLst>
                <a:tab pos="284163" algn="l"/>
                <a:tab pos="447675" algn="l"/>
                <a:tab pos="904875" algn="l"/>
                <a:tab pos="1362075" algn="l"/>
                <a:tab pos="1819275" algn="l"/>
                <a:tab pos="2276475" algn="l"/>
                <a:tab pos="2733675" algn="l"/>
                <a:tab pos="3190875" algn="l"/>
                <a:tab pos="3648075" algn="l"/>
                <a:tab pos="4105275" algn="l"/>
                <a:tab pos="4562475" algn="l"/>
                <a:tab pos="5019675" algn="l"/>
                <a:tab pos="5476875" algn="l"/>
                <a:tab pos="5934075" algn="l"/>
                <a:tab pos="6391275" algn="l"/>
                <a:tab pos="6848475" algn="l"/>
                <a:tab pos="7305675" algn="l"/>
                <a:tab pos="7762875" algn="l"/>
                <a:tab pos="8220075" algn="l"/>
                <a:tab pos="8677275" algn="l"/>
                <a:tab pos="9134475" algn="l"/>
                <a:tab pos="9404350" algn="l"/>
                <a:tab pos="9594850" algn="l"/>
                <a:tab pos="10052050" algn="l"/>
                <a:tab pos="10509250" algn="l"/>
                <a:tab pos="10512425" algn="l"/>
              </a:tabLst>
            </a:pPr>
            <a:r>
              <a:rPr lang="en-GB" altLang="en-US" dirty="0"/>
              <a:t>Easy to understand</a:t>
            </a:r>
          </a:p>
        </p:txBody>
      </p:sp>
    </p:spTree>
    <p:extLst>
      <p:ext uri="{BB962C8B-B14F-4D97-AF65-F5344CB8AC3E}">
        <p14:creationId xmlns:p14="http://schemas.microsoft.com/office/powerpoint/2010/main" val="168359380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>
              <a:lnSpc>
                <a:spcPct val="89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 dirty="0" err="1">
                <a:ea typeface="ＭＳ Ｐゴシック" charset="-128"/>
              </a:rPr>
              <a:t>Nonblocking</a:t>
            </a:r>
            <a:r>
              <a:rPr lang="en-GB" altLang="en-US" dirty="0">
                <a:ea typeface="ＭＳ Ｐゴシック" charset="-128"/>
              </a:rPr>
              <a:t> I/O semantic</a:t>
            </a:r>
          </a:p>
        </p:txBody>
      </p:sp>
      <p:sp>
        <p:nvSpPr>
          <p:cNvPr id="83970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tabLst>
                <a:tab pos="284163" algn="l"/>
                <a:tab pos="447675" algn="l"/>
                <a:tab pos="904875" algn="l"/>
                <a:tab pos="1362075" algn="l"/>
                <a:tab pos="1819275" algn="l"/>
                <a:tab pos="2276475" algn="l"/>
                <a:tab pos="2733675" algn="l"/>
                <a:tab pos="3190875" algn="l"/>
                <a:tab pos="3648075" algn="l"/>
                <a:tab pos="4105275" algn="l"/>
                <a:tab pos="4562475" algn="l"/>
                <a:tab pos="5019675" algn="l"/>
                <a:tab pos="5476875" algn="l"/>
                <a:tab pos="5934075" algn="l"/>
                <a:tab pos="6391275" algn="l"/>
                <a:tab pos="6848475" algn="l"/>
                <a:tab pos="7305675" algn="l"/>
                <a:tab pos="7762875" algn="l"/>
                <a:tab pos="8220075" algn="l"/>
                <a:tab pos="8677275" algn="l"/>
                <a:tab pos="9134475" algn="l"/>
                <a:tab pos="9404350" algn="l"/>
                <a:tab pos="9594850" algn="l"/>
                <a:tab pos="10052050" algn="l"/>
                <a:tab pos="10509250" algn="l"/>
                <a:tab pos="10512425" algn="l"/>
              </a:tabLst>
            </a:pPr>
            <a:r>
              <a:rPr lang="en-GB" altLang="en-US" dirty="0">
                <a:ea typeface="ＭＳ Ｐゴシック" charset="-128"/>
              </a:rPr>
              <a:t>A nonblocking call does not halt the execution of the application for an extended time. </a:t>
            </a:r>
          </a:p>
          <a:p>
            <a:pPr lvl="1">
              <a:lnSpc>
                <a:spcPct val="120000"/>
              </a:lnSpc>
              <a:tabLst>
                <a:tab pos="284163" algn="l"/>
                <a:tab pos="447675" algn="l"/>
                <a:tab pos="904875" algn="l"/>
                <a:tab pos="1362075" algn="l"/>
                <a:tab pos="1819275" algn="l"/>
                <a:tab pos="2276475" algn="l"/>
                <a:tab pos="2733675" algn="l"/>
                <a:tab pos="3190875" algn="l"/>
                <a:tab pos="3648075" algn="l"/>
                <a:tab pos="4105275" algn="l"/>
                <a:tab pos="4562475" algn="l"/>
                <a:tab pos="5019675" algn="l"/>
                <a:tab pos="5476875" algn="l"/>
                <a:tab pos="5934075" algn="l"/>
                <a:tab pos="6391275" algn="l"/>
                <a:tab pos="6848475" algn="l"/>
                <a:tab pos="7305675" algn="l"/>
                <a:tab pos="7762875" algn="l"/>
                <a:tab pos="8220075" algn="l"/>
                <a:tab pos="8677275" algn="l"/>
                <a:tab pos="9134475" algn="l"/>
                <a:tab pos="9404350" algn="l"/>
                <a:tab pos="9594850" algn="l"/>
                <a:tab pos="10052050" algn="l"/>
                <a:tab pos="10509250" algn="l"/>
                <a:tab pos="10512425" algn="l"/>
              </a:tabLst>
            </a:pPr>
            <a:endParaRPr lang="en-GB" altLang="en-US" dirty="0">
              <a:ea typeface="ＭＳ Ｐゴシック" charset="-128"/>
            </a:endParaRPr>
          </a:p>
          <a:p>
            <a:pPr>
              <a:lnSpc>
                <a:spcPct val="120000"/>
              </a:lnSpc>
              <a:tabLst>
                <a:tab pos="284163" algn="l"/>
                <a:tab pos="447675" algn="l"/>
                <a:tab pos="904875" algn="l"/>
                <a:tab pos="1362075" algn="l"/>
                <a:tab pos="1819275" algn="l"/>
                <a:tab pos="2276475" algn="l"/>
                <a:tab pos="2733675" algn="l"/>
                <a:tab pos="3190875" algn="l"/>
                <a:tab pos="3648075" algn="l"/>
                <a:tab pos="4105275" algn="l"/>
                <a:tab pos="4562475" algn="l"/>
                <a:tab pos="5019675" algn="l"/>
                <a:tab pos="5476875" algn="l"/>
                <a:tab pos="5934075" algn="l"/>
                <a:tab pos="6391275" algn="l"/>
                <a:tab pos="6848475" algn="l"/>
                <a:tab pos="7305675" algn="l"/>
                <a:tab pos="7762875" algn="l"/>
                <a:tab pos="8220075" algn="l"/>
                <a:tab pos="8677275" algn="l"/>
                <a:tab pos="9134475" algn="l"/>
                <a:tab pos="9404350" algn="l"/>
                <a:tab pos="9594850" algn="l"/>
                <a:tab pos="10052050" algn="l"/>
                <a:tab pos="10509250" algn="l"/>
                <a:tab pos="10512425" algn="l"/>
              </a:tabLst>
            </a:pPr>
            <a:r>
              <a:rPr lang="en-GB" altLang="en-US" dirty="0">
                <a:ea typeface="ＭＳ Ｐゴシック" charset="-128"/>
              </a:rPr>
              <a:t>The call returns immediately</a:t>
            </a:r>
          </a:p>
          <a:p>
            <a:pPr lvl="1">
              <a:lnSpc>
                <a:spcPct val="120000"/>
              </a:lnSpc>
              <a:tabLst>
                <a:tab pos="284163" algn="l"/>
                <a:tab pos="447675" algn="l"/>
                <a:tab pos="904875" algn="l"/>
                <a:tab pos="1362075" algn="l"/>
                <a:tab pos="1819275" algn="l"/>
                <a:tab pos="2276475" algn="l"/>
                <a:tab pos="2733675" algn="l"/>
                <a:tab pos="3190875" algn="l"/>
                <a:tab pos="3648075" algn="l"/>
                <a:tab pos="4105275" algn="l"/>
                <a:tab pos="4562475" algn="l"/>
                <a:tab pos="5019675" algn="l"/>
                <a:tab pos="5476875" algn="l"/>
                <a:tab pos="5934075" algn="l"/>
                <a:tab pos="6391275" algn="l"/>
                <a:tab pos="6848475" algn="l"/>
                <a:tab pos="7305675" algn="l"/>
                <a:tab pos="7762875" algn="l"/>
                <a:tab pos="8220075" algn="l"/>
                <a:tab pos="8677275" algn="l"/>
                <a:tab pos="9134475" algn="l"/>
                <a:tab pos="9404350" algn="l"/>
                <a:tab pos="9594850" algn="l"/>
                <a:tab pos="10052050" algn="l"/>
                <a:tab pos="10509250" algn="l"/>
                <a:tab pos="10512425" algn="l"/>
              </a:tabLst>
            </a:pPr>
            <a:r>
              <a:rPr lang="en-GB" altLang="en-US" dirty="0">
                <a:ea typeface="ＭＳ Ｐゴシック" charset="-128"/>
              </a:rPr>
              <a:t>Either the call returns the available data (may be none) along with  a </a:t>
            </a:r>
            <a:r>
              <a:rPr lang="en-GB" altLang="en-US" dirty="0"/>
              <a:t>return value indicated how many bytes were transferred. </a:t>
            </a:r>
          </a:p>
          <a:p>
            <a:pPr lvl="2">
              <a:lnSpc>
                <a:spcPct val="120000"/>
              </a:lnSpc>
              <a:tabLst>
                <a:tab pos="284163" algn="l"/>
                <a:tab pos="447675" algn="l"/>
                <a:tab pos="904875" algn="l"/>
                <a:tab pos="1362075" algn="l"/>
                <a:tab pos="1819275" algn="l"/>
                <a:tab pos="2276475" algn="l"/>
                <a:tab pos="2733675" algn="l"/>
                <a:tab pos="3190875" algn="l"/>
                <a:tab pos="3648075" algn="l"/>
                <a:tab pos="4105275" algn="l"/>
                <a:tab pos="4562475" algn="l"/>
                <a:tab pos="5019675" algn="l"/>
                <a:tab pos="5476875" algn="l"/>
                <a:tab pos="5934075" algn="l"/>
                <a:tab pos="6391275" algn="l"/>
                <a:tab pos="6848475" algn="l"/>
                <a:tab pos="7305675" algn="l"/>
                <a:tab pos="7762875" algn="l"/>
                <a:tab pos="8220075" algn="l"/>
                <a:tab pos="8677275" algn="l"/>
                <a:tab pos="9134475" algn="l"/>
                <a:tab pos="9404350" algn="l"/>
                <a:tab pos="9594850" algn="l"/>
                <a:tab pos="10052050" algn="l"/>
                <a:tab pos="10509250" algn="l"/>
                <a:tab pos="10512425" algn="l"/>
              </a:tabLst>
            </a:pPr>
            <a:r>
              <a:rPr lang="en-GB" altLang="en-US" dirty="0"/>
              <a:t>E.g. user interface that receives keyboard and mouse input while processing and displaying data on the screen.</a:t>
            </a:r>
          </a:p>
          <a:p>
            <a:pPr lvl="1">
              <a:lnSpc>
                <a:spcPct val="120000"/>
              </a:lnSpc>
              <a:tabLst>
                <a:tab pos="284163" algn="l"/>
                <a:tab pos="447675" algn="l"/>
                <a:tab pos="904875" algn="l"/>
                <a:tab pos="1362075" algn="l"/>
                <a:tab pos="1819275" algn="l"/>
                <a:tab pos="2276475" algn="l"/>
                <a:tab pos="2733675" algn="l"/>
                <a:tab pos="3190875" algn="l"/>
                <a:tab pos="3648075" algn="l"/>
                <a:tab pos="4105275" algn="l"/>
                <a:tab pos="4562475" algn="l"/>
                <a:tab pos="5019675" algn="l"/>
                <a:tab pos="5476875" algn="l"/>
                <a:tab pos="5934075" algn="l"/>
                <a:tab pos="6391275" algn="l"/>
                <a:tab pos="6848475" algn="l"/>
                <a:tab pos="7305675" algn="l"/>
                <a:tab pos="7762875" algn="l"/>
                <a:tab pos="8220075" algn="l"/>
                <a:tab pos="8677275" algn="l"/>
                <a:tab pos="9134475" algn="l"/>
                <a:tab pos="9404350" algn="l"/>
                <a:tab pos="9594850" algn="l"/>
                <a:tab pos="10052050" algn="l"/>
                <a:tab pos="10509250" algn="l"/>
                <a:tab pos="10512425" algn="l"/>
              </a:tabLst>
            </a:pPr>
            <a:r>
              <a:rPr lang="en-GB" altLang="en-US" dirty="0"/>
              <a:t>The completion of the I/O at some future time is communicated to the application, </a:t>
            </a:r>
          </a:p>
          <a:p>
            <a:pPr lvl="2">
              <a:lnSpc>
                <a:spcPct val="120000"/>
              </a:lnSpc>
              <a:tabLst>
                <a:tab pos="284163" algn="l"/>
                <a:tab pos="447675" algn="l"/>
                <a:tab pos="904875" algn="l"/>
                <a:tab pos="1362075" algn="l"/>
                <a:tab pos="1819275" algn="l"/>
                <a:tab pos="2276475" algn="l"/>
                <a:tab pos="2733675" algn="l"/>
                <a:tab pos="3190875" algn="l"/>
                <a:tab pos="3648075" algn="l"/>
                <a:tab pos="4105275" algn="l"/>
                <a:tab pos="4562475" algn="l"/>
                <a:tab pos="5019675" algn="l"/>
                <a:tab pos="5476875" algn="l"/>
                <a:tab pos="5934075" algn="l"/>
                <a:tab pos="6391275" algn="l"/>
                <a:tab pos="6848475" algn="l"/>
                <a:tab pos="7305675" algn="l"/>
                <a:tab pos="7762875" algn="l"/>
                <a:tab pos="8220075" algn="l"/>
                <a:tab pos="8677275" algn="l"/>
                <a:tab pos="9134475" algn="l"/>
                <a:tab pos="9404350" algn="l"/>
                <a:tab pos="9594850" algn="l"/>
                <a:tab pos="10052050" algn="l"/>
                <a:tab pos="10509250" algn="l"/>
                <a:tab pos="10512425" algn="l"/>
              </a:tabLst>
            </a:pPr>
            <a:r>
              <a:rPr lang="en-GB" altLang="en-US" dirty="0"/>
              <a:t>either through the setting of some variable in the address space of the application, </a:t>
            </a:r>
          </a:p>
          <a:p>
            <a:pPr lvl="2">
              <a:lnSpc>
                <a:spcPct val="120000"/>
              </a:lnSpc>
              <a:tabLst>
                <a:tab pos="284163" algn="l"/>
                <a:tab pos="447675" algn="l"/>
                <a:tab pos="904875" algn="l"/>
                <a:tab pos="1362075" algn="l"/>
                <a:tab pos="1819275" algn="l"/>
                <a:tab pos="2276475" algn="l"/>
                <a:tab pos="2733675" algn="l"/>
                <a:tab pos="3190875" algn="l"/>
                <a:tab pos="3648075" algn="l"/>
                <a:tab pos="4105275" algn="l"/>
                <a:tab pos="4562475" algn="l"/>
                <a:tab pos="5019675" algn="l"/>
                <a:tab pos="5476875" algn="l"/>
                <a:tab pos="5934075" algn="l"/>
                <a:tab pos="6391275" algn="l"/>
                <a:tab pos="6848475" algn="l"/>
                <a:tab pos="7305675" algn="l"/>
                <a:tab pos="7762875" algn="l"/>
                <a:tab pos="8220075" algn="l"/>
                <a:tab pos="8677275" algn="l"/>
                <a:tab pos="9134475" algn="l"/>
                <a:tab pos="9404350" algn="l"/>
                <a:tab pos="9594850" algn="l"/>
                <a:tab pos="10052050" algn="l"/>
                <a:tab pos="10509250" algn="l"/>
                <a:tab pos="10512425" algn="l"/>
              </a:tabLst>
            </a:pPr>
            <a:r>
              <a:rPr lang="en-GB" altLang="en-US" dirty="0"/>
              <a:t>or through the triggering of a signal or software interrupt </a:t>
            </a:r>
          </a:p>
          <a:p>
            <a:pPr lvl="2">
              <a:lnSpc>
                <a:spcPct val="120000"/>
              </a:lnSpc>
              <a:tabLst>
                <a:tab pos="284163" algn="l"/>
                <a:tab pos="447675" algn="l"/>
                <a:tab pos="904875" algn="l"/>
                <a:tab pos="1362075" algn="l"/>
                <a:tab pos="1819275" algn="l"/>
                <a:tab pos="2276475" algn="l"/>
                <a:tab pos="2733675" algn="l"/>
                <a:tab pos="3190875" algn="l"/>
                <a:tab pos="3648075" algn="l"/>
                <a:tab pos="4105275" algn="l"/>
                <a:tab pos="4562475" algn="l"/>
                <a:tab pos="5019675" algn="l"/>
                <a:tab pos="5476875" algn="l"/>
                <a:tab pos="5934075" algn="l"/>
                <a:tab pos="6391275" algn="l"/>
                <a:tab pos="6848475" algn="l"/>
                <a:tab pos="7305675" algn="l"/>
                <a:tab pos="7762875" algn="l"/>
                <a:tab pos="8220075" algn="l"/>
                <a:tab pos="8677275" algn="l"/>
                <a:tab pos="9134475" algn="l"/>
                <a:tab pos="9404350" algn="l"/>
                <a:tab pos="9594850" algn="l"/>
                <a:tab pos="10052050" algn="l"/>
                <a:tab pos="10509250" algn="l"/>
                <a:tab pos="10512425" algn="l"/>
              </a:tabLst>
            </a:pPr>
            <a:r>
              <a:rPr lang="en-GB" altLang="en-US" dirty="0"/>
              <a:t>or a call-back routine that is executed outside the linear control flow of the application. </a:t>
            </a:r>
          </a:p>
          <a:p>
            <a:pPr>
              <a:lnSpc>
                <a:spcPct val="120000"/>
              </a:lnSpc>
              <a:tabLst>
                <a:tab pos="284163" algn="l"/>
                <a:tab pos="447675" algn="l"/>
                <a:tab pos="904875" algn="l"/>
                <a:tab pos="1362075" algn="l"/>
                <a:tab pos="1819275" algn="l"/>
                <a:tab pos="2276475" algn="l"/>
                <a:tab pos="2733675" algn="l"/>
                <a:tab pos="3190875" algn="l"/>
                <a:tab pos="3648075" algn="l"/>
                <a:tab pos="4105275" algn="l"/>
                <a:tab pos="4562475" algn="l"/>
                <a:tab pos="5019675" algn="l"/>
                <a:tab pos="5476875" algn="l"/>
                <a:tab pos="5934075" algn="l"/>
                <a:tab pos="6391275" algn="l"/>
                <a:tab pos="6848475" algn="l"/>
                <a:tab pos="7305675" algn="l"/>
                <a:tab pos="7762875" algn="l"/>
                <a:tab pos="8220075" algn="l"/>
                <a:tab pos="8677275" algn="l"/>
                <a:tab pos="9134475" algn="l"/>
                <a:tab pos="9404350" algn="l"/>
                <a:tab pos="9594850" algn="l"/>
                <a:tab pos="10052050" algn="l"/>
                <a:tab pos="10509250" algn="l"/>
                <a:tab pos="10512425" algn="l"/>
              </a:tabLst>
            </a:pPr>
            <a:r>
              <a:rPr lang="en-GB" altLang="en-US" dirty="0"/>
              <a:t>In either case, after the return from the call, the application continues to execute its code.</a:t>
            </a:r>
          </a:p>
        </p:txBody>
      </p:sp>
    </p:spTree>
    <p:extLst>
      <p:ext uri="{BB962C8B-B14F-4D97-AF65-F5344CB8AC3E}">
        <p14:creationId xmlns:p14="http://schemas.microsoft.com/office/powerpoint/2010/main" val="80052805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6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>
              <a:lnSpc>
                <a:spcPct val="85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 dirty="0">
                <a:ea typeface="ＭＳ Ｐゴシック" charset="-128"/>
              </a:rPr>
              <a:t>Spooling</a:t>
            </a:r>
          </a:p>
        </p:txBody>
      </p:sp>
      <p:sp>
        <p:nvSpPr>
          <p:cNvPr id="135170" name="Rectangle 2"/>
          <p:cNvSpPr>
            <a:spLocks noGrp="1" noChangeArrowheads="1"/>
          </p:cNvSpPr>
          <p:nvPr>
            <p:ph idx="1"/>
          </p:nvPr>
        </p:nvSpPr>
        <p:spPr>
          <a:xfrm>
            <a:off x="437529" y="1501436"/>
            <a:ext cx="6857199" cy="5480764"/>
          </a:xfrm>
        </p:spPr>
        <p:txBody>
          <a:bodyPr>
            <a:normAutofit fontScale="85000" lnSpcReduction="20000"/>
          </a:bodyPr>
          <a:lstStyle/>
          <a:p>
            <a:pPr eaLnBrk="1">
              <a:lnSpc>
                <a:spcPct val="120000"/>
              </a:lnSpc>
              <a:spcAft>
                <a:spcPct val="0"/>
              </a:spcAft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>
                <a:ea typeface="ＭＳ Ｐゴシック" charset="-128"/>
              </a:rPr>
              <a:t>A spool is a buffer that holds output for a device, such as a printer, that cannot accept interleaved data streams. </a:t>
            </a:r>
          </a:p>
          <a:p>
            <a:pPr lvl="1" eaLnBrk="1">
              <a:lnSpc>
                <a:spcPct val="120000"/>
              </a:lnSpc>
              <a:spcAft>
                <a:spcPct val="0"/>
              </a:spcAft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/>
              <a:t>Although a printer can serve only one job at a time, several applications may wish to print their output concurrently, without having their output mixed together.</a:t>
            </a:r>
          </a:p>
          <a:p>
            <a:pPr lvl="1" eaLnBrk="1">
              <a:lnSpc>
                <a:spcPct val="120000"/>
              </a:lnSpc>
              <a:spcAft>
                <a:spcPct val="0"/>
              </a:spcAft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/>
              <a:t>The operating system solves this problem by intercepting all output to the printer. </a:t>
            </a:r>
          </a:p>
          <a:p>
            <a:pPr lvl="1" eaLnBrk="1">
              <a:lnSpc>
                <a:spcPct val="120000"/>
              </a:lnSpc>
              <a:spcAft>
                <a:spcPct val="0"/>
              </a:spcAft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/>
              <a:t>Each application's output is spooled to a separate disk file. </a:t>
            </a:r>
          </a:p>
          <a:p>
            <a:pPr lvl="1" eaLnBrk="1">
              <a:lnSpc>
                <a:spcPct val="120000"/>
              </a:lnSpc>
              <a:spcAft>
                <a:spcPct val="0"/>
              </a:spcAft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/>
              <a:t>When an application finishes printing, the spooling system queues the corresponding spool file for output to the printer. </a:t>
            </a:r>
          </a:p>
          <a:p>
            <a:pPr lvl="1" eaLnBrk="1">
              <a:lnSpc>
                <a:spcPct val="120000"/>
              </a:lnSpc>
              <a:spcAft>
                <a:spcPct val="0"/>
              </a:spcAft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/>
              <a:t>The spooling system copies the queued spool files to the printer one at a time.</a:t>
            </a:r>
          </a:p>
          <a:p>
            <a:pPr lvl="1" eaLnBrk="1">
              <a:lnSpc>
                <a:spcPct val="120000"/>
              </a:lnSpc>
              <a:spcAft>
                <a:spcPct val="0"/>
              </a:spcAft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/>
              <a:t>In some operating systems, spooling is managed by a system daemon process.</a:t>
            </a:r>
          </a:p>
        </p:txBody>
      </p:sp>
      <p:pic>
        <p:nvPicPr>
          <p:cNvPr id="135171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5688" y="1143000"/>
            <a:ext cx="24257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9662984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Memory-mapped/ Port-based/Hybrid I/O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6589" y="4473236"/>
            <a:ext cx="8705040" cy="2905464"/>
          </a:xfrm>
        </p:spPr>
        <p:txBody>
          <a:bodyPr>
            <a:normAutofit/>
          </a:bodyPr>
          <a:lstStyle/>
          <a:p>
            <a:r>
              <a:rPr lang="en-US" dirty="0"/>
              <a:t>How to read/write registers:</a:t>
            </a:r>
          </a:p>
          <a:p>
            <a:pPr marL="961120" lvl="1" indent="-457200">
              <a:buFont typeface="+mj-lt"/>
              <a:buAutoNum type="alphaLcParenR"/>
            </a:pPr>
            <a:r>
              <a:rPr lang="en-US" dirty="0"/>
              <a:t>Special CPU instructions (IN/OUT) </a:t>
            </a:r>
          </a:p>
          <a:p>
            <a:pPr marL="961120" lvl="1" indent="-457200">
              <a:buFont typeface="+mj-lt"/>
              <a:buAutoNum type="alphaLcParenR"/>
            </a:pPr>
            <a:r>
              <a:rPr lang="en-US" dirty="0"/>
              <a:t>Memory mapped: Regions of memory is reserved for HW I/O registers. Standard memory instructions update them.</a:t>
            </a:r>
          </a:p>
          <a:p>
            <a:pPr marL="961120" lvl="1" indent="-457200">
              <a:buFont typeface="+mj-lt"/>
              <a:buAutoNum type="alphaLcParenR"/>
            </a:pPr>
            <a:r>
              <a:rPr lang="en-US" dirty="0"/>
              <a:t>Hybrid: Some controllers mapped to memory, some uses I/O instructions</a:t>
            </a:r>
          </a:p>
          <a:p>
            <a:pPr>
              <a:lnSpc>
                <a:spcPct val="120000"/>
              </a:lnSpc>
            </a:pPr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332"/>
          <a:stretch/>
        </p:blipFill>
        <p:spPr bwMode="auto">
          <a:xfrm>
            <a:off x="536589" y="1343601"/>
            <a:ext cx="9136062" cy="3129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3308257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>
              <a:lnSpc>
                <a:spcPct val="81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charset="-128"/>
              </a:rPr>
              <a:t>Error handling</a:t>
            </a:r>
          </a:p>
        </p:txBody>
      </p:sp>
      <p:sp>
        <p:nvSpPr>
          <p:cNvPr id="137218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>
                <a:ea typeface="ＭＳ Ｐゴシック" charset="-128"/>
              </a:rPr>
              <a:t>An operating system that uses protected memory can guard against many kinds of hardware and application errors, so that a complete system failure is not the usual result of each minor mechanical glitch.</a:t>
            </a:r>
          </a:p>
          <a:p>
            <a:pPr lvl="1" eaLnBrk="1">
              <a:lnSpc>
                <a:spcPct val="100000"/>
              </a:lnSpc>
              <a:spcAft>
                <a:spcPct val="0"/>
              </a:spcAft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/>
              <a:t>Devices and I/O transfers can fail in many ways, either for transient reasons, such as a network becoming overloaded, or for </a:t>
            </a:r>
            <a:r>
              <a:rPr lang="ja-JP" altLang="en-GB" dirty="0"/>
              <a:t>“</a:t>
            </a:r>
            <a:r>
              <a:rPr lang="en-GB" altLang="ja-JP" dirty="0"/>
              <a:t>permanent</a:t>
            </a:r>
            <a:r>
              <a:rPr lang="ja-JP" altLang="en-GB" dirty="0"/>
              <a:t>”</a:t>
            </a:r>
            <a:r>
              <a:rPr lang="en-GB" altLang="ja-JP" dirty="0"/>
              <a:t> reasons, such as a disk controller becoming defective. </a:t>
            </a:r>
          </a:p>
          <a:p>
            <a:pPr lvl="1" eaLnBrk="1">
              <a:lnSpc>
                <a:spcPct val="100000"/>
              </a:lnSpc>
              <a:spcAft>
                <a:spcPct val="0"/>
              </a:spcAft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/>
              <a:t>Operating systems can often compensate effectively for transient failures. </a:t>
            </a:r>
          </a:p>
          <a:p>
            <a:pPr lvl="2" eaLnBrk="1">
              <a:lnSpc>
                <a:spcPct val="100000"/>
              </a:lnSpc>
              <a:spcAft>
                <a:spcPct val="0"/>
              </a:spcAft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/>
              <a:t>For instance, a disk read()  failure results in a read()  retry, and a network send()  error results in a resend() , if the protocol so specifies. </a:t>
            </a:r>
          </a:p>
          <a:p>
            <a:pPr lvl="2" eaLnBrk="1">
              <a:lnSpc>
                <a:spcPct val="100000"/>
              </a:lnSpc>
              <a:spcAft>
                <a:spcPct val="0"/>
              </a:spcAft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/>
              <a:t>Unfortunately, if an important component experiences a permanent failure, the operating system is unlikely to recover.</a:t>
            </a:r>
          </a:p>
        </p:txBody>
      </p:sp>
    </p:spTree>
    <p:extLst>
      <p:ext uri="{BB962C8B-B14F-4D97-AF65-F5344CB8AC3E}">
        <p14:creationId xmlns:p14="http://schemas.microsoft.com/office/powerpoint/2010/main" val="138037348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I/O system in OS: 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3999" y="1501435"/>
            <a:ext cx="8077035" cy="5480764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/>
              <a:t>How to access I/O devices in HW</a:t>
            </a:r>
          </a:p>
          <a:p>
            <a:pPr lvl="1">
              <a:lnSpc>
                <a:spcPct val="120000"/>
              </a:lnSpc>
            </a:pPr>
            <a:r>
              <a:rPr lang="en-US" b="1" dirty="0"/>
              <a:t>Device controllers and device drivers</a:t>
            </a:r>
          </a:p>
          <a:p>
            <a:pPr>
              <a:lnSpc>
                <a:spcPct val="120000"/>
              </a:lnSpc>
            </a:pPr>
            <a:r>
              <a:rPr lang="en-US" dirty="0"/>
              <a:t>How to interact with I/O devices?</a:t>
            </a:r>
            <a:endParaRPr lang="en-US" b="1" dirty="0"/>
          </a:p>
          <a:p>
            <a:pPr lvl="1">
              <a:lnSpc>
                <a:spcPct val="120000"/>
              </a:lnSpc>
            </a:pPr>
            <a:r>
              <a:rPr lang="en-US" b="1" dirty="0"/>
              <a:t>Poll based vs. Interrupt based I/O</a:t>
            </a:r>
          </a:p>
          <a:p>
            <a:pPr lvl="2">
              <a:lnSpc>
                <a:spcPct val="120000"/>
              </a:lnSpc>
            </a:pPr>
            <a:r>
              <a:rPr lang="en-US" b="1" dirty="0"/>
              <a:t>CPU checks if I/O is complete</a:t>
            </a:r>
          </a:p>
          <a:p>
            <a:pPr lvl="2">
              <a:lnSpc>
                <a:spcPct val="120000"/>
              </a:lnSpc>
            </a:pPr>
            <a:r>
              <a:rPr lang="en-US" b="1" dirty="0"/>
              <a:t>An interrupt is generated when I/O is complete</a:t>
            </a:r>
          </a:p>
          <a:p>
            <a:pPr lvl="1">
              <a:lnSpc>
                <a:spcPct val="120000"/>
              </a:lnSpc>
            </a:pPr>
            <a:r>
              <a:rPr lang="en-US" b="1" dirty="0"/>
              <a:t>Programmed vs. DMA based I/O</a:t>
            </a:r>
          </a:p>
          <a:p>
            <a:pPr lvl="2">
              <a:lnSpc>
                <a:spcPct val="120000"/>
              </a:lnSpc>
            </a:pPr>
            <a:r>
              <a:rPr lang="en-US" b="1" dirty="0"/>
              <a:t>Data is transferred to/from CPU</a:t>
            </a:r>
          </a:p>
          <a:p>
            <a:pPr lvl="2">
              <a:lnSpc>
                <a:spcPct val="120000"/>
              </a:lnSpc>
            </a:pPr>
            <a:r>
              <a:rPr lang="en-US" b="1" dirty="0"/>
              <a:t>DMA controller transfers data from device buffer to main memory without CPU intervention</a:t>
            </a:r>
          </a:p>
          <a:p>
            <a:pPr>
              <a:lnSpc>
                <a:spcPct val="120000"/>
              </a:lnSpc>
            </a:pPr>
            <a:r>
              <a:rPr lang="en-US" dirty="0"/>
              <a:t>How are I/O devices categorized?</a:t>
            </a:r>
            <a:endParaRPr lang="en-US" b="1" dirty="0"/>
          </a:p>
          <a:p>
            <a:pPr lvl="1">
              <a:lnSpc>
                <a:spcPct val="120000"/>
              </a:lnSpc>
            </a:pPr>
            <a:r>
              <a:rPr lang="en-US" b="1" dirty="0"/>
              <a:t>Character vs. Block</a:t>
            </a:r>
          </a:p>
          <a:p>
            <a:pPr lvl="2">
              <a:lnSpc>
                <a:spcPct val="120000"/>
              </a:lnSpc>
            </a:pPr>
            <a:r>
              <a:rPr lang="en-US" b="1" dirty="0"/>
              <a:t>Streams of chars (e.g. printer, modem)</a:t>
            </a:r>
          </a:p>
          <a:p>
            <a:pPr lvl="2">
              <a:lnSpc>
                <a:spcPct val="120000"/>
              </a:lnSpc>
            </a:pPr>
            <a:r>
              <a:rPr lang="en-US" b="1" dirty="0"/>
              <a:t>Units of blocks (e.g. disks)</a:t>
            </a:r>
          </a:p>
          <a:p>
            <a:pPr>
              <a:lnSpc>
                <a:spcPct val="120000"/>
              </a:lnSpc>
            </a:pPr>
            <a:r>
              <a:rPr lang="en-US" b="1" dirty="0"/>
              <a:t>Caching and Buffering</a:t>
            </a:r>
          </a:p>
          <a:p>
            <a:pPr>
              <a:lnSpc>
                <a:spcPct val="120000"/>
              </a:lnSpc>
            </a:pPr>
            <a:r>
              <a:rPr lang="en-US" dirty="0"/>
              <a:t>Blocking and non-blocking semantics</a:t>
            </a:r>
          </a:p>
          <a:p>
            <a:pPr>
              <a:lnSpc>
                <a:spcPct val="120000"/>
              </a:lnSpc>
            </a:pPr>
            <a:r>
              <a:rPr lang="en-US" b="1" dirty="0"/>
              <a:t>Other issues</a:t>
            </a:r>
          </a:p>
          <a:p>
            <a:pPr lvl="1">
              <a:lnSpc>
                <a:spcPct val="120000"/>
              </a:lnSpc>
            </a:pPr>
            <a:r>
              <a:rPr lang="en-US" b="1" dirty="0"/>
              <a:t>Error handling, </a:t>
            </a:r>
          </a:p>
        </p:txBody>
      </p:sp>
    </p:spTree>
    <p:extLst>
      <p:ext uri="{BB962C8B-B14F-4D97-AF65-F5344CB8AC3E}">
        <p14:creationId xmlns:p14="http://schemas.microsoft.com/office/powerpoint/2010/main" val="380660840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>
              <a:lnSpc>
                <a:spcPct val="89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charset="-128"/>
              </a:rPr>
              <a:t>Characteristics of I/O devices</a:t>
            </a:r>
          </a:p>
        </p:txBody>
      </p:sp>
      <p:sp>
        <p:nvSpPr>
          <p:cNvPr id="75778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>
              <a:lnSpc>
                <a:spcPct val="100000"/>
              </a:lnSpc>
              <a:spcAft>
                <a:spcPct val="0"/>
              </a:spcAft>
              <a:buFont typeface="Wingdings" charset="2"/>
              <a:buChar char=""/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sz="2400" dirty="0">
                <a:ea typeface="ＭＳ Ｐゴシック" charset="-128"/>
              </a:rPr>
              <a:t>Character-stream or block </a:t>
            </a:r>
          </a:p>
          <a:p>
            <a:pPr lvl="1"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sz="1800" dirty="0"/>
              <a:t>A character-stream device transfers bytes one by one, whereas a block device transfers a block of bytes as a unit.</a:t>
            </a:r>
          </a:p>
          <a:p>
            <a:pPr eaLnBrk="1">
              <a:lnSpc>
                <a:spcPct val="100000"/>
              </a:lnSpc>
              <a:spcAft>
                <a:spcPct val="0"/>
              </a:spcAft>
              <a:buFont typeface="Wingdings" charset="2"/>
              <a:buChar char=""/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sz="2400" dirty="0">
                <a:ea typeface="ＭＳ Ｐゴシック" charset="-128"/>
              </a:rPr>
              <a:t>Sequential or random-access</a:t>
            </a:r>
          </a:p>
          <a:p>
            <a:pPr lvl="1"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sz="1800" dirty="0"/>
              <a:t>A sequential device transfers data in a fixed order determined by the device, whereas the user of a random-access device can instruct the device to seek to any of the available data storage locations.</a:t>
            </a:r>
          </a:p>
          <a:p>
            <a:pPr eaLnBrk="1">
              <a:lnSpc>
                <a:spcPct val="100000"/>
              </a:lnSpc>
              <a:spcAft>
                <a:spcPct val="0"/>
              </a:spcAft>
              <a:buFont typeface="Wingdings" charset="2"/>
              <a:buChar char=""/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sz="2400" dirty="0">
                <a:ea typeface="ＭＳ Ｐゴシック" charset="-128"/>
              </a:rPr>
              <a:t>Synchronous or asynchronous</a:t>
            </a:r>
          </a:p>
          <a:p>
            <a:pPr lvl="1"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sz="1800" dirty="0"/>
              <a:t>A synchronous device is one that performs data transfers with predictable response times. An asynchronous device exhibits irregular or unpredictable response times.</a:t>
            </a:r>
          </a:p>
        </p:txBody>
      </p:sp>
    </p:spTree>
    <p:extLst>
      <p:ext uri="{BB962C8B-B14F-4D97-AF65-F5344CB8AC3E}">
        <p14:creationId xmlns:p14="http://schemas.microsoft.com/office/powerpoint/2010/main" val="210810128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>
              <a:lnSpc>
                <a:spcPct val="89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charset="-128"/>
              </a:rPr>
              <a:t>Characteristics of I/O devices</a:t>
            </a:r>
          </a:p>
        </p:txBody>
      </p:sp>
      <p:sp>
        <p:nvSpPr>
          <p:cNvPr id="75778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>
              <a:lnSpc>
                <a:spcPct val="100000"/>
              </a:lnSpc>
              <a:spcAft>
                <a:spcPct val="0"/>
              </a:spcAft>
              <a:buFont typeface="Wingdings" charset="2"/>
              <a:buChar char=""/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sz="2800" dirty="0">
                <a:ea typeface="ＭＳ Ｐゴシック" charset="-128"/>
              </a:rPr>
              <a:t>Sharable or dedicated</a:t>
            </a:r>
          </a:p>
          <a:p>
            <a:pPr lvl="1"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sz="2000" dirty="0"/>
              <a:t>A sharable device can be used concurrently by several processes or threads; a dedicated device cannot.</a:t>
            </a:r>
          </a:p>
          <a:p>
            <a:pPr eaLnBrk="1">
              <a:lnSpc>
                <a:spcPct val="100000"/>
              </a:lnSpc>
              <a:spcAft>
                <a:spcPct val="0"/>
              </a:spcAft>
              <a:buFont typeface="Wingdings" charset="2"/>
              <a:buChar char=""/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sz="2800" dirty="0">
                <a:ea typeface="ＭＳ Ｐゴシック" charset="-128"/>
              </a:rPr>
              <a:t>Speed of operation</a:t>
            </a:r>
          </a:p>
          <a:p>
            <a:pPr lvl="1"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sz="2000" dirty="0"/>
              <a:t>Device speeds range from a few bytes per second to a few gigabytes per second.•</a:t>
            </a:r>
          </a:p>
          <a:p>
            <a:pPr eaLnBrk="1">
              <a:lnSpc>
                <a:spcPct val="100000"/>
              </a:lnSpc>
              <a:spcAft>
                <a:spcPct val="0"/>
              </a:spcAft>
              <a:buFont typeface="Wingdings" charset="2"/>
              <a:buChar char=""/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sz="2800" dirty="0">
                <a:ea typeface="ＭＳ Ｐゴシック" charset="-128"/>
              </a:rPr>
              <a:t>Read–write, read only, or write only</a:t>
            </a:r>
          </a:p>
          <a:p>
            <a:pPr lvl="1"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sz="2000" dirty="0"/>
              <a:t>Some devices perform both input and output, but others support only one data direction</a:t>
            </a:r>
          </a:p>
        </p:txBody>
      </p:sp>
    </p:spTree>
    <p:extLst>
      <p:ext uri="{BB962C8B-B14F-4D97-AF65-F5344CB8AC3E}">
        <p14:creationId xmlns:p14="http://schemas.microsoft.com/office/powerpoint/2010/main" val="159390506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>
              <a:lnSpc>
                <a:spcPct val="89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 dirty="0">
                <a:ea typeface="ＭＳ Ｐゴシック" charset="-128"/>
              </a:rPr>
              <a:t>I/O device trends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idx="1"/>
          </p:nvPr>
        </p:nvSpPr>
        <p:spPr>
          <a:xfrm>
            <a:off x="437529" y="1501436"/>
            <a:ext cx="8884271" cy="5480764"/>
          </a:xfrm>
        </p:spPr>
        <p:txBody>
          <a:bodyPr>
            <a:normAutofit/>
          </a:bodyPr>
          <a:lstStyle/>
          <a:p>
            <a:pPr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/>
              <a:t>New I/O devices and device types emerge everyday</a:t>
            </a:r>
          </a:p>
          <a:p>
            <a:pPr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/>
              <a:t>I/O devices vary greatly but exhibits two conflicting trends. </a:t>
            </a:r>
          </a:p>
          <a:p>
            <a:pPr lvl="1"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/>
              <a:t>increasing standardization of software and hardware interfaces. </a:t>
            </a:r>
          </a:p>
          <a:p>
            <a:pPr lvl="1"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/>
              <a:t>increasingly broad variety of I/O devices. </a:t>
            </a:r>
          </a:p>
          <a:p>
            <a:pPr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/>
              <a:t>Software</a:t>
            </a:r>
          </a:p>
          <a:p>
            <a:pPr lvl="1"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/>
              <a:t>Device drivers present a uniform device-access interface to the I/O subsystem, </a:t>
            </a:r>
          </a:p>
          <a:p>
            <a:pPr lvl="2"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altLang="en-US" dirty="0"/>
              <a:t>Similar to system calls providing a standard interface between the application and the operating system.</a:t>
            </a:r>
          </a:p>
        </p:txBody>
      </p:sp>
    </p:spTree>
    <p:extLst>
      <p:ext uri="{BB962C8B-B14F-4D97-AF65-F5344CB8AC3E}">
        <p14:creationId xmlns:p14="http://schemas.microsoft.com/office/powerpoint/2010/main" val="386478414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Error Handling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OS is responsible for I/O error handling and recovery.</a:t>
            </a:r>
          </a:p>
          <a:p>
            <a:r>
              <a:rPr lang="en-US" dirty="0"/>
              <a:t>Some errors may be permanent, some may be due to a transient problem.</a:t>
            </a:r>
          </a:p>
          <a:p>
            <a:r>
              <a:rPr lang="en-US" dirty="0"/>
              <a:t>OS may sometimes compensate the transient failures by retrying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373768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>
              <a:lnSpc>
                <a:spcPct val="81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altLang="en-US">
                <a:ea typeface="ＭＳ Ｐゴシック" charset="-128"/>
              </a:rPr>
              <a:t>Interrupt handlers</a:t>
            </a:r>
          </a:p>
        </p:txBody>
      </p:sp>
      <p:sp>
        <p:nvSpPr>
          <p:cNvPr id="143362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>
                <a:ea typeface="ＭＳ Ｐゴシック" charset="-128"/>
              </a:rPr>
              <a:t>The driver can start an I/O operation and then block until the I/O is completed and the interrupt occurs</a:t>
            </a:r>
          </a:p>
          <a:p>
            <a:pPr lvl="1" eaLnBrk="1"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/>
              <a:t>The driver can block itself by doing a down on a semaphore or a wait on a condition variable.</a:t>
            </a:r>
          </a:p>
          <a:p>
            <a:pPr lvl="1" eaLnBrk="1"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/>
              <a:t>When the interrupt happens, the interrupt routine does whatever it has to do to handle the interrupt and then unblock the driver that started it, by </a:t>
            </a:r>
            <a:r>
              <a:rPr lang="en-GB" altLang="en-US" dirty="0" err="1"/>
              <a:t>up'ping</a:t>
            </a:r>
            <a:r>
              <a:rPr lang="en-GB" altLang="en-US" dirty="0"/>
              <a:t> on the semaphore or notifying the condition variable.</a:t>
            </a:r>
          </a:p>
          <a:p>
            <a:pPr lvl="2" eaLnBrk="1">
              <a:tabLst>
                <a:tab pos="284163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</a:pPr>
            <a:r>
              <a:rPr lang="en-GB" altLang="en-US" dirty="0"/>
              <a:t>the net effect of the interrupt is to unblock the driver.</a:t>
            </a:r>
          </a:p>
        </p:txBody>
      </p:sp>
    </p:spTree>
    <p:extLst>
      <p:ext uri="{BB962C8B-B14F-4D97-AF65-F5344CB8AC3E}">
        <p14:creationId xmlns:p14="http://schemas.microsoft.com/office/powerpoint/2010/main" val="106092296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I/O spooling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Devices like printers or network based systems require </a:t>
            </a:r>
            <a:r>
              <a:rPr lang="en-US" dirty="0">
                <a:solidFill>
                  <a:srgbClr val="660066"/>
                </a:solidFill>
              </a:rPr>
              <a:t>dedicated operations</a:t>
            </a:r>
          </a:p>
          <a:p>
            <a:r>
              <a:rPr lang="en-US" dirty="0"/>
              <a:t>Spooling keeps a request queue and executes dedicated operations on at a time.</a:t>
            </a:r>
          </a:p>
          <a:p>
            <a:r>
              <a:rPr lang="en-US" dirty="0"/>
              <a:t>Can be implemented on directory/file system level.</a:t>
            </a:r>
          </a:p>
          <a:p>
            <a:r>
              <a:rPr lang="en-US" dirty="0"/>
              <a:t>Each application request  creates as a separate file under a directory.</a:t>
            </a:r>
          </a:p>
          <a:p>
            <a:r>
              <a:rPr lang="en-US" dirty="0"/>
              <a:t>A system daemon process controls the device and send requests one at a time.</a:t>
            </a:r>
          </a:p>
        </p:txBody>
      </p:sp>
    </p:spTree>
    <p:extLst>
      <p:ext uri="{BB962C8B-B14F-4D97-AF65-F5344CB8AC3E}">
        <p14:creationId xmlns:p14="http://schemas.microsoft.com/office/powerpoint/2010/main" val="1595975733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charset="-128"/>
              </a:rPr>
              <a:t>Interrupt Handler Routine 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Save registers not already been saved by interrupt hardware.</a:t>
            </a:r>
          </a:p>
          <a:p>
            <a:r>
              <a:rPr lang="en-US" dirty="0"/>
              <a:t>Set up a context for the interrupt service procedure.</a:t>
            </a:r>
          </a:p>
          <a:p>
            <a:r>
              <a:rPr lang="en-US" dirty="0"/>
              <a:t>Set up a stack for the interrupt service procedure.</a:t>
            </a:r>
          </a:p>
          <a:p>
            <a:r>
              <a:rPr lang="en-US" dirty="0"/>
              <a:t>Acknowledge the interrupt controller. </a:t>
            </a:r>
          </a:p>
          <a:p>
            <a:r>
              <a:rPr lang="en-US" dirty="0"/>
              <a:t>If there is no centralized interrupt controller, </a:t>
            </a:r>
            <a:r>
              <a:rPr lang="en-US" dirty="0" err="1"/>
              <a:t>reenable</a:t>
            </a:r>
            <a:r>
              <a:rPr lang="en-US" dirty="0"/>
              <a:t> interrupts.</a:t>
            </a:r>
          </a:p>
          <a:p>
            <a:r>
              <a:rPr lang="en-US" dirty="0"/>
              <a:t>Copy the registers from where they were saved to the process table.</a:t>
            </a:r>
          </a:p>
          <a:p>
            <a:r>
              <a:rPr lang="en-US" dirty="0"/>
              <a:t>Run the interrupt service procedure.</a:t>
            </a:r>
          </a:p>
          <a:p>
            <a:r>
              <a:rPr lang="en-US" dirty="0"/>
              <a:t>Choose which process to run next.</a:t>
            </a:r>
          </a:p>
          <a:p>
            <a:r>
              <a:rPr lang="en-US" dirty="0"/>
              <a:t>Set up the MMU context for the process to run next.</a:t>
            </a:r>
          </a:p>
          <a:p>
            <a:r>
              <a:rPr lang="en-US" dirty="0"/>
              <a:t>Load the new process’ registers, including its PSW.</a:t>
            </a:r>
          </a:p>
          <a:p>
            <a:r>
              <a:rPr lang="en-US" dirty="0"/>
              <a:t>Start running the new process.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2593345"/>
      </p:ext>
    </p:extLst>
  </p:cSld>
  <p:clrMapOvr>
    <a:masterClrMapping/>
  </p:clrMapOvr>
</p:sld>
</file>

<file path=ppt/theme/theme1.xml><?xml version="1.0" encoding="utf-8"?>
<a:theme xmlns:a="http://schemas.openxmlformats.org/drawingml/2006/main" name="CEng334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CEng334.thmx</Template>
  <TotalTime>4823</TotalTime>
  <Words>7886</Words>
  <Application>Microsoft Macintosh PowerPoint</Application>
  <PresentationFormat>Custom</PresentationFormat>
  <Paragraphs>1078</Paragraphs>
  <Slides>98</Slides>
  <Notes>65</Notes>
  <HiddenSlides>8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98</vt:i4>
      </vt:variant>
    </vt:vector>
  </HeadingPairs>
  <TitlesOfParts>
    <vt:vector size="112" baseType="lpstr">
      <vt:lpstr>MS Gothic</vt:lpstr>
      <vt:lpstr>ＭＳ Ｐゴシック</vt:lpstr>
      <vt:lpstr>Arial</vt:lpstr>
      <vt:lpstr>Arial Narrow</vt:lpstr>
      <vt:lpstr>Bitstream Vera Serif</vt:lpstr>
      <vt:lpstr>Calibri</vt:lpstr>
      <vt:lpstr>Courier</vt:lpstr>
      <vt:lpstr>Courier New</vt:lpstr>
      <vt:lpstr>Lucidasans</vt:lpstr>
      <vt:lpstr>Luxi Sans</vt:lpstr>
      <vt:lpstr>Times New Roman</vt:lpstr>
      <vt:lpstr>Wingdings</vt:lpstr>
      <vt:lpstr>Wingdings 2</vt:lpstr>
      <vt:lpstr>CEng334</vt:lpstr>
      <vt:lpstr>I/O systems</vt:lpstr>
      <vt:lpstr>I/O systems</vt:lpstr>
      <vt:lpstr>I/O devices  in OS</vt:lpstr>
      <vt:lpstr>I/O systems  in OS</vt:lpstr>
      <vt:lpstr>I/O system in OS</vt:lpstr>
      <vt:lpstr>I/O system</vt:lpstr>
      <vt:lpstr>Issues related to I/O system</vt:lpstr>
      <vt:lpstr>How to access I/O devices in HW?</vt:lpstr>
      <vt:lpstr>Memory-mapped/ Port-based/Hybrid I/O</vt:lpstr>
      <vt:lpstr>Memory-mapped IO on Intel Architecture</vt:lpstr>
      <vt:lpstr>Single Bus and dual bus I/O</vt:lpstr>
      <vt:lpstr>I/O Hardware interfaces</vt:lpstr>
      <vt:lpstr>I/O Hardware interfaces -  Bus</vt:lpstr>
      <vt:lpstr>I/O Hardware - Single Bus</vt:lpstr>
      <vt:lpstr>I/O Hardware – Dual bus </vt:lpstr>
      <vt:lpstr>I/O Hardware interfaces -  Port</vt:lpstr>
      <vt:lpstr>I/O Hardware interfaces -  Device Controller</vt:lpstr>
      <vt:lpstr>Issues related to I/O system</vt:lpstr>
      <vt:lpstr>Device controllers and device drivers</vt:lpstr>
      <vt:lpstr>I/O port registers</vt:lpstr>
      <vt:lpstr>I/O port registers -  status register</vt:lpstr>
      <vt:lpstr>I/O port registers -  command register</vt:lpstr>
      <vt:lpstr>I/O port registers -  data-in register</vt:lpstr>
      <vt:lpstr>I/O port registers -  data-out register</vt:lpstr>
      <vt:lpstr>I/O device communication</vt:lpstr>
      <vt:lpstr>Polling: I/O interfacing in software</vt:lpstr>
      <vt:lpstr>Polling: I/O interfacing in software</vt:lpstr>
      <vt:lpstr>Polling I/O example: Steps in printing a string</vt:lpstr>
      <vt:lpstr>Programmed Polling I/O example: Pseudocode for printing a string </vt:lpstr>
      <vt:lpstr>Interrupts - refresher</vt:lpstr>
      <vt:lpstr>Interrupt-Driven I/O</vt:lpstr>
      <vt:lpstr>Interrupt Based I/O</vt:lpstr>
      <vt:lpstr>Interrupt-Driven I/O</vt:lpstr>
      <vt:lpstr>Interrupt servicing: Advanced</vt:lpstr>
      <vt:lpstr>Interrupt servicing: Advanced (cont)</vt:lpstr>
      <vt:lpstr>Direct Memory Access (DMA)</vt:lpstr>
      <vt:lpstr>Direct Memory Access</vt:lpstr>
      <vt:lpstr>I/O Using DMA</vt:lpstr>
      <vt:lpstr>I/O Hardware interfaces</vt:lpstr>
      <vt:lpstr>Application I/O Interface</vt:lpstr>
      <vt:lpstr>Application I/O Interface</vt:lpstr>
      <vt:lpstr>Application I/O Interface</vt:lpstr>
      <vt:lpstr>Application I/O Interface</vt:lpstr>
      <vt:lpstr>Device Driver Switch</vt:lpstr>
      <vt:lpstr>Device drivers</vt:lpstr>
      <vt:lpstr>Device driver structure</vt:lpstr>
      <vt:lpstr>Device drivers - issues</vt:lpstr>
      <vt:lpstr>I/O devices - character and block devices</vt:lpstr>
      <vt:lpstr>Character vs. Block Devices</vt:lpstr>
      <vt:lpstr>Block devices</vt:lpstr>
      <vt:lpstr>Character devices</vt:lpstr>
      <vt:lpstr>Character vs. Block Devices</vt:lpstr>
      <vt:lpstr>ioctl()</vt:lpstr>
      <vt:lpstr>Windows I/O subsystem</vt:lpstr>
      <vt:lpstr>I/O Categorization (OS perspective)</vt:lpstr>
      <vt:lpstr>Kernel I/O System</vt:lpstr>
      <vt:lpstr>I/O scheduling</vt:lpstr>
      <vt:lpstr>Disk I/O Scheduling</vt:lpstr>
      <vt:lpstr>Disk I/O Scheduling</vt:lpstr>
      <vt:lpstr>FIFO example</vt:lpstr>
      <vt:lpstr>SSTF: Shortest seek time first example</vt:lpstr>
      <vt:lpstr>SSTF: Shortest seek time first example</vt:lpstr>
      <vt:lpstr>SCAN example</vt:lpstr>
      <vt:lpstr>CSCAN example</vt:lpstr>
      <vt:lpstr>SCAN example</vt:lpstr>
      <vt:lpstr>SCAN example</vt:lpstr>
      <vt:lpstr>SCAN example</vt:lpstr>
      <vt:lpstr>SCAN example</vt:lpstr>
      <vt:lpstr>SCAN example</vt:lpstr>
      <vt:lpstr>SCAN example</vt:lpstr>
      <vt:lpstr>SCAN example</vt:lpstr>
      <vt:lpstr>SCAN example</vt:lpstr>
      <vt:lpstr>SCAN example</vt:lpstr>
      <vt:lpstr>SCAN example</vt:lpstr>
      <vt:lpstr>SCAN example</vt:lpstr>
      <vt:lpstr>SCAN example</vt:lpstr>
      <vt:lpstr>Page Cache : Caching Block devices</vt:lpstr>
      <vt:lpstr>File Cache</vt:lpstr>
      <vt:lpstr>Buffering</vt:lpstr>
      <vt:lpstr>Buffering </vt:lpstr>
      <vt:lpstr>Buffering: Unbuffered input</vt:lpstr>
      <vt:lpstr>Buffering: Buffering in user space</vt:lpstr>
      <vt:lpstr>Buffering: Buffering in kernel space</vt:lpstr>
      <vt:lpstr>Buffering: Double buffering in kernel space</vt:lpstr>
      <vt:lpstr>Caching vs. Buffering</vt:lpstr>
      <vt:lpstr>I/O call semantic</vt:lpstr>
      <vt:lpstr>Blocking I/O semantic</vt:lpstr>
      <vt:lpstr>Nonblocking I/O semantic</vt:lpstr>
      <vt:lpstr>Spooling</vt:lpstr>
      <vt:lpstr>Error handling</vt:lpstr>
      <vt:lpstr>I/O system in OS:  Summary</vt:lpstr>
      <vt:lpstr>Characteristics of I/O devices</vt:lpstr>
      <vt:lpstr>Characteristics of I/O devices</vt:lpstr>
      <vt:lpstr>I/O device trends</vt:lpstr>
      <vt:lpstr>Error Handling</vt:lpstr>
      <vt:lpstr>Interrupt handlers</vt:lpstr>
      <vt:lpstr>I/O spooling</vt:lpstr>
      <vt:lpstr>Interrupt Handler Routine Details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Onur Sehitoglu</dc:creator>
  <dc:description/>
  <cp:lastModifiedBy>Microsoft Office User</cp:lastModifiedBy>
  <cp:revision>134</cp:revision>
  <cp:lastPrinted>2020-04-20T05:18:27Z</cp:lastPrinted>
  <dcterms:created xsi:type="dcterms:W3CDTF">2017-05-04T11:34:48Z</dcterms:created>
  <dcterms:modified xsi:type="dcterms:W3CDTF">2020-04-27T06:02:29Z</dcterms:modified>
  <dc:language>en-US</dc:language>
</cp:coreProperties>
</file>