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30" r:id="rId1"/>
  </p:sldMasterIdLst>
  <p:notesMasterIdLst>
    <p:notesMasterId r:id="rId43"/>
  </p:notesMasterIdLst>
  <p:handoutMasterIdLst>
    <p:handoutMasterId r:id="rId44"/>
  </p:handoutMasterIdLst>
  <p:sldIdLst>
    <p:sldId id="256" r:id="rId2"/>
    <p:sldId id="414" r:id="rId3"/>
    <p:sldId id="415" r:id="rId4"/>
    <p:sldId id="416" r:id="rId5"/>
    <p:sldId id="417" r:id="rId6"/>
    <p:sldId id="492" r:id="rId7"/>
    <p:sldId id="493" r:id="rId8"/>
    <p:sldId id="420" r:id="rId9"/>
    <p:sldId id="494" r:id="rId10"/>
    <p:sldId id="496" r:id="rId11"/>
    <p:sldId id="421" r:id="rId12"/>
    <p:sldId id="422" r:id="rId13"/>
    <p:sldId id="423" r:id="rId14"/>
    <p:sldId id="497" r:id="rId15"/>
    <p:sldId id="426" r:id="rId16"/>
    <p:sldId id="491" r:id="rId17"/>
    <p:sldId id="427" r:id="rId18"/>
    <p:sldId id="428" r:id="rId19"/>
    <p:sldId id="429" r:id="rId20"/>
    <p:sldId id="430" r:id="rId21"/>
    <p:sldId id="431" r:id="rId22"/>
    <p:sldId id="432" r:id="rId23"/>
    <p:sldId id="500" r:id="rId24"/>
    <p:sldId id="501" r:id="rId25"/>
    <p:sldId id="502" r:id="rId26"/>
    <p:sldId id="503" r:id="rId27"/>
    <p:sldId id="435" r:id="rId28"/>
    <p:sldId id="508" r:id="rId29"/>
    <p:sldId id="436" r:id="rId30"/>
    <p:sldId id="437" r:id="rId31"/>
    <p:sldId id="484" r:id="rId32"/>
    <p:sldId id="485" r:id="rId33"/>
    <p:sldId id="486" r:id="rId34"/>
    <p:sldId id="507" r:id="rId35"/>
    <p:sldId id="487" r:id="rId36"/>
    <p:sldId id="488" r:id="rId37"/>
    <p:sldId id="489" r:id="rId38"/>
    <p:sldId id="490" r:id="rId39"/>
    <p:sldId id="504" r:id="rId40"/>
    <p:sldId id="505" r:id="rId41"/>
    <p:sldId id="506" r:id="rId42"/>
  </p:sldIdLst>
  <p:sldSz cx="10080625" cy="7559675"/>
  <p:notesSz cx="7772400" cy="10058400"/>
  <p:defaultTextStyle>
    <a:defPPr>
      <a:defRPr lang="en-US"/>
    </a:defPPr>
    <a:lvl1pPr marL="0" algn="l" defTabSz="45686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6868" algn="l" defTabSz="45686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3736" algn="l" defTabSz="45686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0604" algn="l" defTabSz="45686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7472" algn="l" defTabSz="45686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4341" algn="l" defTabSz="45686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1210" algn="l" defTabSz="45686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198078" algn="l" defTabSz="45686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4946" algn="l" defTabSz="45686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381">
          <p15:clr>
            <a:srgbClr val="A4A3A4"/>
          </p15:clr>
        </p15:guide>
        <p15:guide id="2" pos="3175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frameSlides="1"/>
  <p:clrMru>
    <a:srgbClr val="B6C7FF"/>
    <a:srgbClr val="FEFFDE"/>
    <a:srgbClr val="3B3EFF"/>
    <a:srgbClr val="000000"/>
    <a:srgbClr val="8198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490" autoAdjust="0"/>
    <p:restoredTop sz="95408" autoAdjust="0"/>
  </p:normalViewPr>
  <p:slideViewPr>
    <p:cSldViewPr snapToGrid="0" snapToObjects="1">
      <p:cViewPr>
        <p:scale>
          <a:sx n="83" d="100"/>
          <a:sy n="83" d="100"/>
        </p:scale>
        <p:origin x="903" y="48"/>
      </p:cViewPr>
      <p:guideLst>
        <p:guide orient="horz" pos="2381"/>
        <p:guide pos="3175"/>
      </p:guideLst>
    </p:cSldViewPr>
  </p:slideViewPr>
  <p:outlineViewPr>
    <p:cViewPr>
      <p:scale>
        <a:sx n="33" d="100"/>
        <a:sy n="33" d="100"/>
      </p:scale>
      <p:origin x="0" y="2988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20" d="100"/>
        <a:sy n="12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notesMaster" Target="notesMasters/notesMaster1.xml"/><Relationship Id="rId48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viewProps" Target="view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368675" cy="5032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402138" y="0"/>
            <a:ext cx="3368675" cy="5032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2B7BCB7-0B0D-5D44-B4AA-CEE9578D4364}" type="datetimeFigureOut">
              <a:rPr lang="en-US" smtClean="0"/>
              <a:t>5/19/2020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553575"/>
            <a:ext cx="3368675" cy="5032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402138" y="9553575"/>
            <a:ext cx="3368675" cy="5032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DDA7CF7-3A0F-CE4A-88EA-A72FCE089C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752241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368675" cy="5032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402138" y="0"/>
            <a:ext cx="3368675" cy="5032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26A33A-D8BA-DE44-9376-66A40D573CD6}" type="datetimeFigureOut">
              <a:rPr lang="en-US" smtClean="0"/>
              <a:t>5/19/2020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754063"/>
            <a:ext cx="5029200" cy="3771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77875" y="4778375"/>
            <a:ext cx="6216650" cy="452596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Click to edit Master text styles</a:t>
            </a:r>
          </a:p>
          <a:p>
            <a:pPr lvl="1"/>
            <a:r>
              <a:rPr lang="tr-TR"/>
              <a:t>Second level</a:t>
            </a:r>
          </a:p>
          <a:p>
            <a:pPr lvl="2"/>
            <a:r>
              <a:rPr lang="tr-TR"/>
              <a:t>Third level</a:t>
            </a:r>
          </a:p>
          <a:p>
            <a:pPr lvl="3"/>
            <a:r>
              <a:rPr lang="tr-TR"/>
              <a:t>Fourth level</a:t>
            </a:r>
          </a:p>
          <a:p>
            <a:pPr lvl="4"/>
            <a:r>
              <a:rPr lang="tr-TR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553575"/>
            <a:ext cx="3368675" cy="5032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402138" y="9553575"/>
            <a:ext cx="3368675" cy="5032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5671D14-698D-D04E-9B44-6B5985FA55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70367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9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StarSymbol" charset="0"/>
              <a:buNone/>
            </a:pPr>
            <a:r>
              <a:rPr lang="en-GB" altLang="en-US" sz="1300"/>
              <a:t>13/03/07</a:t>
            </a:r>
          </a:p>
        </p:txBody>
      </p:sp>
      <p:sp>
        <p:nvSpPr>
          <p:cNvPr id="19459" name="Rectangle 13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StarSymbol" charset="0"/>
              <a:buNone/>
            </a:pPr>
            <a:fld id="{C2129827-EB1E-074C-805F-89720A867C6F}" type="slidenum">
              <a:rPr lang="en-GB" altLang="en-US" sz="1300"/>
              <a:pPr>
                <a:spcBef>
                  <a:spcPct val="0"/>
                </a:spcBef>
                <a:buSzPct val="45000"/>
                <a:buFont typeface="StarSymbol" charset="0"/>
                <a:buNone/>
              </a:pPr>
              <a:t>2</a:t>
            </a:fld>
            <a:endParaRPr lang="en-GB" altLang="en-US" sz="1300"/>
          </a:p>
        </p:txBody>
      </p:sp>
      <p:sp>
        <p:nvSpPr>
          <p:cNvPr id="19460" name="Text Box 2"/>
          <p:cNvSpPr txBox="1">
            <a:spLocks noChangeArrowheads="1"/>
          </p:cNvSpPr>
          <p:nvPr/>
        </p:nvSpPr>
        <p:spPr bwMode="auto">
          <a:xfrm>
            <a:off x="1335088" y="752475"/>
            <a:ext cx="5078412" cy="377348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>
              <a:lnSpc>
                <a:spcPct val="87000"/>
              </a:lnSpc>
              <a:spcBef>
                <a:spcPct val="0"/>
              </a:spcBef>
              <a:buSzPct val="45000"/>
              <a:buFont typeface="StarSymbol" charset="0"/>
              <a:buNone/>
            </a:pPr>
            <a:endParaRPr lang="en-US" altLang="en-US" sz="2400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9461" name="Text Box 3"/>
          <p:cNvSpPr>
            <a:spLocks noGrp="1" noChangeArrowheads="1"/>
          </p:cNvSpPr>
          <p:nvPr>
            <p:ph type="body"/>
          </p:nvPr>
        </p:nvSpPr>
        <p:spPr>
          <a:xfrm>
            <a:off x="777875" y="4776788"/>
            <a:ext cx="6192838" cy="4525962"/>
          </a:xfrm>
          <a:noFill/>
          <a:ln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tr-TR" altLang="en-US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5787232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Rectangle 9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StarSymbol" charset="0"/>
              <a:buNone/>
            </a:pPr>
            <a:r>
              <a:rPr lang="en-GB" altLang="en-US" sz="1300"/>
              <a:t>13/03/07</a:t>
            </a:r>
          </a:p>
        </p:txBody>
      </p:sp>
      <p:sp>
        <p:nvSpPr>
          <p:cNvPr id="37890" name="Rectangle 13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StarSymbol" charset="0"/>
              <a:buNone/>
            </a:pPr>
            <a:fld id="{0578E630-5E96-D34E-895F-72692540B4F4}" type="slidenum">
              <a:rPr lang="en-GB" altLang="en-US" sz="1300"/>
              <a:pPr>
                <a:spcBef>
                  <a:spcPct val="0"/>
                </a:spcBef>
                <a:buSzPct val="45000"/>
                <a:buFont typeface="StarSymbol" charset="0"/>
                <a:buNone/>
              </a:pPr>
              <a:t>13</a:t>
            </a:fld>
            <a:endParaRPr lang="en-GB" altLang="en-US" sz="1300"/>
          </a:p>
        </p:txBody>
      </p:sp>
      <p:sp>
        <p:nvSpPr>
          <p:cNvPr id="378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57313" y="752475"/>
            <a:ext cx="5029200" cy="3771900"/>
          </a:xfrm>
        </p:spPr>
      </p:sp>
      <p:sp>
        <p:nvSpPr>
          <p:cNvPr id="3789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77875" y="4776788"/>
            <a:ext cx="6189663" cy="4524375"/>
          </a:xfrm>
          <a:noFill/>
          <a:ln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tr-TR" altLang="en-US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3911114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9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StarSymbol" charset="0"/>
              <a:buNone/>
            </a:pPr>
            <a:r>
              <a:rPr lang="en-GB" altLang="en-US" sz="1300"/>
              <a:t>13/03/07</a:t>
            </a:r>
          </a:p>
        </p:txBody>
      </p:sp>
      <p:sp>
        <p:nvSpPr>
          <p:cNvPr id="44035" name="Rectangle 13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StarSymbol" charset="0"/>
              <a:buNone/>
            </a:pPr>
            <a:fld id="{94188A75-0987-EA42-9898-905282ABD740}" type="slidenum">
              <a:rPr lang="en-GB" altLang="en-US" sz="1300"/>
              <a:pPr>
                <a:spcBef>
                  <a:spcPct val="0"/>
                </a:spcBef>
                <a:buSzPct val="45000"/>
                <a:buFont typeface="StarSymbol" charset="0"/>
                <a:buNone/>
              </a:pPr>
              <a:t>15</a:t>
            </a:fld>
            <a:endParaRPr lang="en-GB" altLang="en-US" sz="1300"/>
          </a:p>
        </p:txBody>
      </p:sp>
      <p:sp>
        <p:nvSpPr>
          <p:cNvPr id="44036" name="Text Box 2"/>
          <p:cNvSpPr txBox="1">
            <a:spLocks noChangeArrowheads="1"/>
          </p:cNvSpPr>
          <p:nvPr/>
        </p:nvSpPr>
        <p:spPr bwMode="auto">
          <a:xfrm>
            <a:off x="1257300" y="720725"/>
            <a:ext cx="4800600" cy="360045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>
              <a:lnSpc>
                <a:spcPct val="87000"/>
              </a:lnSpc>
              <a:spcBef>
                <a:spcPct val="0"/>
              </a:spcBef>
              <a:buSzPct val="45000"/>
              <a:buFont typeface="StarSymbol" charset="0"/>
              <a:buNone/>
            </a:pPr>
            <a:endParaRPr lang="en-US" altLang="en-US" sz="2400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44037" name="Text Box 3"/>
          <p:cNvSpPr>
            <a:spLocks noGrp="1" noChangeArrowheads="1"/>
          </p:cNvSpPr>
          <p:nvPr>
            <p:ph type="body"/>
          </p:nvPr>
        </p:nvSpPr>
        <p:spPr>
          <a:xfrm>
            <a:off x="777875" y="4776788"/>
            <a:ext cx="6192838" cy="4525962"/>
          </a:xfrm>
          <a:noFill/>
          <a:ln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tr-TR" altLang="en-US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5816657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9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StarSymbol" charset="0"/>
              <a:buNone/>
            </a:pPr>
            <a:r>
              <a:rPr lang="en-GB" altLang="en-US" sz="1300"/>
              <a:t>13/03/07</a:t>
            </a:r>
          </a:p>
        </p:txBody>
      </p:sp>
      <p:sp>
        <p:nvSpPr>
          <p:cNvPr id="46083" name="Rectangle 13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StarSymbol" charset="0"/>
              <a:buNone/>
            </a:pPr>
            <a:fld id="{66589B6D-857A-8746-9DA3-C03E363DF0D2}" type="slidenum">
              <a:rPr lang="en-GB" altLang="en-US" sz="1300"/>
              <a:pPr>
                <a:spcBef>
                  <a:spcPct val="0"/>
                </a:spcBef>
                <a:buSzPct val="45000"/>
                <a:buFont typeface="StarSymbol" charset="0"/>
                <a:buNone/>
              </a:pPr>
              <a:t>17</a:t>
            </a:fld>
            <a:endParaRPr lang="en-GB" altLang="en-US" sz="1300"/>
          </a:p>
        </p:txBody>
      </p:sp>
      <p:sp>
        <p:nvSpPr>
          <p:cNvPr id="46084" name="Text Box 2"/>
          <p:cNvSpPr txBox="1">
            <a:spLocks noChangeArrowheads="1"/>
          </p:cNvSpPr>
          <p:nvPr/>
        </p:nvSpPr>
        <p:spPr bwMode="auto">
          <a:xfrm>
            <a:off x="1257300" y="720725"/>
            <a:ext cx="4800600" cy="360045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>
              <a:lnSpc>
                <a:spcPct val="87000"/>
              </a:lnSpc>
              <a:spcBef>
                <a:spcPct val="0"/>
              </a:spcBef>
              <a:buSzPct val="45000"/>
              <a:buFont typeface="StarSymbol" charset="0"/>
              <a:buNone/>
            </a:pPr>
            <a:endParaRPr lang="en-US" altLang="en-US" sz="2400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46085" name="Text Box 3"/>
          <p:cNvSpPr>
            <a:spLocks noGrp="1" noChangeArrowheads="1"/>
          </p:cNvSpPr>
          <p:nvPr>
            <p:ph type="body"/>
          </p:nvPr>
        </p:nvSpPr>
        <p:spPr>
          <a:xfrm>
            <a:off x="777875" y="4776788"/>
            <a:ext cx="6192838" cy="4525962"/>
          </a:xfrm>
          <a:noFill/>
          <a:ln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tr-TR" altLang="en-US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015215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9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StarSymbol" charset="0"/>
              <a:buNone/>
            </a:pPr>
            <a:r>
              <a:rPr lang="en-GB" altLang="en-US" sz="1300"/>
              <a:t>13/03/07</a:t>
            </a:r>
          </a:p>
        </p:txBody>
      </p:sp>
      <p:sp>
        <p:nvSpPr>
          <p:cNvPr id="48131" name="Rectangle 13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StarSymbol" charset="0"/>
              <a:buNone/>
            </a:pPr>
            <a:fld id="{287A7390-2A8B-994B-874C-AE7EAFE4EACD}" type="slidenum">
              <a:rPr lang="en-GB" altLang="en-US" sz="1300"/>
              <a:pPr>
                <a:spcBef>
                  <a:spcPct val="0"/>
                </a:spcBef>
                <a:buSzPct val="45000"/>
                <a:buFont typeface="StarSymbol" charset="0"/>
                <a:buNone/>
              </a:pPr>
              <a:t>18</a:t>
            </a:fld>
            <a:endParaRPr lang="en-GB" altLang="en-US" sz="1300"/>
          </a:p>
        </p:txBody>
      </p:sp>
      <p:sp>
        <p:nvSpPr>
          <p:cNvPr id="48132" name="Text Box 2"/>
          <p:cNvSpPr txBox="1">
            <a:spLocks noChangeArrowheads="1"/>
          </p:cNvSpPr>
          <p:nvPr/>
        </p:nvSpPr>
        <p:spPr bwMode="auto">
          <a:xfrm>
            <a:off x="1257300" y="720725"/>
            <a:ext cx="4800600" cy="360045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>
              <a:lnSpc>
                <a:spcPct val="87000"/>
              </a:lnSpc>
              <a:spcBef>
                <a:spcPct val="0"/>
              </a:spcBef>
              <a:buSzPct val="45000"/>
              <a:buFont typeface="StarSymbol" charset="0"/>
              <a:buNone/>
            </a:pPr>
            <a:endParaRPr lang="en-US" altLang="en-US" sz="2400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48133" name="Text Box 3"/>
          <p:cNvSpPr>
            <a:spLocks noGrp="1" noChangeArrowheads="1"/>
          </p:cNvSpPr>
          <p:nvPr>
            <p:ph type="body"/>
          </p:nvPr>
        </p:nvSpPr>
        <p:spPr>
          <a:xfrm>
            <a:off x="777875" y="4776788"/>
            <a:ext cx="6192838" cy="4525962"/>
          </a:xfrm>
          <a:noFill/>
          <a:ln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tr-TR" altLang="en-US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952601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9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StarSymbol" charset="0"/>
              <a:buNone/>
            </a:pPr>
            <a:r>
              <a:rPr lang="en-GB" altLang="en-US" sz="1300"/>
              <a:t>13/03/07</a:t>
            </a:r>
          </a:p>
        </p:txBody>
      </p:sp>
      <p:sp>
        <p:nvSpPr>
          <p:cNvPr id="50179" name="Rectangle 13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StarSymbol" charset="0"/>
              <a:buNone/>
            </a:pPr>
            <a:fld id="{C908D673-B683-4246-A8C3-5EAF01759F3F}" type="slidenum">
              <a:rPr lang="en-GB" altLang="en-US" sz="1300"/>
              <a:pPr>
                <a:spcBef>
                  <a:spcPct val="0"/>
                </a:spcBef>
                <a:buSzPct val="45000"/>
                <a:buFont typeface="StarSymbol" charset="0"/>
                <a:buNone/>
              </a:pPr>
              <a:t>19</a:t>
            </a:fld>
            <a:endParaRPr lang="en-GB" altLang="en-US" sz="1300"/>
          </a:p>
        </p:txBody>
      </p:sp>
      <p:sp>
        <p:nvSpPr>
          <p:cNvPr id="50180" name="Text Box 2"/>
          <p:cNvSpPr txBox="1">
            <a:spLocks noChangeArrowheads="1"/>
          </p:cNvSpPr>
          <p:nvPr/>
        </p:nvSpPr>
        <p:spPr bwMode="auto">
          <a:xfrm>
            <a:off x="1257300" y="720725"/>
            <a:ext cx="4800600" cy="360045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>
              <a:lnSpc>
                <a:spcPct val="87000"/>
              </a:lnSpc>
              <a:spcBef>
                <a:spcPct val="0"/>
              </a:spcBef>
              <a:buSzPct val="45000"/>
              <a:buFont typeface="StarSymbol" charset="0"/>
              <a:buNone/>
            </a:pPr>
            <a:endParaRPr lang="en-US" altLang="en-US" sz="2400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50181" name="Text Box 3"/>
          <p:cNvSpPr>
            <a:spLocks noGrp="1" noChangeArrowheads="1"/>
          </p:cNvSpPr>
          <p:nvPr>
            <p:ph type="body"/>
          </p:nvPr>
        </p:nvSpPr>
        <p:spPr>
          <a:xfrm>
            <a:off x="777875" y="4776788"/>
            <a:ext cx="6192838" cy="4525962"/>
          </a:xfrm>
          <a:noFill/>
          <a:ln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tr-TR" altLang="en-US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6483348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9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StarSymbol" charset="0"/>
              <a:buNone/>
            </a:pPr>
            <a:r>
              <a:rPr lang="en-GB" altLang="en-US" sz="1300"/>
              <a:t>13/03/07</a:t>
            </a:r>
          </a:p>
        </p:txBody>
      </p:sp>
      <p:sp>
        <p:nvSpPr>
          <p:cNvPr id="52227" name="Rectangle 13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StarSymbol" charset="0"/>
              <a:buNone/>
            </a:pPr>
            <a:fld id="{B7A2906A-47AC-6447-B1BB-64A7B5E4ADB3}" type="slidenum">
              <a:rPr lang="en-GB" altLang="en-US" sz="1300"/>
              <a:pPr>
                <a:spcBef>
                  <a:spcPct val="0"/>
                </a:spcBef>
                <a:buSzPct val="45000"/>
                <a:buFont typeface="StarSymbol" charset="0"/>
                <a:buNone/>
              </a:pPr>
              <a:t>20</a:t>
            </a:fld>
            <a:endParaRPr lang="en-GB" altLang="en-US" sz="1300"/>
          </a:p>
        </p:txBody>
      </p:sp>
      <p:sp>
        <p:nvSpPr>
          <p:cNvPr id="52228" name="Text Box 2"/>
          <p:cNvSpPr txBox="1">
            <a:spLocks noChangeArrowheads="1"/>
          </p:cNvSpPr>
          <p:nvPr/>
        </p:nvSpPr>
        <p:spPr bwMode="auto">
          <a:xfrm>
            <a:off x="1257300" y="720725"/>
            <a:ext cx="4800600" cy="360045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>
              <a:lnSpc>
                <a:spcPct val="87000"/>
              </a:lnSpc>
              <a:spcBef>
                <a:spcPct val="0"/>
              </a:spcBef>
              <a:buSzPct val="45000"/>
              <a:buFont typeface="StarSymbol" charset="0"/>
              <a:buNone/>
            </a:pPr>
            <a:endParaRPr lang="en-US" altLang="en-US" sz="2400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52229" name="Text Box 3"/>
          <p:cNvSpPr>
            <a:spLocks noGrp="1" noChangeArrowheads="1"/>
          </p:cNvSpPr>
          <p:nvPr>
            <p:ph type="body"/>
          </p:nvPr>
        </p:nvSpPr>
        <p:spPr>
          <a:xfrm>
            <a:off x="777875" y="4776788"/>
            <a:ext cx="6192838" cy="4525962"/>
          </a:xfrm>
          <a:noFill/>
          <a:ln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tr-TR" altLang="en-US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28034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9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StarSymbol" charset="0"/>
              <a:buNone/>
            </a:pPr>
            <a:r>
              <a:rPr lang="en-GB" altLang="en-US" sz="1300"/>
              <a:t>13/03/07</a:t>
            </a:r>
          </a:p>
        </p:txBody>
      </p:sp>
      <p:sp>
        <p:nvSpPr>
          <p:cNvPr id="54275" name="Rectangle 13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StarSymbol" charset="0"/>
              <a:buNone/>
            </a:pPr>
            <a:fld id="{5A0E1021-AA3A-FC44-9568-DA0A076D8F96}" type="slidenum">
              <a:rPr lang="en-GB" altLang="en-US" sz="1300"/>
              <a:pPr>
                <a:spcBef>
                  <a:spcPct val="0"/>
                </a:spcBef>
                <a:buSzPct val="45000"/>
                <a:buFont typeface="StarSymbol" charset="0"/>
                <a:buNone/>
              </a:pPr>
              <a:t>21</a:t>
            </a:fld>
            <a:endParaRPr lang="en-GB" altLang="en-US" sz="1300"/>
          </a:p>
        </p:txBody>
      </p:sp>
      <p:sp>
        <p:nvSpPr>
          <p:cNvPr id="54276" name="Text Box 2"/>
          <p:cNvSpPr txBox="1">
            <a:spLocks noChangeArrowheads="1"/>
          </p:cNvSpPr>
          <p:nvPr/>
        </p:nvSpPr>
        <p:spPr bwMode="auto">
          <a:xfrm>
            <a:off x="1257300" y="720725"/>
            <a:ext cx="4800600" cy="360045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>
              <a:lnSpc>
                <a:spcPct val="87000"/>
              </a:lnSpc>
              <a:spcBef>
                <a:spcPct val="0"/>
              </a:spcBef>
              <a:buSzPct val="45000"/>
              <a:buFont typeface="StarSymbol" charset="0"/>
              <a:buNone/>
            </a:pPr>
            <a:endParaRPr lang="en-US" altLang="en-US" sz="2400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54277" name="Text Box 3"/>
          <p:cNvSpPr>
            <a:spLocks noGrp="1" noChangeArrowheads="1"/>
          </p:cNvSpPr>
          <p:nvPr>
            <p:ph type="body"/>
          </p:nvPr>
        </p:nvSpPr>
        <p:spPr>
          <a:xfrm>
            <a:off x="777875" y="4776788"/>
            <a:ext cx="6192838" cy="4525962"/>
          </a:xfrm>
          <a:noFill/>
          <a:ln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tr-TR" altLang="en-US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9737693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Rectangle 9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StarSymbol" charset="0"/>
              <a:buNone/>
            </a:pPr>
            <a:r>
              <a:rPr lang="en-GB" altLang="en-US" sz="1300"/>
              <a:t>13/03/07</a:t>
            </a:r>
          </a:p>
        </p:txBody>
      </p:sp>
      <p:sp>
        <p:nvSpPr>
          <p:cNvPr id="56322" name="Rectangle 13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StarSymbol" charset="0"/>
              <a:buNone/>
            </a:pPr>
            <a:fld id="{7EB549A1-3D59-4647-A9D8-209B851DFDDA}" type="slidenum">
              <a:rPr lang="en-GB" altLang="en-US" sz="1300"/>
              <a:pPr>
                <a:spcBef>
                  <a:spcPct val="0"/>
                </a:spcBef>
                <a:buSzPct val="45000"/>
                <a:buFont typeface="StarSymbol" charset="0"/>
                <a:buNone/>
              </a:pPr>
              <a:t>22</a:t>
            </a:fld>
            <a:endParaRPr lang="en-GB" altLang="en-US" sz="1300"/>
          </a:p>
        </p:txBody>
      </p:sp>
      <p:sp>
        <p:nvSpPr>
          <p:cNvPr id="563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65250" y="752475"/>
            <a:ext cx="5030788" cy="3771900"/>
          </a:xfrm>
        </p:spPr>
      </p:sp>
      <p:sp>
        <p:nvSpPr>
          <p:cNvPr id="563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tr-TR" altLang="en-US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475726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Rectangle 9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StarSymbol" charset="0"/>
              <a:buNone/>
            </a:pPr>
            <a:r>
              <a:rPr lang="en-GB" altLang="en-US" sz="1300"/>
              <a:t>13/03/07</a:t>
            </a:r>
          </a:p>
        </p:txBody>
      </p:sp>
      <p:sp>
        <p:nvSpPr>
          <p:cNvPr id="58370" name="Rectangle 13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StarSymbol" charset="0"/>
              <a:buNone/>
            </a:pPr>
            <a:fld id="{3406A167-359F-684A-824B-457581EE5DA2}" type="slidenum">
              <a:rPr lang="en-GB" altLang="en-US" sz="1300"/>
              <a:pPr>
                <a:spcBef>
                  <a:spcPct val="0"/>
                </a:spcBef>
                <a:buSzPct val="45000"/>
                <a:buFont typeface="StarSymbol" charset="0"/>
                <a:buNone/>
              </a:pPr>
              <a:t>23</a:t>
            </a:fld>
            <a:endParaRPr lang="en-GB" altLang="en-US" sz="1300"/>
          </a:p>
        </p:txBody>
      </p:sp>
      <p:sp>
        <p:nvSpPr>
          <p:cNvPr id="583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65250" y="752475"/>
            <a:ext cx="5030788" cy="3771900"/>
          </a:xfrm>
        </p:spPr>
      </p:sp>
      <p:sp>
        <p:nvSpPr>
          <p:cNvPr id="583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tr-TR" altLang="en-US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578246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Rectangle 9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StarSymbol" charset="0"/>
              <a:buNone/>
            </a:pPr>
            <a:r>
              <a:rPr lang="en-GB" altLang="en-US" sz="1300"/>
              <a:t>13/03/07</a:t>
            </a:r>
          </a:p>
        </p:txBody>
      </p:sp>
      <p:sp>
        <p:nvSpPr>
          <p:cNvPr id="58370" name="Rectangle 13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StarSymbol" charset="0"/>
              <a:buNone/>
            </a:pPr>
            <a:fld id="{3406A167-359F-684A-824B-457581EE5DA2}" type="slidenum">
              <a:rPr lang="en-GB" altLang="en-US" sz="1300"/>
              <a:pPr>
                <a:spcBef>
                  <a:spcPct val="0"/>
                </a:spcBef>
                <a:buSzPct val="45000"/>
                <a:buFont typeface="StarSymbol" charset="0"/>
                <a:buNone/>
              </a:pPr>
              <a:t>24</a:t>
            </a:fld>
            <a:endParaRPr lang="en-GB" altLang="en-US" sz="1300"/>
          </a:p>
        </p:txBody>
      </p:sp>
      <p:sp>
        <p:nvSpPr>
          <p:cNvPr id="583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65250" y="752475"/>
            <a:ext cx="5030788" cy="3771900"/>
          </a:xfrm>
        </p:spPr>
      </p:sp>
      <p:sp>
        <p:nvSpPr>
          <p:cNvPr id="583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tr-TR" altLang="en-US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890488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9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StarSymbol" charset="0"/>
              <a:buNone/>
            </a:pPr>
            <a:r>
              <a:rPr lang="en-GB" altLang="en-US" sz="1300"/>
              <a:t>13/03/07</a:t>
            </a:r>
          </a:p>
        </p:txBody>
      </p:sp>
      <p:sp>
        <p:nvSpPr>
          <p:cNvPr id="21507" name="Rectangle 13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StarSymbol" charset="0"/>
              <a:buNone/>
            </a:pPr>
            <a:fld id="{4FA0D626-0D97-1947-B913-96F2818605D4}" type="slidenum">
              <a:rPr lang="en-GB" altLang="en-US" sz="1300"/>
              <a:pPr>
                <a:spcBef>
                  <a:spcPct val="0"/>
                </a:spcBef>
                <a:buSzPct val="45000"/>
                <a:buFont typeface="StarSymbol" charset="0"/>
                <a:buNone/>
              </a:pPr>
              <a:t>3</a:t>
            </a:fld>
            <a:endParaRPr lang="en-GB" altLang="en-US" sz="1300"/>
          </a:p>
        </p:txBody>
      </p:sp>
      <p:sp>
        <p:nvSpPr>
          <p:cNvPr id="21508" name="Text Box 2"/>
          <p:cNvSpPr txBox="1">
            <a:spLocks noChangeArrowheads="1"/>
          </p:cNvSpPr>
          <p:nvPr/>
        </p:nvSpPr>
        <p:spPr bwMode="auto">
          <a:xfrm>
            <a:off x="1257300" y="720725"/>
            <a:ext cx="4800600" cy="360045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>
              <a:lnSpc>
                <a:spcPct val="87000"/>
              </a:lnSpc>
              <a:spcBef>
                <a:spcPct val="0"/>
              </a:spcBef>
              <a:buSzPct val="45000"/>
              <a:buFont typeface="StarSymbol" charset="0"/>
              <a:buNone/>
            </a:pPr>
            <a:endParaRPr lang="en-US" altLang="en-US" sz="2400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21509" name="Text Box 3"/>
          <p:cNvSpPr>
            <a:spLocks noGrp="1" noChangeArrowheads="1"/>
          </p:cNvSpPr>
          <p:nvPr>
            <p:ph type="body"/>
          </p:nvPr>
        </p:nvSpPr>
        <p:spPr>
          <a:xfrm>
            <a:off x="777875" y="4776788"/>
            <a:ext cx="6192838" cy="4525962"/>
          </a:xfrm>
          <a:noFill/>
          <a:ln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tr-TR" altLang="en-US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03782812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Rectangle 9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StarSymbol" charset="0"/>
              <a:buNone/>
            </a:pPr>
            <a:r>
              <a:rPr lang="en-GB" altLang="en-US" sz="1300"/>
              <a:t>13/03/07</a:t>
            </a:r>
          </a:p>
        </p:txBody>
      </p:sp>
      <p:sp>
        <p:nvSpPr>
          <p:cNvPr id="62466" name="Rectangle 13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StarSymbol" charset="0"/>
              <a:buNone/>
            </a:pPr>
            <a:fld id="{88935B43-5D1F-504D-8A8B-B28F009C8F83}" type="slidenum">
              <a:rPr lang="en-GB" altLang="en-US" sz="1300"/>
              <a:pPr>
                <a:spcBef>
                  <a:spcPct val="0"/>
                </a:spcBef>
                <a:buSzPct val="45000"/>
                <a:buFont typeface="StarSymbol" charset="0"/>
                <a:buNone/>
              </a:pPr>
              <a:t>27</a:t>
            </a:fld>
            <a:endParaRPr lang="en-GB" altLang="en-US" sz="1300"/>
          </a:p>
        </p:txBody>
      </p:sp>
      <p:sp>
        <p:nvSpPr>
          <p:cNvPr id="624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65250" y="752475"/>
            <a:ext cx="5030788" cy="3771900"/>
          </a:xfrm>
        </p:spPr>
      </p:sp>
      <p:sp>
        <p:nvSpPr>
          <p:cNvPr id="624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tr-TR" altLang="en-US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47648394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Rectangle 9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StarSymbol" charset="0"/>
              <a:buNone/>
            </a:pPr>
            <a:r>
              <a:rPr lang="en-GB" altLang="en-US" sz="1300"/>
              <a:t>13/03/07</a:t>
            </a:r>
          </a:p>
        </p:txBody>
      </p:sp>
      <p:sp>
        <p:nvSpPr>
          <p:cNvPr id="62466" name="Rectangle 13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StarSymbol" charset="0"/>
              <a:buNone/>
            </a:pPr>
            <a:fld id="{88935B43-5D1F-504D-8A8B-B28F009C8F83}" type="slidenum">
              <a:rPr lang="en-GB" altLang="en-US" sz="1300"/>
              <a:pPr>
                <a:spcBef>
                  <a:spcPct val="0"/>
                </a:spcBef>
                <a:buSzPct val="45000"/>
                <a:buFont typeface="StarSymbol" charset="0"/>
                <a:buNone/>
              </a:pPr>
              <a:t>28</a:t>
            </a:fld>
            <a:endParaRPr lang="en-GB" altLang="en-US" sz="1300"/>
          </a:p>
        </p:txBody>
      </p:sp>
      <p:sp>
        <p:nvSpPr>
          <p:cNvPr id="624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65250" y="752475"/>
            <a:ext cx="5030788" cy="3771900"/>
          </a:xfrm>
        </p:spPr>
      </p:sp>
      <p:sp>
        <p:nvSpPr>
          <p:cNvPr id="624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tr-TR" altLang="en-US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05090005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Rectangle 9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StarSymbol" charset="0"/>
              <a:buNone/>
            </a:pPr>
            <a:r>
              <a:rPr lang="en-GB" altLang="en-US" sz="1300"/>
              <a:t>13/03/07</a:t>
            </a:r>
          </a:p>
        </p:txBody>
      </p:sp>
      <p:sp>
        <p:nvSpPr>
          <p:cNvPr id="64514" name="Rectangle 13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StarSymbol" charset="0"/>
              <a:buNone/>
            </a:pPr>
            <a:fld id="{755D72F3-D172-5644-86D3-8ECE2E92BE18}" type="slidenum">
              <a:rPr lang="en-GB" altLang="en-US" sz="1300"/>
              <a:pPr>
                <a:spcBef>
                  <a:spcPct val="0"/>
                </a:spcBef>
                <a:buSzPct val="45000"/>
                <a:buFont typeface="StarSymbol" charset="0"/>
                <a:buNone/>
              </a:pPr>
              <a:t>29</a:t>
            </a:fld>
            <a:endParaRPr lang="en-GB" altLang="en-US" sz="1300"/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65250" y="752475"/>
            <a:ext cx="5030788" cy="3771900"/>
          </a:xfrm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tr-TR" altLang="en-US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6740918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Rectangle 9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StarSymbol" charset="0"/>
              <a:buNone/>
            </a:pPr>
            <a:r>
              <a:rPr lang="en-GB" altLang="en-US" sz="1300"/>
              <a:t>13/03/07</a:t>
            </a:r>
          </a:p>
        </p:txBody>
      </p:sp>
      <p:sp>
        <p:nvSpPr>
          <p:cNvPr id="66562" name="Rectangle 13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StarSymbol" charset="0"/>
              <a:buNone/>
            </a:pPr>
            <a:fld id="{0210CD47-913A-814B-B580-B7A4A2E32117}" type="slidenum">
              <a:rPr lang="en-GB" altLang="en-US" sz="1300"/>
              <a:pPr>
                <a:spcBef>
                  <a:spcPct val="0"/>
                </a:spcBef>
                <a:buSzPct val="45000"/>
                <a:buFont typeface="StarSymbol" charset="0"/>
                <a:buNone/>
              </a:pPr>
              <a:t>30</a:t>
            </a:fld>
            <a:endParaRPr lang="en-GB" altLang="en-US" sz="1300"/>
          </a:p>
        </p:txBody>
      </p:sp>
      <p:sp>
        <p:nvSpPr>
          <p:cNvPr id="665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65250" y="752475"/>
            <a:ext cx="5030788" cy="3771900"/>
          </a:xfrm>
        </p:spPr>
      </p:sp>
      <p:sp>
        <p:nvSpPr>
          <p:cNvPr id="665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tr-TR" altLang="en-US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96226850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7" name="Rectangle 9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StarSymbol" charset="0"/>
              <a:buNone/>
            </a:pPr>
            <a:r>
              <a:rPr lang="en-GB" altLang="en-US" sz="1300"/>
              <a:t>13/03/07</a:t>
            </a:r>
          </a:p>
        </p:txBody>
      </p:sp>
      <p:sp>
        <p:nvSpPr>
          <p:cNvPr id="80898" name="Rectangle 13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StarSymbol" charset="0"/>
              <a:buNone/>
            </a:pPr>
            <a:fld id="{25DC961D-CD11-EC4B-9198-CAAA3CB8A866}" type="slidenum">
              <a:rPr lang="en-GB" altLang="en-US" sz="1300"/>
              <a:pPr>
                <a:spcBef>
                  <a:spcPct val="0"/>
                </a:spcBef>
                <a:buSzPct val="45000"/>
                <a:buFont typeface="StarSymbol" charset="0"/>
                <a:buNone/>
              </a:pPr>
              <a:t>34</a:t>
            </a:fld>
            <a:endParaRPr lang="en-GB" altLang="en-US" sz="1300"/>
          </a:p>
        </p:txBody>
      </p:sp>
      <p:sp>
        <p:nvSpPr>
          <p:cNvPr id="808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57313" y="752475"/>
            <a:ext cx="5029200" cy="3771900"/>
          </a:xfrm>
        </p:spPr>
      </p:sp>
      <p:sp>
        <p:nvSpPr>
          <p:cNvPr id="8090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77875" y="4776788"/>
            <a:ext cx="6189663" cy="4524375"/>
          </a:xfrm>
          <a:noFill/>
          <a:ln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tr-TR" altLang="en-US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2635996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721" name="Rectangle 9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StarSymbol" charset="0"/>
              <a:buNone/>
            </a:pPr>
            <a:r>
              <a:rPr lang="en-GB" altLang="en-US" sz="1300"/>
              <a:t>13/03/07</a:t>
            </a:r>
          </a:p>
        </p:txBody>
      </p:sp>
      <p:sp>
        <p:nvSpPr>
          <p:cNvPr id="158722" name="Rectangle 13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StarSymbol" charset="0"/>
              <a:buNone/>
            </a:pPr>
            <a:fld id="{ABE302CD-514D-164B-A188-4598F414BFF2}" type="slidenum">
              <a:rPr lang="en-GB" altLang="en-US" sz="1300"/>
              <a:pPr>
                <a:spcBef>
                  <a:spcPct val="0"/>
                </a:spcBef>
                <a:buSzPct val="45000"/>
                <a:buFont typeface="StarSymbol" charset="0"/>
                <a:buNone/>
              </a:pPr>
              <a:t>41</a:t>
            </a:fld>
            <a:endParaRPr lang="en-GB" altLang="en-US" sz="1300"/>
          </a:p>
        </p:txBody>
      </p:sp>
      <p:sp>
        <p:nvSpPr>
          <p:cNvPr id="1587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71600" y="754063"/>
            <a:ext cx="5029200" cy="3771900"/>
          </a:xfrm>
        </p:spPr>
      </p:sp>
      <p:sp>
        <p:nvSpPr>
          <p:cNvPr id="15872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36638" y="4778375"/>
            <a:ext cx="5699125" cy="4525963"/>
          </a:xfrm>
          <a:noFill/>
          <a:ln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defTabSz="914400"/>
            <a:endParaRPr lang="tr-TR" altLang="en-US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4686606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9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StarSymbol" charset="0"/>
              <a:buNone/>
            </a:pPr>
            <a:r>
              <a:rPr lang="en-GB" altLang="en-US" sz="1300"/>
              <a:t>13/03/07</a:t>
            </a:r>
          </a:p>
        </p:txBody>
      </p:sp>
      <p:sp>
        <p:nvSpPr>
          <p:cNvPr id="23555" name="Rectangle 13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StarSymbol" charset="0"/>
              <a:buNone/>
            </a:pPr>
            <a:fld id="{FC83894A-2690-3B4E-AA14-72B0BBCEE2C1}" type="slidenum">
              <a:rPr lang="en-GB" altLang="en-US" sz="1300"/>
              <a:pPr>
                <a:spcBef>
                  <a:spcPct val="0"/>
                </a:spcBef>
                <a:buSzPct val="45000"/>
                <a:buFont typeface="StarSymbol" charset="0"/>
                <a:buNone/>
              </a:pPr>
              <a:t>4</a:t>
            </a:fld>
            <a:endParaRPr lang="en-GB" altLang="en-US" sz="1300"/>
          </a:p>
        </p:txBody>
      </p:sp>
      <p:sp>
        <p:nvSpPr>
          <p:cNvPr id="23556" name="Text Box 2"/>
          <p:cNvSpPr txBox="1">
            <a:spLocks noChangeArrowheads="1"/>
          </p:cNvSpPr>
          <p:nvPr/>
        </p:nvSpPr>
        <p:spPr bwMode="auto">
          <a:xfrm>
            <a:off x="1257300" y="720725"/>
            <a:ext cx="4800600" cy="360045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>
              <a:lnSpc>
                <a:spcPct val="87000"/>
              </a:lnSpc>
              <a:spcBef>
                <a:spcPct val="0"/>
              </a:spcBef>
              <a:buSzPct val="45000"/>
              <a:buFont typeface="StarSymbol" charset="0"/>
              <a:buNone/>
            </a:pPr>
            <a:endParaRPr lang="en-US" altLang="en-US" sz="2400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23557" name="Text Box 3"/>
          <p:cNvSpPr>
            <a:spLocks noGrp="1" noChangeArrowheads="1"/>
          </p:cNvSpPr>
          <p:nvPr>
            <p:ph type="body"/>
          </p:nvPr>
        </p:nvSpPr>
        <p:spPr>
          <a:xfrm>
            <a:off x="777875" y="4776788"/>
            <a:ext cx="6192838" cy="4525962"/>
          </a:xfrm>
          <a:noFill/>
          <a:ln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tr-TR" altLang="en-US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1849334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9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StarSymbol" charset="0"/>
              <a:buNone/>
            </a:pPr>
            <a:r>
              <a:rPr lang="en-GB" altLang="en-US" sz="1300"/>
              <a:t>13/03/07</a:t>
            </a:r>
          </a:p>
        </p:txBody>
      </p:sp>
      <p:sp>
        <p:nvSpPr>
          <p:cNvPr id="25603" name="Rectangle 13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StarSymbol" charset="0"/>
              <a:buNone/>
            </a:pPr>
            <a:fld id="{6C968CFE-5BC9-3444-9144-78141E9B2242}" type="slidenum">
              <a:rPr lang="en-GB" altLang="en-US" sz="1300"/>
              <a:pPr>
                <a:spcBef>
                  <a:spcPct val="0"/>
                </a:spcBef>
                <a:buSzPct val="45000"/>
                <a:buFont typeface="StarSymbol" charset="0"/>
                <a:buNone/>
              </a:pPr>
              <a:t>5</a:t>
            </a:fld>
            <a:endParaRPr lang="en-GB" altLang="en-US" sz="1300"/>
          </a:p>
        </p:txBody>
      </p:sp>
      <p:sp>
        <p:nvSpPr>
          <p:cNvPr id="25604" name="Text Box 2"/>
          <p:cNvSpPr txBox="1">
            <a:spLocks noChangeArrowheads="1"/>
          </p:cNvSpPr>
          <p:nvPr/>
        </p:nvSpPr>
        <p:spPr bwMode="auto">
          <a:xfrm>
            <a:off x="1257300" y="720725"/>
            <a:ext cx="4800600" cy="360045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>
              <a:lnSpc>
                <a:spcPct val="87000"/>
              </a:lnSpc>
              <a:spcBef>
                <a:spcPct val="0"/>
              </a:spcBef>
              <a:buSzPct val="45000"/>
              <a:buFont typeface="StarSymbol" charset="0"/>
              <a:buNone/>
            </a:pPr>
            <a:endParaRPr lang="en-US" altLang="en-US" sz="2400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25605" name="Text Box 3"/>
          <p:cNvSpPr>
            <a:spLocks noGrp="1" noChangeArrowheads="1"/>
          </p:cNvSpPr>
          <p:nvPr>
            <p:ph type="body"/>
          </p:nvPr>
        </p:nvSpPr>
        <p:spPr>
          <a:xfrm>
            <a:off x="777875" y="4776788"/>
            <a:ext cx="6192838" cy="4525962"/>
          </a:xfrm>
          <a:noFill/>
          <a:ln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tr-TR" altLang="en-US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113436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9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StarSymbol" charset="0"/>
              <a:buNone/>
            </a:pPr>
            <a:r>
              <a:rPr lang="en-GB" altLang="en-US" sz="1300"/>
              <a:t>13/03/07</a:t>
            </a:r>
          </a:p>
        </p:txBody>
      </p:sp>
      <p:sp>
        <p:nvSpPr>
          <p:cNvPr id="31747" name="Rectangle 13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StarSymbol" charset="0"/>
              <a:buNone/>
            </a:pPr>
            <a:fld id="{929CBBD4-DFA2-154A-A48F-36A103A003AD}" type="slidenum">
              <a:rPr lang="en-GB" altLang="en-US" sz="1300"/>
              <a:pPr>
                <a:spcBef>
                  <a:spcPct val="0"/>
                </a:spcBef>
                <a:buSzPct val="45000"/>
                <a:buFont typeface="StarSymbol" charset="0"/>
                <a:buNone/>
              </a:pPr>
              <a:t>8</a:t>
            </a:fld>
            <a:endParaRPr lang="en-GB" altLang="en-US" sz="1300"/>
          </a:p>
        </p:txBody>
      </p:sp>
      <p:sp>
        <p:nvSpPr>
          <p:cNvPr id="31748" name="Text Box 2"/>
          <p:cNvSpPr txBox="1">
            <a:spLocks noChangeArrowheads="1"/>
          </p:cNvSpPr>
          <p:nvPr/>
        </p:nvSpPr>
        <p:spPr bwMode="auto">
          <a:xfrm>
            <a:off x="1257300" y="720725"/>
            <a:ext cx="4800600" cy="360045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>
              <a:lnSpc>
                <a:spcPct val="87000"/>
              </a:lnSpc>
              <a:spcBef>
                <a:spcPct val="0"/>
              </a:spcBef>
              <a:buSzPct val="45000"/>
              <a:buFont typeface="StarSymbol" charset="0"/>
              <a:buNone/>
            </a:pPr>
            <a:endParaRPr lang="en-US" altLang="en-US" sz="2400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31749" name="Text Box 3"/>
          <p:cNvSpPr>
            <a:spLocks noGrp="1" noChangeArrowheads="1"/>
          </p:cNvSpPr>
          <p:nvPr>
            <p:ph type="body"/>
          </p:nvPr>
        </p:nvSpPr>
        <p:spPr>
          <a:xfrm>
            <a:off x="777875" y="4776788"/>
            <a:ext cx="6192838" cy="4525962"/>
          </a:xfrm>
          <a:noFill/>
          <a:ln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tr-TR" altLang="en-US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212964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9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StarSymbol" charset="0"/>
              <a:buNone/>
            </a:pPr>
            <a:r>
              <a:rPr lang="en-GB" altLang="en-US" sz="1300"/>
              <a:t>13/03/07</a:t>
            </a:r>
          </a:p>
        </p:txBody>
      </p:sp>
      <p:sp>
        <p:nvSpPr>
          <p:cNvPr id="31747" name="Rectangle 13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StarSymbol" charset="0"/>
              <a:buNone/>
            </a:pPr>
            <a:fld id="{929CBBD4-DFA2-154A-A48F-36A103A003AD}" type="slidenum">
              <a:rPr lang="en-GB" altLang="en-US" sz="1300"/>
              <a:pPr>
                <a:spcBef>
                  <a:spcPct val="0"/>
                </a:spcBef>
                <a:buSzPct val="45000"/>
                <a:buFont typeface="StarSymbol" charset="0"/>
                <a:buNone/>
              </a:pPr>
              <a:t>9</a:t>
            </a:fld>
            <a:endParaRPr lang="en-GB" altLang="en-US" sz="1300"/>
          </a:p>
        </p:txBody>
      </p:sp>
      <p:sp>
        <p:nvSpPr>
          <p:cNvPr id="31748" name="Text Box 2"/>
          <p:cNvSpPr txBox="1">
            <a:spLocks noChangeArrowheads="1"/>
          </p:cNvSpPr>
          <p:nvPr/>
        </p:nvSpPr>
        <p:spPr bwMode="auto">
          <a:xfrm>
            <a:off x="1257300" y="720725"/>
            <a:ext cx="4800600" cy="360045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>
              <a:lnSpc>
                <a:spcPct val="87000"/>
              </a:lnSpc>
              <a:spcBef>
                <a:spcPct val="0"/>
              </a:spcBef>
              <a:buSzPct val="45000"/>
              <a:buFont typeface="StarSymbol" charset="0"/>
              <a:buNone/>
            </a:pPr>
            <a:endParaRPr lang="en-US" altLang="en-US" sz="2400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31749" name="Text Box 3"/>
          <p:cNvSpPr>
            <a:spLocks noGrp="1" noChangeArrowheads="1"/>
          </p:cNvSpPr>
          <p:nvPr>
            <p:ph type="body"/>
          </p:nvPr>
        </p:nvSpPr>
        <p:spPr>
          <a:xfrm>
            <a:off x="777875" y="4776788"/>
            <a:ext cx="6192838" cy="4525962"/>
          </a:xfrm>
          <a:noFill/>
          <a:ln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tr-TR" altLang="en-US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0924154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9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StarSymbol" charset="0"/>
              <a:buNone/>
            </a:pPr>
            <a:r>
              <a:rPr lang="en-GB" altLang="en-US" sz="1300"/>
              <a:t>13/03/07</a:t>
            </a:r>
          </a:p>
        </p:txBody>
      </p:sp>
      <p:sp>
        <p:nvSpPr>
          <p:cNvPr id="31747" name="Rectangle 13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StarSymbol" charset="0"/>
              <a:buNone/>
            </a:pPr>
            <a:fld id="{929CBBD4-DFA2-154A-A48F-36A103A003AD}" type="slidenum">
              <a:rPr lang="en-GB" altLang="en-US" sz="1300"/>
              <a:pPr>
                <a:spcBef>
                  <a:spcPct val="0"/>
                </a:spcBef>
                <a:buSzPct val="45000"/>
                <a:buFont typeface="StarSymbol" charset="0"/>
                <a:buNone/>
              </a:pPr>
              <a:t>10</a:t>
            </a:fld>
            <a:endParaRPr lang="en-GB" altLang="en-US" sz="1300"/>
          </a:p>
        </p:txBody>
      </p:sp>
      <p:sp>
        <p:nvSpPr>
          <p:cNvPr id="31748" name="Text Box 2"/>
          <p:cNvSpPr txBox="1">
            <a:spLocks noChangeArrowheads="1"/>
          </p:cNvSpPr>
          <p:nvPr/>
        </p:nvSpPr>
        <p:spPr bwMode="auto">
          <a:xfrm>
            <a:off x="1257300" y="720725"/>
            <a:ext cx="4800600" cy="360045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>
              <a:lnSpc>
                <a:spcPct val="87000"/>
              </a:lnSpc>
              <a:spcBef>
                <a:spcPct val="0"/>
              </a:spcBef>
              <a:buSzPct val="45000"/>
              <a:buFont typeface="StarSymbol" charset="0"/>
              <a:buNone/>
            </a:pPr>
            <a:endParaRPr lang="en-US" altLang="en-US" sz="2400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31749" name="Text Box 3"/>
          <p:cNvSpPr>
            <a:spLocks noGrp="1" noChangeArrowheads="1"/>
          </p:cNvSpPr>
          <p:nvPr>
            <p:ph type="body"/>
          </p:nvPr>
        </p:nvSpPr>
        <p:spPr>
          <a:xfrm>
            <a:off x="777875" y="4776788"/>
            <a:ext cx="6192838" cy="4525962"/>
          </a:xfrm>
          <a:noFill/>
          <a:ln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tr-TR" altLang="en-US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3086195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Rectangle 9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StarSymbol" charset="0"/>
              <a:buNone/>
            </a:pPr>
            <a:r>
              <a:rPr lang="en-GB" altLang="en-US" sz="1300"/>
              <a:t>13/03/07</a:t>
            </a:r>
          </a:p>
        </p:txBody>
      </p:sp>
      <p:sp>
        <p:nvSpPr>
          <p:cNvPr id="33794" name="Rectangle 13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StarSymbol" charset="0"/>
              <a:buNone/>
            </a:pPr>
            <a:fld id="{2A8BB2EA-83E8-3F42-B9F9-17FFE70C68EA}" type="slidenum">
              <a:rPr lang="en-GB" altLang="en-US" sz="1300"/>
              <a:pPr>
                <a:spcBef>
                  <a:spcPct val="0"/>
                </a:spcBef>
                <a:buSzPct val="45000"/>
                <a:buFont typeface="StarSymbol" charset="0"/>
                <a:buNone/>
              </a:pPr>
              <a:t>11</a:t>
            </a:fld>
            <a:endParaRPr lang="en-GB" altLang="en-US" sz="1300"/>
          </a:p>
        </p:txBody>
      </p:sp>
      <p:sp>
        <p:nvSpPr>
          <p:cNvPr id="337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65250" y="752475"/>
            <a:ext cx="5030788" cy="3771900"/>
          </a:xfrm>
        </p:spPr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tr-TR" altLang="en-US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4576035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9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StarSymbol" charset="0"/>
              <a:buNone/>
            </a:pPr>
            <a:r>
              <a:rPr lang="en-GB" altLang="en-US" sz="1300"/>
              <a:t>13/03/07</a:t>
            </a:r>
          </a:p>
        </p:txBody>
      </p:sp>
      <p:sp>
        <p:nvSpPr>
          <p:cNvPr id="35843" name="Rectangle 13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StarSymbol" charset="0"/>
              <a:buNone/>
            </a:pPr>
            <a:fld id="{D12DAA38-F359-394B-89B2-49B4F79463AB}" type="slidenum">
              <a:rPr lang="en-GB" altLang="en-US" sz="1300"/>
              <a:pPr>
                <a:spcBef>
                  <a:spcPct val="0"/>
                </a:spcBef>
                <a:buSzPct val="45000"/>
                <a:buFont typeface="StarSymbol" charset="0"/>
                <a:buNone/>
              </a:pPr>
              <a:t>12</a:t>
            </a:fld>
            <a:endParaRPr lang="en-GB" altLang="en-US" sz="1300"/>
          </a:p>
        </p:txBody>
      </p:sp>
      <p:sp>
        <p:nvSpPr>
          <p:cNvPr id="35844" name="Text Box 2"/>
          <p:cNvSpPr txBox="1">
            <a:spLocks noChangeArrowheads="1"/>
          </p:cNvSpPr>
          <p:nvPr/>
        </p:nvSpPr>
        <p:spPr bwMode="auto">
          <a:xfrm>
            <a:off x="1257300" y="720725"/>
            <a:ext cx="4800600" cy="360045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>
              <a:lnSpc>
                <a:spcPct val="87000"/>
              </a:lnSpc>
              <a:spcBef>
                <a:spcPct val="0"/>
              </a:spcBef>
              <a:buSzPct val="45000"/>
              <a:buFont typeface="StarSymbol" charset="0"/>
              <a:buNone/>
            </a:pPr>
            <a:endParaRPr lang="en-US" altLang="en-US" sz="2400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35845" name="Text Box 3"/>
          <p:cNvSpPr>
            <a:spLocks noGrp="1" noChangeArrowheads="1"/>
          </p:cNvSpPr>
          <p:nvPr>
            <p:ph type="body"/>
          </p:nvPr>
        </p:nvSpPr>
        <p:spPr>
          <a:xfrm>
            <a:off x="777875" y="4776788"/>
            <a:ext cx="6192838" cy="4525962"/>
          </a:xfrm>
          <a:noFill/>
          <a:ln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tr-TR" altLang="en-US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977261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6047" y="1882769"/>
            <a:ext cx="8568531" cy="162043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tr-TR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56047" y="4283817"/>
            <a:ext cx="8463902" cy="1931917"/>
          </a:xfrm>
        </p:spPr>
        <p:txBody>
          <a:bodyPr/>
          <a:lstStyle>
            <a:lvl1pPr marL="0" indent="0" algn="l">
              <a:buNone/>
              <a:defRPr sz="2200" b="0">
                <a:latin typeface="Calibri" pitchFamily="34" charset="0"/>
              </a:defRPr>
            </a:lvl1pPr>
            <a:lvl2pPr marL="503920" indent="0" algn="ctr">
              <a:buNone/>
              <a:defRPr/>
            </a:lvl2pPr>
            <a:lvl3pPr marL="1007838" indent="0" algn="ctr">
              <a:buNone/>
              <a:defRPr/>
            </a:lvl3pPr>
            <a:lvl4pPr marL="1511758" indent="0" algn="ctr">
              <a:buNone/>
              <a:defRPr/>
            </a:lvl4pPr>
            <a:lvl5pPr marL="2015677" indent="0" algn="ctr">
              <a:buNone/>
              <a:defRPr/>
            </a:lvl5pPr>
            <a:lvl6pPr marL="2519597" indent="0" algn="ctr">
              <a:buNone/>
              <a:defRPr/>
            </a:lvl6pPr>
            <a:lvl7pPr marL="3023515" indent="0" algn="ctr">
              <a:buNone/>
              <a:defRPr/>
            </a:lvl7pPr>
            <a:lvl8pPr marL="3527435" indent="0" algn="ctr">
              <a:buNone/>
              <a:defRPr/>
            </a:lvl8pPr>
            <a:lvl9pPr marL="4031354" indent="0" algn="ctr">
              <a:buNone/>
              <a:defRPr/>
            </a:lvl9pPr>
          </a:lstStyle>
          <a:p>
            <a:r>
              <a:rPr lang="tr-TR"/>
              <a:t>Click to edit Master subtitle style</a:t>
            </a:r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tr-TR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tr-TR"/>
              <a:t>Click to edit Master text styles</a:t>
            </a:r>
          </a:p>
          <a:p>
            <a:pPr lvl="1"/>
            <a:r>
              <a:rPr lang="tr-TR"/>
              <a:t>Second level</a:t>
            </a:r>
          </a:p>
          <a:p>
            <a:pPr lvl="2"/>
            <a:r>
              <a:rPr lang="tr-TR"/>
              <a:t>Third level</a:t>
            </a:r>
          </a:p>
          <a:p>
            <a:pPr lvl="3"/>
            <a:r>
              <a:rPr lang="tr-TR"/>
              <a:t>Fourth level</a:t>
            </a:r>
          </a:p>
          <a:p>
            <a:pPr lvl="4"/>
            <a:r>
              <a:rPr lang="tr-TR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70728" y="251991"/>
            <a:ext cx="2409899" cy="6730211"/>
          </a:xfrm>
        </p:spPr>
        <p:txBody>
          <a:bodyPr vert="eaVert"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tr-TR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37528" y="251991"/>
            <a:ext cx="7065189" cy="6730211"/>
          </a:xfrm>
        </p:spPr>
        <p:txBody>
          <a:bodyPr vert="eaVert"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tr-TR"/>
              <a:t>Click to edit Master text styles</a:t>
            </a:r>
          </a:p>
          <a:p>
            <a:pPr lvl="1"/>
            <a:r>
              <a:rPr lang="tr-TR"/>
              <a:t>Second level</a:t>
            </a:r>
          </a:p>
          <a:p>
            <a:pPr lvl="2"/>
            <a:r>
              <a:rPr lang="tr-TR"/>
              <a:t>Third level</a:t>
            </a:r>
          </a:p>
          <a:p>
            <a:pPr lvl="3"/>
            <a:r>
              <a:rPr lang="tr-TR"/>
              <a:t>Fourth level</a:t>
            </a:r>
          </a:p>
          <a:p>
            <a:pPr lvl="4"/>
            <a:r>
              <a:rPr lang="tr-TR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7529" y="251989"/>
            <a:ext cx="9643098" cy="839964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tr-TR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03545" y="1501436"/>
            <a:ext cx="4268515" cy="5480764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tr-TR"/>
              <a:t>Click to edit Master text styles</a:t>
            </a:r>
          </a:p>
          <a:p>
            <a:pPr lvl="1"/>
            <a:r>
              <a:rPr lang="tr-TR"/>
              <a:t>Second level</a:t>
            </a:r>
          </a:p>
          <a:p>
            <a:pPr lvl="2"/>
            <a:r>
              <a:rPr lang="tr-TR"/>
              <a:t>Third level</a:t>
            </a:r>
          </a:p>
          <a:p>
            <a:pPr lvl="3"/>
            <a:r>
              <a:rPr lang="tr-TR"/>
              <a:t>Fourth level</a:t>
            </a:r>
          </a:p>
          <a:p>
            <a:pPr lvl="4"/>
            <a:r>
              <a:rPr lang="tr-TR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5140069" y="1501437"/>
            <a:ext cx="4268514" cy="2656386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tr-TR"/>
              <a:t>Click to edit Master text styles</a:t>
            </a:r>
          </a:p>
          <a:p>
            <a:pPr lvl="1"/>
            <a:r>
              <a:rPr lang="tr-TR"/>
              <a:t>Second level</a:t>
            </a:r>
          </a:p>
          <a:p>
            <a:pPr lvl="2"/>
            <a:r>
              <a:rPr lang="tr-TR"/>
              <a:t>Third level</a:t>
            </a:r>
          </a:p>
          <a:p>
            <a:pPr lvl="3"/>
            <a:r>
              <a:rPr lang="tr-TR"/>
              <a:t>Fourth level</a:t>
            </a:r>
          </a:p>
          <a:p>
            <a:pPr lvl="4"/>
            <a:r>
              <a:rPr lang="tr-TR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5140069" y="4325814"/>
            <a:ext cx="4268514" cy="2656386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tr-TR"/>
              <a:t>Click to edit Master text styles</a:t>
            </a:r>
          </a:p>
          <a:p>
            <a:pPr lvl="1"/>
            <a:r>
              <a:rPr lang="tr-TR"/>
              <a:t>Second level</a:t>
            </a:r>
          </a:p>
          <a:p>
            <a:pPr lvl="2"/>
            <a:r>
              <a:rPr lang="tr-TR"/>
              <a:t>Third level</a:t>
            </a:r>
          </a:p>
          <a:p>
            <a:pPr lvl="3"/>
            <a:r>
              <a:rPr lang="tr-TR"/>
              <a:t>Fourth level</a:t>
            </a:r>
          </a:p>
          <a:p>
            <a:pPr lvl="4"/>
            <a:r>
              <a:rPr lang="tr-TR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7529" y="251989"/>
            <a:ext cx="9643098" cy="839964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tr-TR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703545" y="1501436"/>
            <a:ext cx="4268515" cy="5480764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tr-TR"/>
              <a:t>Click to edit Master text styles</a:t>
            </a:r>
          </a:p>
          <a:p>
            <a:pPr lvl="1"/>
            <a:r>
              <a:rPr lang="tr-TR"/>
              <a:t>Second level</a:t>
            </a:r>
          </a:p>
          <a:p>
            <a:pPr lvl="2"/>
            <a:r>
              <a:rPr lang="tr-TR"/>
              <a:t>Third level</a:t>
            </a:r>
          </a:p>
          <a:p>
            <a:pPr lvl="3"/>
            <a:r>
              <a:rPr lang="tr-TR"/>
              <a:t>Fourth level</a:t>
            </a:r>
          </a:p>
          <a:p>
            <a:pPr lvl="4"/>
            <a:r>
              <a:rPr lang="tr-TR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0069" y="1501436"/>
            <a:ext cx="4268514" cy="5480764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tr-TR"/>
              <a:t>Click to edit Master text styles</a:t>
            </a:r>
          </a:p>
          <a:p>
            <a:pPr lvl="1"/>
            <a:r>
              <a:rPr lang="tr-TR"/>
              <a:t>Second level</a:t>
            </a:r>
          </a:p>
          <a:p>
            <a:pPr lvl="2"/>
            <a:r>
              <a:rPr lang="tr-TR"/>
              <a:t>Third level</a:t>
            </a:r>
          </a:p>
          <a:p>
            <a:pPr lvl="3"/>
            <a:r>
              <a:rPr lang="tr-TR"/>
              <a:t>Fourth level</a:t>
            </a:r>
          </a:p>
          <a:p>
            <a:pPr lvl="4"/>
            <a:r>
              <a:rPr lang="tr-TR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3589" y="480254"/>
            <a:ext cx="8369755" cy="839964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tr-TR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tr-TR"/>
              <a:t>Click to edit Master text styles</a:t>
            </a:r>
          </a:p>
          <a:p>
            <a:pPr lvl="1"/>
            <a:r>
              <a:rPr lang="tr-TR"/>
              <a:t>Second level</a:t>
            </a:r>
          </a:p>
          <a:p>
            <a:pPr lvl="2"/>
            <a:r>
              <a:rPr lang="tr-TR"/>
              <a:t>Third level</a:t>
            </a:r>
          </a:p>
          <a:p>
            <a:pPr lvl="3"/>
            <a:r>
              <a:rPr lang="tr-TR"/>
              <a:t>Fourth level</a:t>
            </a:r>
          </a:p>
          <a:p>
            <a:pPr lvl="4"/>
            <a:r>
              <a:rPr lang="tr-TR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300" y="4857793"/>
            <a:ext cx="8568531" cy="1501435"/>
          </a:xfrm>
        </p:spPr>
        <p:txBody>
          <a:bodyPr anchor="t"/>
          <a:lstStyle>
            <a:lvl1pPr algn="l">
              <a:defRPr sz="4400" b="1" cap="all">
                <a:latin typeface="Calibri" pitchFamily="34" charset="0"/>
              </a:defRPr>
            </a:lvl1pPr>
          </a:lstStyle>
          <a:p>
            <a:r>
              <a:rPr lang="tr-TR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300" y="3204115"/>
            <a:ext cx="8568531" cy="1653678"/>
          </a:xfrm>
        </p:spPr>
        <p:txBody>
          <a:bodyPr anchor="b"/>
          <a:lstStyle>
            <a:lvl1pPr marL="0" indent="0">
              <a:buNone/>
              <a:defRPr sz="2200">
                <a:latin typeface="Calibri" pitchFamily="34" charset="0"/>
              </a:defRPr>
            </a:lvl1pPr>
            <a:lvl2pPr marL="503920" indent="0">
              <a:buNone/>
              <a:defRPr sz="2000"/>
            </a:lvl2pPr>
            <a:lvl3pPr marL="1007838" indent="0">
              <a:buNone/>
              <a:defRPr sz="1800"/>
            </a:lvl3pPr>
            <a:lvl4pPr marL="1511758" indent="0">
              <a:buNone/>
              <a:defRPr sz="1500"/>
            </a:lvl4pPr>
            <a:lvl5pPr marL="2015677" indent="0">
              <a:buNone/>
              <a:defRPr sz="1500"/>
            </a:lvl5pPr>
            <a:lvl6pPr marL="2519597" indent="0">
              <a:buNone/>
              <a:defRPr sz="1500"/>
            </a:lvl6pPr>
            <a:lvl7pPr marL="3023515" indent="0">
              <a:buNone/>
              <a:defRPr sz="1500"/>
            </a:lvl7pPr>
            <a:lvl8pPr marL="3527435" indent="0">
              <a:buNone/>
              <a:defRPr sz="1500"/>
            </a:lvl8pPr>
            <a:lvl9pPr marL="4031354" indent="0">
              <a:buNone/>
              <a:defRPr sz="1500"/>
            </a:lvl9pPr>
          </a:lstStyle>
          <a:p>
            <a:pPr lvl="0"/>
            <a:r>
              <a:rPr lang="tr-TR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tr-TR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03545" y="1501436"/>
            <a:ext cx="4268515" cy="5480764"/>
          </a:xfrm>
        </p:spPr>
        <p:txBody>
          <a:bodyPr/>
          <a:lstStyle>
            <a:lvl1pPr>
              <a:defRPr sz="3100">
                <a:latin typeface="Calibri" pitchFamily="34" charset="0"/>
              </a:defRPr>
            </a:lvl1pPr>
            <a:lvl2pPr>
              <a:defRPr sz="2600">
                <a:latin typeface="Calibri" pitchFamily="34" charset="0"/>
              </a:defRPr>
            </a:lvl2pPr>
            <a:lvl3pPr>
              <a:defRPr sz="2200">
                <a:latin typeface="Calibri" pitchFamily="34" charset="0"/>
              </a:defRPr>
            </a:lvl3pPr>
            <a:lvl4pPr>
              <a:defRPr sz="2000">
                <a:latin typeface="Calibri" pitchFamily="34" charset="0"/>
              </a:defRPr>
            </a:lvl4pPr>
            <a:lvl5pPr>
              <a:defRPr sz="2000">
                <a:latin typeface="Calibri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Click to edit Master text styles</a:t>
            </a:r>
          </a:p>
          <a:p>
            <a:pPr lvl="1"/>
            <a:r>
              <a:rPr lang="tr-TR"/>
              <a:t>Second level</a:t>
            </a:r>
          </a:p>
          <a:p>
            <a:pPr lvl="2"/>
            <a:r>
              <a:rPr lang="tr-TR"/>
              <a:t>Third level</a:t>
            </a:r>
          </a:p>
          <a:p>
            <a:pPr lvl="3"/>
            <a:r>
              <a:rPr lang="tr-TR"/>
              <a:t>Fourth level</a:t>
            </a:r>
          </a:p>
          <a:p>
            <a:pPr lvl="4"/>
            <a:r>
              <a:rPr lang="tr-TR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0069" y="1501436"/>
            <a:ext cx="4268514" cy="5480764"/>
          </a:xfrm>
        </p:spPr>
        <p:txBody>
          <a:bodyPr/>
          <a:lstStyle>
            <a:lvl1pPr>
              <a:defRPr sz="3100">
                <a:latin typeface="Calibri" pitchFamily="34" charset="0"/>
              </a:defRPr>
            </a:lvl1pPr>
            <a:lvl2pPr>
              <a:defRPr sz="2600">
                <a:latin typeface="Calibri" pitchFamily="34" charset="0"/>
              </a:defRPr>
            </a:lvl2pPr>
            <a:lvl3pPr>
              <a:defRPr sz="2200">
                <a:latin typeface="Calibri" pitchFamily="34" charset="0"/>
              </a:defRPr>
            </a:lvl3pPr>
            <a:lvl4pPr>
              <a:defRPr sz="2000">
                <a:latin typeface="Calibri" pitchFamily="34" charset="0"/>
              </a:defRPr>
            </a:lvl4pPr>
            <a:lvl5pPr>
              <a:defRPr sz="2000">
                <a:latin typeface="Calibri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Click to edit Master text styles</a:t>
            </a:r>
          </a:p>
          <a:p>
            <a:pPr lvl="1"/>
            <a:r>
              <a:rPr lang="tr-TR"/>
              <a:t>Second level</a:t>
            </a:r>
          </a:p>
          <a:p>
            <a:pPr lvl="2"/>
            <a:r>
              <a:rPr lang="tr-TR"/>
              <a:t>Third level</a:t>
            </a:r>
          </a:p>
          <a:p>
            <a:pPr lvl="3"/>
            <a:r>
              <a:rPr lang="tr-TR"/>
              <a:t>Fourth level</a:t>
            </a:r>
          </a:p>
          <a:p>
            <a:pPr lvl="4"/>
            <a:r>
              <a:rPr lang="tr-TR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031" y="302737"/>
            <a:ext cx="9072563" cy="1259946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tr-TR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031" y="1692179"/>
            <a:ext cx="4454027" cy="705219"/>
          </a:xfrm>
        </p:spPr>
        <p:txBody>
          <a:bodyPr anchor="b"/>
          <a:lstStyle>
            <a:lvl1pPr marL="0" indent="0">
              <a:buNone/>
              <a:defRPr sz="2600" b="1">
                <a:latin typeface="Calibri" pitchFamily="34" charset="0"/>
              </a:defRPr>
            </a:lvl1pPr>
            <a:lvl2pPr marL="503920" indent="0">
              <a:buNone/>
              <a:defRPr sz="2200" b="1"/>
            </a:lvl2pPr>
            <a:lvl3pPr marL="1007838" indent="0">
              <a:buNone/>
              <a:defRPr sz="2000" b="1"/>
            </a:lvl3pPr>
            <a:lvl4pPr marL="1511758" indent="0">
              <a:buNone/>
              <a:defRPr sz="1800" b="1"/>
            </a:lvl4pPr>
            <a:lvl5pPr marL="2015677" indent="0">
              <a:buNone/>
              <a:defRPr sz="1800" b="1"/>
            </a:lvl5pPr>
            <a:lvl6pPr marL="2519597" indent="0">
              <a:buNone/>
              <a:defRPr sz="1800" b="1"/>
            </a:lvl6pPr>
            <a:lvl7pPr marL="3023515" indent="0">
              <a:buNone/>
              <a:defRPr sz="1800" b="1"/>
            </a:lvl7pPr>
            <a:lvl8pPr marL="3527435" indent="0">
              <a:buNone/>
              <a:defRPr sz="1800" b="1"/>
            </a:lvl8pPr>
            <a:lvl9pPr marL="4031354" indent="0">
              <a:buNone/>
              <a:defRPr sz="1800" b="1"/>
            </a:lvl9pPr>
          </a:lstStyle>
          <a:p>
            <a:pPr lvl="0"/>
            <a:r>
              <a:rPr lang="tr-TR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031" y="2397397"/>
            <a:ext cx="4454027" cy="4355563"/>
          </a:xfrm>
        </p:spPr>
        <p:txBody>
          <a:bodyPr/>
          <a:lstStyle>
            <a:lvl1pPr>
              <a:defRPr sz="2600">
                <a:latin typeface="Calibri" pitchFamily="34" charset="0"/>
              </a:defRPr>
            </a:lvl1pPr>
            <a:lvl2pPr>
              <a:defRPr sz="2200">
                <a:latin typeface="Calibri" pitchFamily="34" charset="0"/>
              </a:defRPr>
            </a:lvl2pPr>
            <a:lvl3pPr>
              <a:defRPr sz="2000">
                <a:latin typeface="Calibri" pitchFamily="34" charset="0"/>
              </a:defRPr>
            </a:lvl3pPr>
            <a:lvl4pPr>
              <a:defRPr sz="1800">
                <a:latin typeface="Calibri" pitchFamily="34" charset="0"/>
              </a:defRPr>
            </a:lvl4pPr>
            <a:lvl5pPr>
              <a:defRPr sz="1800">
                <a:latin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Click to edit Master text styles</a:t>
            </a:r>
          </a:p>
          <a:p>
            <a:pPr lvl="1"/>
            <a:r>
              <a:rPr lang="tr-TR"/>
              <a:t>Second level</a:t>
            </a:r>
          </a:p>
          <a:p>
            <a:pPr lvl="2"/>
            <a:r>
              <a:rPr lang="tr-TR"/>
              <a:t>Third level</a:t>
            </a:r>
          </a:p>
          <a:p>
            <a:pPr lvl="3"/>
            <a:r>
              <a:rPr lang="tr-TR"/>
              <a:t>Fourth level</a:t>
            </a:r>
          </a:p>
          <a:p>
            <a:pPr lvl="4"/>
            <a:r>
              <a:rPr lang="tr-TR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0818" y="1692179"/>
            <a:ext cx="4455776" cy="705219"/>
          </a:xfrm>
        </p:spPr>
        <p:txBody>
          <a:bodyPr anchor="b"/>
          <a:lstStyle>
            <a:lvl1pPr marL="0" indent="0">
              <a:buNone/>
              <a:defRPr sz="2600" b="1">
                <a:latin typeface="Calibri" pitchFamily="34" charset="0"/>
              </a:defRPr>
            </a:lvl1pPr>
            <a:lvl2pPr marL="503920" indent="0">
              <a:buNone/>
              <a:defRPr sz="2200" b="1"/>
            </a:lvl2pPr>
            <a:lvl3pPr marL="1007838" indent="0">
              <a:buNone/>
              <a:defRPr sz="2000" b="1"/>
            </a:lvl3pPr>
            <a:lvl4pPr marL="1511758" indent="0">
              <a:buNone/>
              <a:defRPr sz="1800" b="1"/>
            </a:lvl4pPr>
            <a:lvl5pPr marL="2015677" indent="0">
              <a:buNone/>
              <a:defRPr sz="1800" b="1"/>
            </a:lvl5pPr>
            <a:lvl6pPr marL="2519597" indent="0">
              <a:buNone/>
              <a:defRPr sz="1800" b="1"/>
            </a:lvl6pPr>
            <a:lvl7pPr marL="3023515" indent="0">
              <a:buNone/>
              <a:defRPr sz="1800" b="1"/>
            </a:lvl7pPr>
            <a:lvl8pPr marL="3527435" indent="0">
              <a:buNone/>
              <a:defRPr sz="1800" b="1"/>
            </a:lvl8pPr>
            <a:lvl9pPr marL="4031354" indent="0">
              <a:buNone/>
              <a:defRPr sz="1800" b="1"/>
            </a:lvl9pPr>
          </a:lstStyle>
          <a:p>
            <a:pPr lvl="0"/>
            <a:r>
              <a:rPr lang="tr-TR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0818" y="2397397"/>
            <a:ext cx="4455776" cy="4355563"/>
          </a:xfrm>
        </p:spPr>
        <p:txBody>
          <a:bodyPr/>
          <a:lstStyle>
            <a:lvl1pPr>
              <a:defRPr sz="2600">
                <a:latin typeface="Calibri" pitchFamily="34" charset="0"/>
              </a:defRPr>
            </a:lvl1pPr>
            <a:lvl2pPr>
              <a:defRPr sz="2200">
                <a:latin typeface="Calibri" pitchFamily="34" charset="0"/>
              </a:defRPr>
            </a:lvl2pPr>
            <a:lvl3pPr>
              <a:defRPr sz="2000">
                <a:latin typeface="Calibri" pitchFamily="34" charset="0"/>
              </a:defRPr>
            </a:lvl3pPr>
            <a:lvl4pPr>
              <a:defRPr sz="1800">
                <a:latin typeface="Calibri" pitchFamily="34" charset="0"/>
              </a:defRPr>
            </a:lvl4pPr>
            <a:lvl5pPr>
              <a:defRPr sz="1800">
                <a:latin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Click to edit Master text styles</a:t>
            </a:r>
          </a:p>
          <a:p>
            <a:pPr lvl="1"/>
            <a:r>
              <a:rPr lang="tr-TR"/>
              <a:t>Second level</a:t>
            </a:r>
          </a:p>
          <a:p>
            <a:pPr lvl="2"/>
            <a:r>
              <a:rPr lang="tr-TR"/>
              <a:t>Third level</a:t>
            </a:r>
          </a:p>
          <a:p>
            <a:pPr lvl="3"/>
            <a:r>
              <a:rPr lang="tr-TR"/>
              <a:t>Fourth level</a:t>
            </a:r>
          </a:p>
          <a:p>
            <a:pPr lvl="4"/>
            <a:r>
              <a:rPr lang="tr-TR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4409" y="490607"/>
            <a:ext cx="8369019" cy="839964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tr-TR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033" y="300987"/>
            <a:ext cx="3316456" cy="1280945"/>
          </a:xfrm>
        </p:spPr>
        <p:txBody>
          <a:bodyPr anchor="b"/>
          <a:lstStyle>
            <a:lvl1pPr algn="l">
              <a:defRPr sz="2200" b="1">
                <a:latin typeface="Calibri" pitchFamily="34" charset="0"/>
              </a:defRPr>
            </a:lvl1pPr>
          </a:lstStyle>
          <a:p>
            <a:r>
              <a:rPr lang="tr-TR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246" y="300989"/>
            <a:ext cx="5635349" cy="6451973"/>
          </a:xfrm>
        </p:spPr>
        <p:txBody>
          <a:bodyPr/>
          <a:lstStyle>
            <a:lvl1pPr>
              <a:defRPr sz="3500">
                <a:latin typeface="Calibri" pitchFamily="34" charset="0"/>
              </a:defRPr>
            </a:lvl1pPr>
            <a:lvl2pPr>
              <a:defRPr sz="3100">
                <a:latin typeface="Calibri" pitchFamily="34" charset="0"/>
              </a:defRPr>
            </a:lvl2pPr>
            <a:lvl3pPr>
              <a:defRPr sz="2600">
                <a:latin typeface="Calibri" pitchFamily="34" charset="0"/>
              </a:defRPr>
            </a:lvl3pPr>
            <a:lvl4pPr>
              <a:defRPr sz="2200">
                <a:latin typeface="Calibri" pitchFamily="34" charset="0"/>
              </a:defRPr>
            </a:lvl4pPr>
            <a:lvl5pPr>
              <a:defRPr sz="2200">
                <a:latin typeface="Calibri" pitchFamily="34" charset="0"/>
              </a:defRPr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tr-TR"/>
              <a:t>Click to edit Master text styles</a:t>
            </a:r>
          </a:p>
          <a:p>
            <a:pPr lvl="1"/>
            <a:r>
              <a:rPr lang="tr-TR"/>
              <a:t>Second level</a:t>
            </a:r>
          </a:p>
          <a:p>
            <a:pPr lvl="2"/>
            <a:r>
              <a:rPr lang="tr-TR"/>
              <a:t>Third level</a:t>
            </a:r>
          </a:p>
          <a:p>
            <a:pPr lvl="3"/>
            <a:r>
              <a:rPr lang="tr-TR"/>
              <a:t>Fourth level</a:t>
            </a:r>
          </a:p>
          <a:p>
            <a:pPr lvl="4"/>
            <a:r>
              <a:rPr lang="tr-TR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033" y="1581934"/>
            <a:ext cx="3316456" cy="5171028"/>
          </a:xfrm>
        </p:spPr>
        <p:txBody>
          <a:bodyPr/>
          <a:lstStyle>
            <a:lvl1pPr marL="0" indent="0">
              <a:buNone/>
              <a:defRPr sz="1500">
                <a:latin typeface="Calibri" pitchFamily="34" charset="0"/>
              </a:defRPr>
            </a:lvl1pPr>
            <a:lvl2pPr marL="503920" indent="0">
              <a:buNone/>
              <a:defRPr sz="1300"/>
            </a:lvl2pPr>
            <a:lvl3pPr marL="1007838" indent="0">
              <a:buNone/>
              <a:defRPr sz="1100"/>
            </a:lvl3pPr>
            <a:lvl4pPr marL="1511758" indent="0">
              <a:buNone/>
              <a:defRPr sz="1000"/>
            </a:lvl4pPr>
            <a:lvl5pPr marL="2015677" indent="0">
              <a:buNone/>
              <a:defRPr sz="1000"/>
            </a:lvl5pPr>
            <a:lvl6pPr marL="2519597" indent="0">
              <a:buNone/>
              <a:defRPr sz="1000"/>
            </a:lvl6pPr>
            <a:lvl7pPr marL="3023515" indent="0">
              <a:buNone/>
              <a:defRPr sz="1000"/>
            </a:lvl7pPr>
            <a:lvl8pPr marL="3527435" indent="0">
              <a:buNone/>
              <a:defRPr sz="1000"/>
            </a:lvl8pPr>
            <a:lvl9pPr marL="4031354" indent="0">
              <a:buNone/>
              <a:defRPr sz="1000"/>
            </a:lvl9pPr>
          </a:lstStyle>
          <a:p>
            <a:pPr lvl="0"/>
            <a:r>
              <a:rPr lang="tr-TR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5873" y="5291772"/>
            <a:ext cx="6048375" cy="624724"/>
          </a:xfrm>
        </p:spPr>
        <p:txBody>
          <a:bodyPr anchor="b"/>
          <a:lstStyle>
            <a:lvl1pPr algn="l">
              <a:defRPr sz="2200" b="1">
                <a:latin typeface="Calibri" pitchFamily="34" charset="0"/>
              </a:defRPr>
            </a:lvl1pPr>
          </a:lstStyle>
          <a:p>
            <a:r>
              <a:rPr lang="tr-TR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5873" y="675471"/>
            <a:ext cx="6048375" cy="4535805"/>
          </a:xfrm>
        </p:spPr>
        <p:txBody>
          <a:bodyPr/>
          <a:lstStyle>
            <a:lvl1pPr marL="0" indent="0">
              <a:buNone/>
              <a:defRPr sz="3500">
                <a:latin typeface="Calibri" pitchFamily="34" charset="0"/>
              </a:defRPr>
            </a:lvl1pPr>
            <a:lvl2pPr marL="503920" indent="0">
              <a:buNone/>
              <a:defRPr sz="3100"/>
            </a:lvl2pPr>
            <a:lvl3pPr marL="1007838" indent="0">
              <a:buNone/>
              <a:defRPr sz="2600"/>
            </a:lvl3pPr>
            <a:lvl4pPr marL="1511758" indent="0">
              <a:buNone/>
              <a:defRPr sz="2200"/>
            </a:lvl4pPr>
            <a:lvl5pPr marL="2015677" indent="0">
              <a:buNone/>
              <a:defRPr sz="2200"/>
            </a:lvl5pPr>
            <a:lvl6pPr marL="2519597" indent="0">
              <a:buNone/>
              <a:defRPr sz="2200"/>
            </a:lvl6pPr>
            <a:lvl7pPr marL="3023515" indent="0">
              <a:buNone/>
              <a:defRPr sz="2200"/>
            </a:lvl7pPr>
            <a:lvl8pPr marL="3527435" indent="0">
              <a:buNone/>
              <a:defRPr sz="2200"/>
            </a:lvl8pPr>
            <a:lvl9pPr marL="4031354" indent="0">
              <a:buNone/>
              <a:defRPr sz="2200"/>
            </a:lvl9pPr>
          </a:lstStyle>
          <a:p>
            <a:pPr lvl="0"/>
            <a:r>
              <a:rPr lang="tr-TR" noProof="0"/>
              <a:t>Drag picture to placeholder or click icon to add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5873" y="5916496"/>
            <a:ext cx="6048375" cy="887211"/>
          </a:xfrm>
        </p:spPr>
        <p:txBody>
          <a:bodyPr/>
          <a:lstStyle>
            <a:lvl1pPr marL="0" indent="0">
              <a:buNone/>
              <a:defRPr sz="1500">
                <a:latin typeface="Calibri" pitchFamily="34" charset="0"/>
              </a:defRPr>
            </a:lvl1pPr>
            <a:lvl2pPr marL="503920" indent="0">
              <a:buNone/>
              <a:defRPr sz="1300"/>
            </a:lvl2pPr>
            <a:lvl3pPr marL="1007838" indent="0">
              <a:buNone/>
              <a:defRPr sz="1100"/>
            </a:lvl3pPr>
            <a:lvl4pPr marL="1511758" indent="0">
              <a:buNone/>
              <a:defRPr sz="1000"/>
            </a:lvl4pPr>
            <a:lvl5pPr marL="2015677" indent="0">
              <a:buNone/>
              <a:defRPr sz="1000"/>
            </a:lvl5pPr>
            <a:lvl6pPr marL="2519597" indent="0">
              <a:buNone/>
              <a:defRPr sz="1000"/>
            </a:lvl6pPr>
            <a:lvl7pPr marL="3023515" indent="0">
              <a:buNone/>
              <a:defRPr sz="1000"/>
            </a:lvl7pPr>
            <a:lvl8pPr marL="3527435" indent="0">
              <a:buNone/>
              <a:defRPr sz="1000"/>
            </a:lvl8pPr>
            <a:lvl9pPr marL="4031354" indent="0">
              <a:buNone/>
              <a:defRPr sz="1000"/>
            </a:lvl9pPr>
          </a:lstStyle>
          <a:p>
            <a:pPr lvl="0"/>
            <a:r>
              <a:rPr lang="tr-TR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12410" y="409159"/>
            <a:ext cx="8369019" cy="8399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100783" tIns="50392" rIns="100783" bIns="50392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tr-TR"/>
              <a:t>Click to edit Master title style</a:t>
            </a:r>
            <a:endParaRPr lang="en-US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37529" y="1501436"/>
            <a:ext cx="8705040" cy="54807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100783" tIns="50392" rIns="100783" bIns="5039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/>
              <a:t>Click to edit Master text styles</a:t>
            </a:r>
          </a:p>
          <a:p>
            <a:pPr lvl="1"/>
            <a:r>
              <a:rPr lang="tr-TR"/>
              <a:t>Second level</a:t>
            </a:r>
          </a:p>
          <a:p>
            <a:pPr lvl="2"/>
            <a:r>
              <a:rPr lang="tr-TR"/>
              <a:t>Third level</a:t>
            </a:r>
          </a:p>
          <a:p>
            <a:pPr lvl="3"/>
            <a:r>
              <a:rPr lang="tr-TR"/>
              <a:t>Fourth level</a:t>
            </a:r>
          </a:p>
          <a:p>
            <a:pPr lvl="4"/>
            <a:r>
              <a:rPr lang="tr-TR"/>
              <a:t>Fifth level</a:t>
            </a:r>
            <a:endParaRPr lang="en-US"/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8706792" y="-29747"/>
            <a:ext cx="1443839" cy="30623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lIns="100783" tIns="50392" rIns="100783" bIns="50392">
            <a:spAutoFit/>
          </a:bodyPr>
          <a:lstStyle/>
          <a:p>
            <a:pPr>
              <a:defRPr/>
            </a:pPr>
            <a:r>
              <a:rPr lang="en-US" sz="1300">
                <a:solidFill>
                  <a:schemeClr val="bg1"/>
                </a:solidFill>
                <a:latin typeface="Times New Roman" pitchFamily="18" charset="0"/>
              </a:rPr>
              <a:t>Carnegie Mellon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31" r:id="rId1"/>
    <p:sldLayoutId id="2147483832" r:id="rId2"/>
    <p:sldLayoutId id="2147483833" r:id="rId3"/>
    <p:sldLayoutId id="2147483834" r:id="rId4"/>
    <p:sldLayoutId id="2147483835" r:id="rId5"/>
    <p:sldLayoutId id="2147483836" r:id="rId6"/>
    <p:sldLayoutId id="2147483837" r:id="rId7"/>
    <p:sldLayoutId id="2147483838" r:id="rId8"/>
    <p:sldLayoutId id="2147483839" r:id="rId9"/>
    <p:sldLayoutId id="2147483840" r:id="rId10"/>
    <p:sldLayoutId id="2147483841" r:id="rId11"/>
    <p:sldLayoutId id="2147483842" r:id="rId12"/>
    <p:sldLayoutId id="2147483843" r:id="rId13"/>
  </p:sldLayoutIdLst>
  <p:txStyles>
    <p:titleStyle>
      <a:lvl1pPr marL="131230" indent="-131230" algn="l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Calibri" pitchFamily="34" charset="0"/>
          <a:ea typeface="+mj-ea"/>
          <a:cs typeface="+mj-cs"/>
        </a:defRPr>
      </a:lvl1pPr>
      <a:lvl2pPr marL="131230" indent="-131230" algn="l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Arial Narrow" pitchFamily="34" charset="0"/>
        </a:defRPr>
      </a:lvl2pPr>
      <a:lvl3pPr marL="131230" indent="-131230" algn="l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Arial Narrow" pitchFamily="34" charset="0"/>
        </a:defRPr>
      </a:lvl3pPr>
      <a:lvl4pPr marL="131230" indent="-131230" algn="l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Arial Narrow" pitchFamily="34" charset="0"/>
        </a:defRPr>
      </a:lvl4pPr>
      <a:lvl5pPr marL="131230" indent="-131230" algn="l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Arial Narrow" pitchFamily="34" charset="0"/>
        </a:defRPr>
      </a:lvl5pPr>
      <a:lvl6pPr marL="635150" algn="l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Arial Narrow" pitchFamily="34" charset="0"/>
        </a:defRPr>
      </a:lvl6pPr>
      <a:lvl7pPr marL="1139068" algn="l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Arial Narrow" pitchFamily="34" charset="0"/>
        </a:defRPr>
      </a:lvl7pPr>
      <a:lvl8pPr marL="1642988" algn="l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Arial Narrow" pitchFamily="34" charset="0"/>
        </a:defRPr>
      </a:lvl8pPr>
      <a:lvl9pPr marL="2146907" algn="l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Arial Narrow" pitchFamily="34" charset="0"/>
        </a:defRPr>
      </a:lvl9pPr>
    </p:titleStyle>
    <p:bodyStyle>
      <a:lvl1pPr marL="377940" indent="-37794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60000"/>
        <a:buFont typeface="Wingdings 2" pitchFamily="18" charset="2"/>
        <a:buChar char="¢"/>
        <a:defRPr sz="2600" b="1">
          <a:solidFill>
            <a:schemeClr val="tx1"/>
          </a:solidFill>
          <a:latin typeface="Calibri" pitchFamily="34" charset="0"/>
          <a:ea typeface="+mn-ea"/>
          <a:cs typeface="+mn-cs"/>
        </a:defRPr>
      </a:lvl1pPr>
      <a:lvl2pPr marL="818869" indent="-314949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110000"/>
        <a:buFont typeface="Wingdings" pitchFamily="2" charset="2"/>
        <a:buChar char="§"/>
        <a:defRPr sz="2200">
          <a:solidFill>
            <a:schemeClr val="tx1"/>
          </a:solidFill>
          <a:latin typeface="Calibri" pitchFamily="34" charset="0"/>
        </a:defRPr>
      </a:lvl2pPr>
      <a:lvl3pPr marL="1259799" indent="-251960" algn="l" rtl="0" eaLnBrk="1" fontAlgn="base" hangingPunct="1">
        <a:spcBef>
          <a:spcPct val="20000"/>
        </a:spcBef>
        <a:spcAft>
          <a:spcPct val="0"/>
        </a:spcAft>
        <a:buSzPct val="80000"/>
        <a:buFont typeface="Wingdings" pitchFamily="2" charset="2"/>
        <a:buChar char="§"/>
        <a:defRPr sz="2200">
          <a:solidFill>
            <a:schemeClr val="tx1"/>
          </a:solidFill>
          <a:latin typeface="Calibri" pitchFamily="34" charset="0"/>
        </a:defRPr>
      </a:lvl3pPr>
      <a:lvl4pPr marL="1763717" indent="-251960" algn="l" rtl="0" eaLnBrk="1" fontAlgn="base" hangingPunct="1">
        <a:spcBef>
          <a:spcPct val="20000"/>
        </a:spcBef>
        <a:spcAft>
          <a:spcPct val="0"/>
        </a:spcAft>
        <a:buChar char="–"/>
        <a:defRPr sz="2200">
          <a:solidFill>
            <a:schemeClr val="tx1"/>
          </a:solidFill>
          <a:latin typeface="Calibri" pitchFamily="34" charset="0"/>
        </a:defRPr>
      </a:lvl4pPr>
      <a:lvl5pPr marL="2267637" indent="-251960" algn="l" rtl="0" eaLnBrk="1" fontAlgn="base" hangingPunct="1">
        <a:spcBef>
          <a:spcPct val="20000"/>
        </a:spcBef>
        <a:spcAft>
          <a:spcPct val="0"/>
        </a:spcAft>
        <a:buChar char="»"/>
        <a:defRPr sz="2200">
          <a:solidFill>
            <a:schemeClr val="tx1"/>
          </a:solidFill>
          <a:latin typeface="Calibri" pitchFamily="34" charset="0"/>
        </a:defRPr>
      </a:lvl5pPr>
      <a:lvl6pPr marL="2771557" indent="-251960" algn="l" rtl="0" eaLnBrk="1" fontAlgn="base" hangingPunct="1">
        <a:spcBef>
          <a:spcPct val="20000"/>
        </a:spcBef>
        <a:spcAft>
          <a:spcPct val="0"/>
        </a:spcAft>
        <a:buChar char="»"/>
        <a:defRPr sz="2200">
          <a:solidFill>
            <a:schemeClr val="tx1"/>
          </a:solidFill>
          <a:latin typeface="Arial" charset="0"/>
        </a:defRPr>
      </a:lvl6pPr>
      <a:lvl7pPr marL="3275476" indent="-251960" algn="l" rtl="0" eaLnBrk="1" fontAlgn="base" hangingPunct="1">
        <a:spcBef>
          <a:spcPct val="20000"/>
        </a:spcBef>
        <a:spcAft>
          <a:spcPct val="0"/>
        </a:spcAft>
        <a:buChar char="»"/>
        <a:defRPr sz="2200">
          <a:solidFill>
            <a:schemeClr val="tx1"/>
          </a:solidFill>
          <a:latin typeface="Arial" charset="0"/>
        </a:defRPr>
      </a:lvl7pPr>
      <a:lvl8pPr marL="3779395" indent="-251960" algn="l" rtl="0" eaLnBrk="1" fontAlgn="base" hangingPunct="1">
        <a:spcBef>
          <a:spcPct val="20000"/>
        </a:spcBef>
        <a:spcAft>
          <a:spcPct val="0"/>
        </a:spcAft>
        <a:buChar char="»"/>
        <a:defRPr sz="2200">
          <a:solidFill>
            <a:schemeClr val="tx1"/>
          </a:solidFill>
          <a:latin typeface="Arial" charset="0"/>
        </a:defRPr>
      </a:lvl8pPr>
      <a:lvl9pPr marL="4283314" indent="-251960" algn="l" rtl="0" eaLnBrk="1" fontAlgn="base" hangingPunct="1">
        <a:spcBef>
          <a:spcPct val="20000"/>
        </a:spcBef>
        <a:spcAft>
          <a:spcPct val="0"/>
        </a:spcAft>
        <a:buChar char="»"/>
        <a:defRPr sz="22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1007838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3920" algn="l" defTabSz="1007838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7838" algn="l" defTabSz="1007838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11758" algn="l" defTabSz="1007838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15677" algn="l" defTabSz="1007838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9597" algn="l" defTabSz="1007838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23515" algn="l" defTabSz="1007838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27435" algn="l" defTabSz="1007838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31354" algn="l" defTabSz="1007838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4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TextShape 1"/>
          <p:cNvSpPr txBox="1"/>
          <p:nvPr/>
        </p:nvSpPr>
        <p:spPr>
          <a:xfrm>
            <a:off x="504003" y="301324"/>
            <a:ext cx="9071640" cy="126216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algn="ctr"/>
            <a:endParaRPr lang="en-US" sz="4400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0" name="TextShape 2"/>
          <p:cNvSpPr txBox="1"/>
          <p:nvPr/>
        </p:nvSpPr>
        <p:spPr>
          <a:xfrm>
            <a:off x="504003" y="1769040"/>
            <a:ext cx="9071640" cy="43844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algn="ctr"/>
            <a:endParaRPr lang="en-US" sz="3200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Protection and security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2"/>
          <p:cNvSpPr>
            <a:spLocks noGrp="1" noChangeArrowheads="1"/>
          </p:cNvSpPr>
          <p:nvPr>
            <p:ph type="title"/>
          </p:nvPr>
        </p:nvSpPr>
        <p:spPr>
          <a:xfrm>
            <a:off x="393589" y="967172"/>
            <a:ext cx="8369755" cy="353046"/>
          </a:xfrm>
        </p:spPr>
        <p:txBody>
          <a:bodyPr lIns="90000" tIns="46800" rIns="90000" bIns="46800" anchor="b">
            <a:spAutoFit/>
          </a:bodyPr>
          <a:lstStyle/>
          <a:p>
            <a:pPr eaLnBrk="1">
              <a:lnSpc>
                <a:spcPct val="42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altLang="en-US" dirty="0"/>
              <a:t>Domain Structure -  static/dynamic</a:t>
            </a:r>
          </a:p>
        </p:txBody>
      </p:sp>
      <p:sp>
        <p:nvSpPr>
          <p:cNvPr id="30722" name="Rectangle 3"/>
          <p:cNvSpPr>
            <a:spLocks noGrp="1" noChangeArrowheads="1"/>
          </p:cNvSpPr>
          <p:nvPr>
            <p:ph idx="1"/>
          </p:nvPr>
        </p:nvSpPr>
        <p:spPr>
          <a:xfrm>
            <a:off x="437529" y="1501436"/>
            <a:ext cx="8705040" cy="3338479"/>
          </a:xfrm>
        </p:spPr>
        <p:txBody>
          <a:bodyPr lIns="90000" tIns="46800" rIns="90000" bIns="46800">
            <a:spAutoFit/>
          </a:bodyPr>
          <a:lstStyle/>
          <a:p>
            <a:pPr marL="263525" indent="-158750" eaLnBrk="1">
              <a:lnSpc>
                <a:spcPct val="100000"/>
              </a:lnSpc>
              <a:buFont typeface="StarSymbol" charset="0"/>
              <a:buChar char="●"/>
              <a:tabLst>
                <a:tab pos="263525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altLang="en-US" dirty="0"/>
              <a:t>Associations between a process and a domain can be</a:t>
            </a:r>
          </a:p>
          <a:p>
            <a:pPr marL="731838" lvl="1" indent="-161925" eaLnBrk="1">
              <a:lnSpc>
                <a:spcPct val="100000"/>
              </a:lnSpc>
              <a:tabLst>
                <a:tab pos="263525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altLang="en-US" b="1" dirty="0">
                <a:ea typeface="ＭＳ Ｐゴシック" charset="-128"/>
              </a:rPr>
              <a:t>Static</a:t>
            </a:r>
          </a:p>
          <a:p>
            <a:pPr marL="1235075" lvl="2" indent="-173038" eaLnBrk="1">
              <a:lnSpc>
                <a:spcPct val="100000"/>
              </a:lnSpc>
              <a:tabLst>
                <a:tab pos="263525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altLang="en-US" dirty="0">
                <a:ea typeface="ＭＳ Ｐゴシック" charset="-128"/>
              </a:rPr>
              <a:t>Fixed at the time of creation of the process</a:t>
            </a:r>
          </a:p>
          <a:p>
            <a:pPr marL="1235075" lvl="2" indent="-173038" eaLnBrk="1">
              <a:lnSpc>
                <a:spcPct val="100000"/>
              </a:lnSpc>
              <a:tabLst>
                <a:tab pos="263525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altLang="en-US" dirty="0">
                <a:ea typeface="ＭＳ Ｐゴシック" charset="-128"/>
              </a:rPr>
              <a:t>May need to provide more rights than needed at the run time</a:t>
            </a:r>
          </a:p>
          <a:p>
            <a:pPr marL="731838" lvl="1" indent="-161925" eaLnBrk="1">
              <a:lnSpc>
                <a:spcPct val="100000"/>
              </a:lnSpc>
              <a:tabLst>
                <a:tab pos="263525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altLang="en-US" b="1" dirty="0">
                <a:ea typeface="ＭＳ Ｐゴシック" charset="-128"/>
              </a:rPr>
              <a:t>Dynamic</a:t>
            </a:r>
          </a:p>
          <a:p>
            <a:pPr marL="1235075" lvl="2" indent="-173038" eaLnBrk="1">
              <a:lnSpc>
                <a:spcPct val="100000"/>
              </a:lnSpc>
              <a:tabLst>
                <a:tab pos="263525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altLang="en-US" dirty="0">
                <a:ea typeface="ＭＳ Ｐゴシック" charset="-128"/>
              </a:rPr>
              <a:t>A process can switch from one domain to another</a:t>
            </a:r>
          </a:p>
          <a:p>
            <a:pPr marL="1235075" lvl="2" indent="-173038">
              <a:tabLst>
                <a:tab pos="263525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altLang="en-US" b="1" dirty="0">
                <a:solidFill>
                  <a:srgbClr val="3B3EFF"/>
                </a:solidFill>
                <a:ea typeface="ＭＳ Ｐゴシック" charset="-128"/>
              </a:rPr>
              <a:t>The content of the domain can also be changed </a:t>
            </a:r>
          </a:p>
          <a:p>
            <a:pPr marL="1062037" lvl="2" indent="0" eaLnBrk="1">
              <a:lnSpc>
                <a:spcPct val="100000"/>
              </a:lnSpc>
              <a:buNone/>
              <a:tabLst>
                <a:tab pos="263525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endParaRPr lang="en-GB" altLang="en-US" b="1" dirty="0">
              <a:solidFill>
                <a:srgbClr val="3B3EFF"/>
              </a:solidFill>
              <a:ea typeface="ＭＳ Ｐゴシック" charset="-128"/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 bwMode="auto">
          <a:xfrm>
            <a:off x="2152029" y="5006636"/>
            <a:ext cx="6325221" cy="982009"/>
          </a:xfrm>
          <a:prstGeom prst="rect">
            <a:avLst/>
          </a:prstGeom>
          <a:solidFill>
            <a:srgbClr val="FF0000">
              <a:alpha val="18000"/>
            </a:srgbClr>
          </a:solidFill>
          <a:ln w="9525">
            <a:noFill/>
            <a:miter lim="800000"/>
            <a:headEnd/>
            <a:tailEnd/>
          </a:ln>
        </p:spPr>
        <p:txBody>
          <a:bodyPr vert="horz" wrap="square" lIns="100783" tIns="50392" rIns="100783" bIns="50392" numCol="1" anchor="t" anchorCtr="0" compatLnSpc="1">
            <a:prstTxWarp prst="textNoShape">
              <a:avLst/>
            </a:prstTxWarp>
            <a:spAutoFit/>
          </a:bodyPr>
          <a:lstStyle>
            <a:lvl1pPr marL="377940" indent="-37794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 2" pitchFamily="18" charset="2"/>
              <a:buChar char="¢"/>
              <a:defRPr sz="2600" b="1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1pPr>
            <a:lvl2pPr marL="818869" indent="-314949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110000"/>
              <a:buFont typeface="Wingdings" pitchFamily="2" charset="2"/>
              <a:buChar char="§"/>
              <a:defRPr sz="2200">
                <a:solidFill>
                  <a:schemeClr val="tx1"/>
                </a:solidFill>
                <a:latin typeface="Calibri" pitchFamily="34" charset="0"/>
              </a:defRPr>
            </a:lvl2pPr>
            <a:lvl3pPr marL="1259799" indent="-251960" algn="l" rtl="0" eaLnBrk="1" fontAlgn="base" hangingPunct="1">
              <a:spcBef>
                <a:spcPct val="20000"/>
              </a:spcBef>
              <a:spcAft>
                <a:spcPct val="0"/>
              </a:spcAft>
              <a:buSzPct val="80000"/>
              <a:buFont typeface="Wingdings" pitchFamily="2" charset="2"/>
              <a:buChar char="§"/>
              <a:defRPr sz="2200">
                <a:solidFill>
                  <a:schemeClr val="tx1"/>
                </a:solidFill>
                <a:latin typeface="Calibri" pitchFamily="34" charset="0"/>
              </a:defRPr>
            </a:lvl3pPr>
            <a:lvl4pPr marL="1763717" indent="-25196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200">
                <a:solidFill>
                  <a:schemeClr val="tx1"/>
                </a:solidFill>
                <a:latin typeface="Calibri" pitchFamily="34" charset="0"/>
              </a:defRPr>
            </a:lvl4pPr>
            <a:lvl5pPr marL="2267637" indent="-25196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200">
                <a:solidFill>
                  <a:schemeClr val="tx1"/>
                </a:solidFill>
                <a:latin typeface="Calibri" pitchFamily="34" charset="0"/>
              </a:defRPr>
            </a:lvl5pPr>
            <a:lvl6pPr marL="2771557" indent="-25196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200">
                <a:solidFill>
                  <a:schemeClr val="tx1"/>
                </a:solidFill>
                <a:latin typeface="Arial" charset="0"/>
              </a:defRPr>
            </a:lvl6pPr>
            <a:lvl7pPr marL="3275476" indent="-25196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200">
                <a:solidFill>
                  <a:schemeClr val="tx1"/>
                </a:solidFill>
                <a:latin typeface="Arial" charset="0"/>
              </a:defRPr>
            </a:lvl7pPr>
            <a:lvl8pPr marL="3779395" indent="-25196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200">
                <a:solidFill>
                  <a:schemeClr val="tx1"/>
                </a:solidFill>
                <a:latin typeface="Arial" charset="0"/>
              </a:defRPr>
            </a:lvl8pPr>
            <a:lvl9pPr marL="4283314" indent="-25196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2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indent="0" defTabSz="914400">
              <a:buFont typeface="Wingdings 2" pitchFamily="18" charset="2"/>
              <a:buNone/>
            </a:pPr>
            <a:r>
              <a:rPr lang="en-US" kern="0" dirty="0"/>
              <a:t>Domain1 = { &lt;file-A, {read, write, execute}&gt;,</a:t>
            </a:r>
          </a:p>
          <a:p>
            <a:pPr marL="0" indent="0" defTabSz="914400">
              <a:buFont typeface="Wingdings 2" pitchFamily="18" charset="2"/>
              <a:buNone/>
            </a:pPr>
            <a:r>
              <a:rPr lang="en-US" kern="0" dirty="0"/>
              <a:t>		&lt; printer-1, {print}&gt;}</a:t>
            </a:r>
          </a:p>
        </p:txBody>
      </p:sp>
      <p:sp>
        <p:nvSpPr>
          <p:cNvPr id="6" name="Content Placeholder 2"/>
          <p:cNvSpPr txBox="1">
            <a:spLocks/>
          </p:cNvSpPr>
          <p:nvPr/>
        </p:nvSpPr>
        <p:spPr bwMode="auto">
          <a:xfrm>
            <a:off x="2152028" y="6158576"/>
            <a:ext cx="6325221" cy="1462141"/>
          </a:xfrm>
          <a:prstGeom prst="rect">
            <a:avLst/>
          </a:prstGeom>
          <a:solidFill>
            <a:srgbClr val="FFFF00">
              <a:alpha val="40000"/>
            </a:srgbClr>
          </a:solidFill>
          <a:ln w="9525">
            <a:noFill/>
            <a:miter lim="800000"/>
            <a:headEnd/>
            <a:tailEnd/>
          </a:ln>
        </p:spPr>
        <p:txBody>
          <a:bodyPr vert="horz" wrap="square" lIns="100783" tIns="50392" rIns="100783" bIns="50392" numCol="1" anchor="t" anchorCtr="0" compatLnSpc="1">
            <a:prstTxWarp prst="textNoShape">
              <a:avLst/>
            </a:prstTxWarp>
            <a:spAutoFit/>
          </a:bodyPr>
          <a:lstStyle>
            <a:lvl1pPr marL="377940" indent="-37794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 2" pitchFamily="18" charset="2"/>
              <a:buChar char="¢"/>
              <a:defRPr sz="2600" b="1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1pPr>
            <a:lvl2pPr marL="818869" indent="-314949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110000"/>
              <a:buFont typeface="Wingdings" pitchFamily="2" charset="2"/>
              <a:buChar char="§"/>
              <a:defRPr sz="2200">
                <a:solidFill>
                  <a:schemeClr val="tx1"/>
                </a:solidFill>
                <a:latin typeface="Calibri" pitchFamily="34" charset="0"/>
              </a:defRPr>
            </a:lvl2pPr>
            <a:lvl3pPr marL="1259799" indent="-251960" algn="l" rtl="0" eaLnBrk="1" fontAlgn="base" hangingPunct="1">
              <a:spcBef>
                <a:spcPct val="20000"/>
              </a:spcBef>
              <a:spcAft>
                <a:spcPct val="0"/>
              </a:spcAft>
              <a:buSzPct val="80000"/>
              <a:buFont typeface="Wingdings" pitchFamily="2" charset="2"/>
              <a:buChar char="§"/>
              <a:defRPr sz="2200">
                <a:solidFill>
                  <a:schemeClr val="tx1"/>
                </a:solidFill>
                <a:latin typeface="Calibri" pitchFamily="34" charset="0"/>
              </a:defRPr>
            </a:lvl3pPr>
            <a:lvl4pPr marL="1763717" indent="-25196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200">
                <a:solidFill>
                  <a:schemeClr val="tx1"/>
                </a:solidFill>
                <a:latin typeface="Calibri" pitchFamily="34" charset="0"/>
              </a:defRPr>
            </a:lvl4pPr>
            <a:lvl5pPr marL="2267637" indent="-25196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200">
                <a:solidFill>
                  <a:schemeClr val="tx1"/>
                </a:solidFill>
                <a:latin typeface="Calibri" pitchFamily="34" charset="0"/>
              </a:defRPr>
            </a:lvl5pPr>
            <a:lvl6pPr marL="2771557" indent="-25196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200">
                <a:solidFill>
                  <a:schemeClr val="tx1"/>
                </a:solidFill>
                <a:latin typeface="Arial" charset="0"/>
              </a:defRPr>
            </a:lvl6pPr>
            <a:lvl7pPr marL="3275476" indent="-25196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200">
                <a:solidFill>
                  <a:schemeClr val="tx1"/>
                </a:solidFill>
                <a:latin typeface="Arial" charset="0"/>
              </a:defRPr>
            </a:lvl7pPr>
            <a:lvl8pPr marL="3779395" indent="-25196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200">
                <a:solidFill>
                  <a:schemeClr val="tx1"/>
                </a:solidFill>
                <a:latin typeface="Arial" charset="0"/>
              </a:defRPr>
            </a:lvl8pPr>
            <a:lvl9pPr marL="4283314" indent="-25196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2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indent="0" defTabSz="914400">
              <a:buFont typeface="Wingdings 2" pitchFamily="18" charset="2"/>
              <a:buNone/>
            </a:pPr>
            <a:r>
              <a:rPr lang="en-US" kern="0" dirty="0"/>
              <a:t>Domain2 = { &lt;file-A, {read, write}&gt;,</a:t>
            </a:r>
          </a:p>
          <a:p>
            <a:pPr marL="0" indent="0" defTabSz="914400">
              <a:buFont typeface="Wingdings 2" pitchFamily="18" charset="2"/>
              <a:buNone/>
            </a:pPr>
            <a:r>
              <a:rPr lang="en-US" kern="0" dirty="0"/>
              <a:t>		&lt;file-B, {read, execute}&gt;,</a:t>
            </a:r>
          </a:p>
          <a:p>
            <a:pPr marL="0" indent="0" defTabSz="914400">
              <a:buNone/>
            </a:pPr>
            <a:r>
              <a:rPr lang="en-US" kern="0" dirty="0"/>
              <a:t>		</a:t>
            </a:r>
            <a:r>
              <a:rPr lang="en-US" kern="0" dirty="0">
                <a:solidFill>
                  <a:srgbClr val="3B3EFF"/>
                </a:solidFill>
              </a:rPr>
              <a:t>&lt; printer-1, {print}&gt;</a:t>
            </a:r>
            <a:r>
              <a:rPr lang="en-US" kern="0" dirty="0"/>
              <a:t>}</a:t>
            </a:r>
          </a:p>
        </p:txBody>
      </p:sp>
      <p:sp>
        <p:nvSpPr>
          <p:cNvPr id="7" name="Oval 6"/>
          <p:cNvSpPr/>
          <p:nvPr/>
        </p:nvSpPr>
        <p:spPr bwMode="auto">
          <a:xfrm>
            <a:off x="559469" y="5025272"/>
            <a:ext cx="990256" cy="914400"/>
          </a:xfrm>
          <a:prstGeom prst="ellipse">
            <a:avLst/>
          </a:prstGeom>
          <a:solidFill>
            <a:srgbClr val="B6C7FF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2800">
                <a:latin typeface="Calibri" charset="0"/>
                <a:ea typeface="Calibri" charset="0"/>
                <a:cs typeface="Calibri" charset="0"/>
              </a:rPr>
              <a:t>P1</a:t>
            </a:r>
            <a:endParaRPr lang="en-US" sz="2800" dirty="0">
              <a:latin typeface="Calibri" charset="0"/>
              <a:ea typeface="Calibri" charset="0"/>
              <a:cs typeface="Calibri" charset="0"/>
            </a:endParaRPr>
          </a:p>
        </p:txBody>
      </p:sp>
      <p:cxnSp>
        <p:nvCxnSpPr>
          <p:cNvPr id="19" name="Straight Arrow Connector 18"/>
          <p:cNvCxnSpPr/>
          <p:nvPr/>
        </p:nvCxnSpPr>
        <p:spPr bwMode="auto">
          <a:xfrm>
            <a:off x="1549725" y="5501522"/>
            <a:ext cx="602303" cy="1356478"/>
          </a:xfrm>
          <a:prstGeom prst="straightConnector1">
            <a:avLst/>
          </a:prstGeom>
          <a:noFill/>
          <a:ln w="63500" cap="flat" cmpd="sng" algn="ctr">
            <a:solidFill>
              <a:srgbClr val="000000"/>
            </a:solidFill>
            <a:prstDash val="solid"/>
            <a:round/>
            <a:headEnd type="none" w="med" len="med"/>
            <a:tailEnd type="stealth" w="lg" len="lg"/>
          </a:ln>
          <a:effectLst/>
        </p:spPr>
      </p:cxnSp>
    </p:spTree>
    <p:extLst>
      <p:ext uri="{BB962C8B-B14F-4D97-AF65-F5344CB8AC3E}">
        <p14:creationId xmlns:p14="http://schemas.microsoft.com/office/powerpoint/2010/main" val="762216387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/>
            <a:r>
              <a:rPr lang="en-US" altLang="en-US"/>
              <a:t>Domain design</a:t>
            </a:r>
            <a:endParaRPr lang="tr-TR" altLang="en-US"/>
          </a:p>
        </p:txBody>
      </p:sp>
      <p:sp>
        <p:nvSpPr>
          <p:cNvPr id="32770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eaLnBrk="1">
              <a:lnSpc>
                <a:spcPct val="120000"/>
              </a:lnSpc>
              <a:buFont typeface="StarSymbol" charset="0"/>
              <a:buChar char="●"/>
            </a:pPr>
            <a:r>
              <a:rPr lang="tr-TR" altLang="en-US" dirty="0" err="1"/>
              <a:t>Each</a:t>
            </a:r>
            <a:r>
              <a:rPr lang="tr-TR" altLang="en-US" dirty="0"/>
              <a:t> </a:t>
            </a:r>
            <a:r>
              <a:rPr lang="tr-TR" altLang="en-US" i="1" dirty="0" err="1">
                <a:solidFill>
                  <a:srgbClr val="0000FF"/>
                </a:solidFill>
              </a:rPr>
              <a:t>user</a:t>
            </a:r>
            <a:r>
              <a:rPr lang="tr-TR" altLang="en-US" dirty="0">
                <a:solidFill>
                  <a:srgbClr val="0000FF"/>
                </a:solidFill>
              </a:rPr>
              <a:t> </a:t>
            </a:r>
            <a:r>
              <a:rPr lang="tr-TR" altLang="en-US" dirty="0" err="1"/>
              <a:t>may</a:t>
            </a:r>
            <a:r>
              <a:rPr lang="tr-TR" altLang="en-US" dirty="0"/>
              <a:t> be a domain. </a:t>
            </a:r>
            <a:endParaRPr lang="en-US" altLang="en-US" dirty="0"/>
          </a:p>
          <a:p>
            <a:pPr lvl="1" eaLnBrk="1">
              <a:lnSpc>
                <a:spcPct val="120000"/>
              </a:lnSpc>
            </a:pPr>
            <a:r>
              <a:rPr lang="en-US" altLang="en-US" dirty="0">
                <a:ea typeface="ＭＳ Ｐゴシック" charset="-128"/>
              </a:rPr>
              <a:t>Access rights</a:t>
            </a:r>
            <a:r>
              <a:rPr lang="tr-TR" altLang="en-US" dirty="0">
                <a:ea typeface="ＭＳ Ｐゴシック" charset="-128"/>
              </a:rPr>
              <a:t> </a:t>
            </a:r>
            <a:r>
              <a:rPr lang="tr-TR" altLang="en-US" dirty="0" err="1">
                <a:ea typeface="ＭＳ Ｐゴシック" charset="-128"/>
              </a:rPr>
              <a:t>depend</a:t>
            </a:r>
            <a:r>
              <a:rPr lang="tr-TR" altLang="en-US" dirty="0">
                <a:ea typeface="ＭＳ Ｐゴシック" charset="-128"/>
              </a:rPr>
              <a:t> on </a:t>
            </a:r>
            <a:r>
              <a:rPr lang="tr-TR" altLang="en-US" dirty="0" err="1">
                <a:ea typeface="ＭＳ Ｐゴシック" charset="-128"/>
              </a:rPr>
              <a:t>the</a:t>
            </a:r>
            <a:r>
              <a:rPr lang="tr-TR" altLang="en-US" dirty="0">
                <a:ea typeface="ＭＳ Ｐゴシック" charset="-128"/>
              </a:rPr>
              <a:t> </a:t>
            </a:r>
            <a:r>
              <a:rPr lang="tr-TR" altLang="en-US" b="1" dirty="0" err="1">
                <a:ea typeface="ＭＳ Ｐゴシック" charset="-128"/>
              </a:rPr>
              <a:t>identity</a:t>
            </a:r>
            <a:r>
              <a:rPr lang="tr-TR" altLang="en-US" b="1" dirty="0">
                <a:ea typeface="ＭＳ Ｐゴシック" charset="-128"/>
              </a:rPr>
              <a:t> of </a:t>
            </a:r>
            <a:r>
              <a:rPr lang="tr-TR" altLang="en-US" b="1" dirty="0" err="1">
                <a:ea typeface="ＭＳ Ｐゴシック" charset="-128"/>
              </a:rPr>
              <a:t>the</a:t>
            </a:r>
            <a:r>
              <a:rPr lang="tr-TR" altLang="en-US" b="1" dirty="0">
                <a:ea typeface="ＭＳ Ｐゴシック" charset="-128"/>
              </a:rPr>
              <a:t> </a:t>
            </a:r>
            <a:r>
              <a:rPr lang="tr-TR" altLang="en-US" b="1" dirty="0" err="1">
                <a:ea typeface="ＭＳ Ｐゴシック" charset="-128"/>
              </a:rPr>
              <a:t>user</a:t>
            </a:r>
            <a:r>
              <a:rPr lang="tr-TR" altLang="en-US" dirty="0">
                <a:ea typeface="ＭＳ Ｐゴシック" charset="-128"/>
              </a:rPr>
              <a:t>. </a:t>
            </a:r>
            <a:endParaRPr lang="en-US" altLang="en-US" dirty="0">
              <a:ea typeface="ＭＳ Ｐゴシック" charset="-128"/>
            </a:endParaRPr>
          </a:p>
          <a:p>
            <a:pPr lvl="1" eaLnBrk="1">
              <a:lnSpc>
                <a:spcPct val="120000"/>
              </a:lnSpc>
            </a:pPr>
            <a:r>
              <a:rPr lang="tr-TR" altLang="en-US" b="1" dirty="0">
                <a:ea typeface="ＭＳ Ｐゴシック" charset="-128"/>
              </a:rPr>
              <a:t>Domain </a:t>
            </a:r>
            <a:r>
              <a:rPr lang="tr-TR" altLang="en-US" b="1" dirty="0" err="1">
                <a:ea typeface="ＭＳ Ｐゴシック" charset="-128"/>
              </a:rPr>
              <a:t>switching</a:t>
            </a:r>
            <a:r>
              <a:rPr lang="tr-TR" altLang="en-US" dirty="0">
                <a:ea typeface="ＭＳ Ｐゴシック" charset="-128"/>
              </a:rPr>
              <a:t> </a:t>
            </a:r>
            <a:r>
              <a:rPr lang="tr-TR" altLang="en-US" dirty="0" err="1">
                <a:ea typeface="ＭＳ Ｐゴシック" charset="-128"/>
              </a:rPr>
              <a:t>occurs</a:t>
            </a:r>
            <a:r>
              <a:rPr lang="tr-TR" altLang="en-US" dirty="0">
                <a:ea typeface="ＭＳ Ｐゴシック" charset="-128"/>
              </a:rPr>
              <a:t> </a:t>
            </a:r>
            <a:r>
              <a:rPr lang="tr-TR" altLang="en-US" b="1" dirty="0" err="1">
                <a:ea typeface="ＭＳ Ｐゴシック" charset="-128"/>
              </a:rPr>
              <a:t>when</a:t>
            </a:r>
            <a:r>
              <a:rPr lang="tr-TR" altLang="en-US" b="1" dirty="0">
                <a:ea typeface="ＭＳ Ｐゴシック" charset="-128"/>
              </a:rPr>
              <a:t> </a:t>
            </a:r>
            <a:r>
              <a:rPr lang="tr-TR" altLang="en-US" b="1" dirty="0" err="1">
                <a:ea typeface="ＭＳ Ｐゴシック" charset="-128"/>
              </a:rPr>
              <a:t>the</a:t>
            </a:r>
            <a:r>
              <a:rPr lang="tr-TR" altLang="en-US" b="1" dirty="0">
                <a:ea typeface="ＭＳ Ｐゴシック" charset="-128"/>
              </a:rPr>
              <a:t> </a:t>
            </a:r>
            <a:r>
              <a:rPr lang="tr-TR" altLang="en-US" b="1" dirty="0" err="1">
                <a:ea typeface="ＭＳ Ｐゴシック" charset="-128"/>
              </a:rPr>
              <a:t>user</a:t>
            </a:r>
            <a:r>
              <a:rPr lang="tr-TR" altLang="en-US" b="1" dirty="0">
                <a:ea typeface="ＭＳ Ｐゴシック" charset="-128"/>
              </a:rPr>
              <a:t> is</a:t>
            </a:r>
            <a:r>
              <a:rPr lang="en-US" altLang="en-US" b="1" dirty="0">
                <a:ea typeface="ＭＳ Ｐゴシック" charset="-128"/>
              </a:rPr>
              <a:t> changed</a:t>
            </a:r>
            <a:r>
              <a:rPr lang="tr-TR" altLang="en-US" dirty="0">
                <a:ea typeface="ＭＳ Ｐゴシック" charset="-128"/>
              </a:rPr>
              <a:t>.</a:t>
            </a:r>
            <a:endParaRPr lang="en-US" altLang="en-US" dirty="0">
              <a:ea typeface="ＭＳ Ｐゴシック" charset="-128"/>
            </a:endParaRPr>
          </a:p>
          <a:p>
            <a:pPr eaLnBrk="1">
              <a:lnSpc>
                <a:spcPct val="120000"/>
              </a:lnSpc>
              <a:buFont typeface="StarSymbol" charset="0"/>
              <a:buChar char="●"/>
            </a:pPr>
            <a:r>
              <a:rPr lang="tr-TR" altLang="en-US" dirty="0" err="1"/>
              <a:t>Each</a:t>
            </a:r>
            <a:r>
              <a:rPr lang="tr-TR" altLang="en-US" dirty="0"/>
              <a:t> </a:t>
            </a:r>
            <a:r>
              <a:rPr lang="tr-TR" altLang="en-US" i="1" dirty="0" err="1">
                <a:solidFill>
                  <a:srgbClr val="0000FF"/>
                </a:solidFill>
              </a:rPr>
              <a:t>process</a:t>
            </a:r>
            <a:r>
              <a:rPr lang="tr-TR" altLang="en-US" dirty="0"/>
              <a:t> </a:t>
            </a:r>
            <a:r>
              <a:rPr lang="tr-TR" altLang="en-US" dirty="0" err="1"/>
              <a:t>may</a:t>
            </a:r>
            <a:r>
              <a:rPr lang="tr-TR" altLang="en-US" dirty="0"/>
              <a:t> be a domain. </a:t>
            </a:r>
            <a:endParaRPr lang="en-US" altLang="en-US" dirty="0"/>
          </a:p>
          <a:p>
            <a:pPr lvl="1" eaLnBrk="1">
              <a:lnSpc>
                <a:spcPct val="120000"/>
              </a:lnSpc>
            </a:pPr>
            <a:r>
              <a:rPr lang="en-US" altLang="en-US" dirty="0">
                <a:ea typeface="ＭＳ Ｐゴシック" charset="-128"/>
              </a:rPr>
              <a:t>Access rights</a:t>
            </a:r>
            <a:r>
              <a:rPr lang="tr-TR" altLang="en-US" dirty="0">
                <a:ea typeface="ＭＳ Ｐゴシック" charset="-128"/>
              </a:rPr>
              <a:t> </a:t>
            </a:r>
            <a:r>
              <a:rPr lang="tr-TR" altLang="en-US" dirty="0" err="1">
                <a:ea typeface="ＭＳ Ｐゴシック" charset="-128"/>
              </a:rPr>
              <a:t>depend</a:t>
            </a:r>
            <a:r>
              <a:rPr lang="tr-TR" altLang="en-US" dirty="0">
                <a:ea typeface="ＭＳ Ｐゴシック" charset="-128"/>
              </a:rPr>
              <a:t> on </a:t>
            </a:r>
            <a:r>
              <a:rPr lang="tr-TR" altLang="en-US" dirty="0" err="1">
                <a:ea typeface="ＭＳ Ｐゴシック" charset="-128"/>
              </a:rPr>
              <a:t>the</a:t>
            </a:r>
            <a:r>
              <a:rPr lang="tr-TR" altLang="en-US" dirty="0">
                <a:ea typeface="ＭＳ Ｐゴシック" charset="-128"/>
              </a:rPr>
              <a:t> </a:t>
            </a:r>
            <a:r>
              <a:rPr lang="tr-TR" altLang="en-US" b="1" dirty="0" err="1">
                <a:ea typeface="ＭＳ Ｐゴシック" charset="-128"/>
              </a:rPr>
              <a:t>identity</a:t>
            </a:r>
            <a:r>
              <a:rPr lang="tr-TR" altLang="en-US" b="1" dirty="0">
                <a:ea typeface="ＭＳ Ｐゴシック" charset="-128"/>
              </a:rPr>
              <a:t> of </a:t>
            </a:r>
            <a:r>
              <a:rPr lang="tr-TR" altLang="en-US" b="1" dirty="0" err="1">
                <a:ea typeface="ＭＳ Ｐゴシック" charset="-128"/>
              </a:rPr>
              <a:t>the</a:t>
            </a:r>
            <a:r>
              <a:rPr lang="tr-TR" altLang="en-US" b="1" dirty="0">
                <a:ea typeface="ＭＳ Ｐゴシック" charset="-128"/>
              </a:rPr>
              <a:t> </a:t>
            </a:r>
            <a:r>
              <a:rPr lang="tr-TR" altLang="en-US" b="1" dirty="0" err="1">
                <a:ea typeface="ＭＳ Ｐゴシック" charset="-128"/>
              </a:rPr>
              <a:t>process</a:t>
            </a:r>
            <a:r>
              <a:rPr lang="tr-TR" altLang="en-US" dirty="0">
                <a:ea typeface="ＭＳ Ｐゴシック" charset="-128"/>
              </a:rPr>
              <a:t>. </a:t>
            </a:r>
            <a:endParaRPr lang="en-US" altLang="en-US" dirty="0">
              <a:ea typeface="ＭＳ Ｐゴシック" charset="-128"/>
            </a:endParaRPr>
          </a:p>
          <a:p>
            <a:pPr lvl="1" eaLnBrk="1">
              <a:lnSpc>
                <a:spcPct val="120000"/>
              </a:lnSpc>
            </a:pPr>
            <a:r>
              <a:rPr lang="tr-TR" altLang="en-US" b="1" dirty="0">
                <a:ea typeface="ＭＳ Ｐゴシック" charset="-128"/>
              </a:rPr>
              <a:t>Domain </a:t>
            </a:r>
            <a:r>
              <a:rPr lang="tr-TR" altLang="en-US" b="1" dirty="0" err="1">
                <a:ea typeface="ＭＳ Ｐゴシック" charset="-128"/>
              </a:rPr>
              <a:t>switching</a:t>
            </a:r>
            <a:r>
              <a:rPr lang="tr-TR" altLang="en-US" b="1" dirty="0">
                <a:ea typeface="ＭＳ Ｐゴシック" charset="-128"/>
              </a:rPr>
              <a:t> </a:t>
            </a:r>
            <a:r>
              <a:rPr lang="tr-TR" altLang="en-US" dirty="0" err="1">
                <a:ea typeface="ＭＳ Ｐゴシック" charset="-128"/>
              </a:rPr>
              <a:t>corresponds</a:t>
            </a:r>
            <a:r>
              <a:rPr lang="tr-TR" altLang="en-US" dirty="0">
                <a:ea typeface="ＭＳ Ｐゴシック" charset="-128"/>
              </a:rPr>
              <a:t> </a:t>
            </a:r>
            <a:r>
              <a:rPr lang="tr-TR" altLang="en-US" dirty="0" err="1">
                <a:ea typeface="ＭＳ Ｐゴシック" charset="-128"/>
              </a:rPr>
              <a:t>to</a:t>
            </a:r>
            <a:r>
              <a:rPr lang="tr-TR" altLang="en-US" dirty="0">
                <a:ea typeface="ＭＳ Ｐゴシック" charset="-128"/>
              </a:rPr>
              <a:t> </a:t>
            </a:r>
            <a:r>
              <a:rPr lang="tr-TR" altLang="en-US" b="1" dirty="0" err="1">
                <a:ea typeface="ＭＳ Ｐゴシック" charset="-128"/>
              </a:rPr>
              <a:t>one</a:t>
            </a:r>
            <a:r>
              <a:rPr lang="tr-TR" altLang="en-US" b="1" dirty="0">
                <a:ea typeface="ＭＳ Ｐゴシック" charset="-128"/>
              </a:rPr>
              <a:t> </a:t>
            </a:r>
            <a:r>
              <a:rPr lang="tr-TR" altLang="en-US" b="1" dirty="0" err="1">
                <a:ea typeface="ＭＳ Ｐゴシック" charset="-128"/>
              </a:rPr>
              <a:t>process</a:t>
            </a:r>
            <a:r>
              <a:rPr lang="tr-TR" altLang="en-US" b="1" dirty="0">
                <a:ea typeface="ＭＳ Ｐゴシック" charset="-128"/>
              </a:rPr>
              <a:t> </a:t>
            </a:r>
            <a:r>
              <a:rPr lang="tr-TR" altLang="en-US" b="1" dirty="0" err="1">
                <a:ea typeface="ＭＳ Ｐゴシック" charset="-128"/>
              </a:rPr>
              <a:t>sending</a:t>
            </a:r>
            <a:r>
              <a:rPr lang="tr-TR" altLang="en-US" b="1" dirty="0">
                <a:ea typeface="ＭＳ Ｐゴシック" charset="-128"/>
              </a:rPr>
              <a:t> a </a:t>
            </a:r>
            <a:r>
              <a:rPr lang="tr-TR" altLang="en-US" b="1" dirty="0" err="1">
                <a:ea typeface="ＭＳ Ｐゴシック" charset="-128"/>
              </a:rPr>
              <a:t>message</a:t>
            </a:r>
            <a:r>
              <a:rPr lang="tr-TR" altLang="en-US" b="1" dirty="0">
                <a:ea typeface="ＭＳ Ｐゴシック" charset="-128"/>
              </a:rPr>
              <a:t> </a:t>
            </a:r>
            <a:r>
              <a:rPr lang="tr-TR" altLang="en-US" b="1" dirty="0" err="1">
                <a:ea typeface="ＭＳ Ｐゴシック" charset="-128"/>
              </a:rPr>
              <a:t>to</a:t>
            </a:r>
            <a:r>
              <a:rPr lang="tr-TR" altLang="en-US" b="1" dirty="0">
                <a:ea typeface="ＭＳ Ｐゴシック" charset="-128"/>
              </a:rPr>
              <a:t> </a:t>
            </a:r>
            <a:r>
              <a:rPr lang="tr-TR" altLang="en-US" b="1" dirty="0" err="1">
                <a:ea typeface="ＭＳ Ｐゴシック" charset="-128"/>
              </a:rPr>
              <a:t>another</a:t>
            </a:r>
            <a:r>
              <a:rPr lang="tr-TR" altLang="en-US" b="1" dirty="0">
                <a:ea typeface="ＭＳ Ｐゴシック" charset="-128"/>
              </a:rPr>
              <a:t> </a:t>
            </a:r>
            <a:r>
              <a:rPr lang="tr-TR" altLang="en-US" b="1" dirty="0" err="1">
                <a:ea typeface="ＭＳ Ｐゴシック" charset="-128"/>
              </a:rPr>
              <a:t>process</a:t>
            </a:r>
            <a:r>
              <a:rPr lang="tr-TR" altLang="en-US" b="1" dirty="0">
                <a:ea typeface="ＭＳ Ｐゴシック" charset="-128"/>
              </a:rPr>
              <a:t>, </a:t>
            </a:r>
            <a:r>
              <a:rPr lang="tr-TR" altLang="en-US" b="1" dirty="0" err="1">
                <a:ea typeface="ＭＳ Ｐゴシック" charset="-128"/>
              </a:rPr>
              <a:t>and</a:t>
            </a:r>
            <a:r>
              <a:rPr lang="tr-TR" altLang="en-US" b="1" dirty="0">
                <a:ea typeface="ＭＳ Ｐゴシック" charset="-128"/>
              </a:rPr>
              <a:t> </a:t>
            </a:r>
            <a:r>
              <a:rPr lang="tr-TR" altLang="en-US" b="1" dirty="0" err="1">
                <a:ea typeface="ＭＳ Ｐゴシック" charset="-128"/>
              </a:rPr>
              <a:t>then</a:t>
            </a:r>
            <a:r>
              <a:rPr lang="tr-TR" altLang="en-US" b="1" dirty="0">
                <a:ea typeface="ＭＳ Ｐゴシック" charset="-128"/>
              </a:rPr>
              <a:t> </a:t>
            </a:r>
            <a:r>
              <a:rPr lang="tr-TR" altLang="en-US" b="1" dirty="0" err="1">
                <a:ea typeface="ＭＳ Ｐゴシック" charset="-128"/>
              </a:rPr>
              <a:t>waiting</a:t>
            </a:r>
            <a:r>
              <a:rPr lang="tr-TR" altLang="en-US" b="1" dirty="0">
                <a:ea typeface="ＭＳ Ｐゴシック" charset="-128"/>
              </a:rPr>
              <a:t> </a:t>
            </a:r>
            <a:r>
              <a:rPr lang="tr-TR" altLang="en-US" b="1" dirty="0" err="1">
                <a:ea typeface="ＭＳ Ｐゴシック" charset="-128"/>
              </a:rPr>
              <a:t>for</a:t>
            </a:r>
            <a:r>
              <a:rPr lang="tr-TR" altLang="en-US" b="1" dirty="0">
                <a:ea typeface="ＭＳ Ｐゴシック" charset="-128"/>
              </a:rPr>
              <a:t> a </a:t>
            </a:r>
            <a:r>
              <a:rPr lang="tr-TR" altLang="en-US" b="1" dirty="0" err="1">
                <a:ea typeface="ＭＳ Ｐゴシック" charset="-128"/>
              </a:rPr>
              <a:t>response</a:t>
            </a:r>
            <a:r>
              <a:rPr lang="tr-TR" altLang="en-US" dirty="0">
                <a:ea typeface="ＭＳ Ｐゴシック" charset="-128"/>
              </a:rPr>
              <a:t>.</a:t>
            </a:r>
            <a:endParaRPr lang="en-US" altLang="en-US" dirty="0">
              <a:ea typeface="ＭＳ Ｐゴシック" charset="-128"/>
            </a:endParaRPr>
          </a:p>
          <a:p>
            <a:pPr eaLnBrk="1">
              <a:lnSpc>
                <a:spcPct val="120000"/>
              </a:lnSpc>
              <a:buFont typeface="StarSymbol" charset="0"/>
              <a:buChar char="●"/>
            </a:pPr>
            <a:r>
              <a:rPr lang="tr-TR" altLang="en-US" dirty="0" err="1"/>
              <a:t>Each</a:t>
            </a:r>
            <a:r>
              <a:rPr lang="tr-TR" altLang="en-US" dirty="0"/>
              <a:t> </a:t>
            </a:r>
            <a:r>
              <a:rPr lang="tr-TR" altLang="en-US" i="1" dirty="0" err="1">
                <a:solidFill>
                  <a:srgbClr val="0000FF"/>
                </a:solidFill>
              </a:rPr>
              <a:t>procedure</a:t>
            </a:r>
            <a:r>
              <a:rPr lang="tr-TR" altLang="en-US" dirty="0"/>
              <a:t> </a:t>
            </a:r>
            <a:r>
              <a:rPr lang="tr-TR" altLang="en-US" dirty="0" err="1"/>
              <a:t>may</a:t>
            </a:r>
            <a:r>
              <a:rPr lang="tr-TR" altLang="en-US" dirty="0"/>
              <a:t> be a domain. </a:t>
            </a:r>
            <a:endParaRPr lang="en-US" altLang="en-US" dirty="0"/>
          </a:p>
          <a:p>
            <a:pPr lvl="1" eaLnBrk="1">
              <a:lnSpc>
                <a:spcPct val="120000"/>
              </a:lnSpc>
            </a:pPr>
            <a:r>
              <a:rPr lang="tr-TR" altLang="en-US" dirty="0" err="1">
                <a:ea typeface="ＭＳ Ｐゴシック" charset="-128"/>
              </a:rPr>
              <a:t>the</a:t>
            </a:r>
            <a:r>
              <a:rPr lang="tr-TR" altLang="en-US" dirty="0">
                <a:ea typeface="ＭＳ Ｐゴシック" charset="-128"/>
              </a:rPr>
              <a:t> </a:t>
            </a:r>
            <a:r>
              <a:rPr lang="tr-TR" altLang="en-US" b="1" dirty="0">
                <a:ea typeface="ＭＳ Ｐゴシック" charset="-128"/>
              </a:rPr>
              <a:t>set of </a:t>
            </a:r>
            <a:r>
              <a:rPr lang="tr-TR" altLang="en-US" b="1" dirty="0" err="1">
                <a:ea typeface="ＭＳ Ｐゴシック" charset="-128"/>
              </a:rPr>
              <a:t>objects</a:t>
            </a:r>
            <a:r>
              <a:rPr lang="tr-TR" altLang="en-US" b="1" dirty="0">
                <a:ea typeface="ＭＳ Ｐゴシック" charset="-128"/>
              </a:rPr>
              <a:t> </a:t>
            </a:r>
            <a:r>
              <a:rPr lang="tr-TR" altLang="en-US" dirty="0" err="1">
                <a:ea typeface="ＭＳ Ｐゴシック" charset="-128"/>
              </a:rPr>
              <a:t>that</a:t>
            </a:r>
            <a:r>
              <a:rPr lang="tr-TR" altLang="en-US" dirty="0">
                <a:ea typeface="ＭＳ Ｐゴシック" charset="-128"/>
              </a:rPr>
              <a:t> can be </a:t>
            </a:r>
            <a:r>
              <a:rPr lang="tr-TR" altLang="en-US" dirty="0" err="1">
                <a:ea typeface="ＭＳ Ｐゴシック" charset="-128"/>
              </a:rPr>
              <a:t>accessed</a:t>
            </a:r>
            <a:r>
              <a:rPr lang="tr-TR" altLang="en-US" dirty="0">
                <a:ea typeface="ＭＳ Ｐゴシック" charset="-128"/>
              </a:rPr>
              <a:t> </a:t>
            </a:r>
            <a:r>
              <a:rPr lang="tr-TR" altLang="en-US" dirty="0" err="1">
                <a:ea typeface="ＭＳ Ｐゴシック" charset="-128"/>
              </a:rPr>
              <a:t>corresponds</a:t>
            </a:r>
            <a:r>
              <a:rPr lang="tr-TR" altLang="en-US" dirty="0">
                <a:ea typeface="ＭＳ Ｐゴシック" charset="-128"/>
              </a:rPr>
              <a:t> </a:t>
            </a:r>
            <a:r>
              <a:rPr lang="tr-TR" altLang="en-US" dirty="0" err="1">
                <a:ea typeface="ＭＳ Ｐゴシック" charset="-128"/>
              </a:rPr>
              <a:t>to</a:t>
            </a:r>
            <a:r>
              <a:rPr lang="tr-TR" altLang="en-US" dirty="0">
                <a:ea typeface="ＭＳ Ｐゴシック" charset="-128"/>
              </a:rPr>
              <a:t> </a:t>
            </a:r>
            <a:r>
              <a:rPr lang="tr-TR" altLang="en-US" dirty="0" err="1">
                <a:ea typeface="ＭＳ Ｐゴシック" charset="-128"/>
              </a:rPr>
              <a:t>the</a:t>
            </a:r>
            <a:r>
              <a:rPr lang="tr-TR" altLang="en-US" dirty="0">
                <a:ea typeface="ＭＳ Ｐゴシック" charset="-128"/>
              </a:rPr>
              <a:t> </a:t>
            </a:r>
            <a:r>
              <a:rPr lang="tr-TR" altLang="en-US" b="1" dirty="0" err="1">
                <a:ea typeface="ＭＳ Ｐゴシック" charset="-128"/>
              </a:rPr>
              <a:t>local</a:t>
            </a:r>
            <a:r>
              <a:rPr lang="tr-TR" altLang="en-US" b="1" dirty="0">
                <a:ea typeface="ＭＳ Ｐゴシック" charset="-128"/>
              </a:rPr>
              <a:t> </a:t>
            </a:r>
            <a:r>
              <a:rPr lang="tr-TR" altLang="en-US" b="1" dirty="0" err="1">
                <a:ea typeface="ＭＳ Ｐゴシック" charset="-128"/>
              </a:rPr>
              <a:t>variables</a:t>
            </a:r>
            <a:r>
              <a:rPr lang="tr-TR" altLang="en-US" b="1" dirty="0">
                <a:ea typeface="ＭＳ Ｐゴシック" charset="-128"/>
              </a:rPr>
              <a:t> </a:t>
            </a:r>
            <a:r>
              <a:rPr lang="tr-TR" altLang="en-US" b="1" dirty="0" err="1">
                <a:ea typeface="ＭＳ Ｐゴシック" charset="-128"/>
              </a:rPr>
              <a:t>defined</a:t>
            </a:r>
            <a:r>
              <a:rPr lang="tr-TR" altLang="en-US" b="1" dirty="0">
                <a:ea typeface="ＭＳ Ｐゴシック" charset="-128"/>
              </a:rPr>
              <a:t> </a:t>
            </a:r>
            <a:r>
              <a:rPr lang="tr-TR" altLang="en-US" b="1" dirty="0" err="1">
                <a:ea typeface="ＭＳ Ｐゴシック" charset="-128"/>
              </a:rPr>
              <a:t>within</a:t>
            </a:r>
            <a:r>
              <a:rPr lang="tr-TR" altLang="en-US" b="1" dirty="0">
                <a:ea typeface="ＭＳ Ｐゴシック" charset="-128"/>
              </a:rPr>
              <a:t> </a:t>
            </a:r>
            <a:r>
              <a:rPr lang="tr-TR" altLang="en-US" b="1" dirty="0" err="1">
                <a:ea typeface="ＭＳ Ｐゴシック" charset="-128"/>
              </a:rPr>
              <a:t>the</a:t>
            </a:r>
            <a:r>
              <a:rPr lang="tr-TR" altLang="en-US" b="1" dirty="0">
                <a:ea typeface="ＭＳ Ｐゴシック" charset="-128"/>
              </a:rPr>
              <a:t> </a:t>
            </a:r>
            <a:r>
              <a:rPr lang="tr-TR" altLang="en-US" b="1" dirty="0" err="1">
                <a:ea typeface="ＭＳ Ｐゴシック" charset="-128"/>
              </a:rPr>
              <a:t>procedure</a:t>
            </a:r>
            <a:r>
              <a:rPr lang="tr-TR" altLang="en-US" dirty="0">
                <a:ea typeface="ＭＳ Ｐゴシック" charset="-128"/>
              </a:rPr>
              <a:t>. </a:t>
            </a:r>
            <a:endParaRPr lang="en-US" altLang="en-US" dirty="0">
              <a:ea typeface="ＭＳ Ｐゴシック" charset="-128"/>
            </a:endParaRPr>
          </a:p>
          <a:p>
            <a:pPr lvl="1" eaLnBrk="1">
              <a:lnSpc>
                <a:spcPct val="120000"/>
              </a:lnSpc>
            </a:pPr>
            <a:r>
              <a:rPr lang="tr-TR" altLang="en-US" b="1" dirty="0">
                <a:ea typeface="ＭＳ Ｐゴシック" charset="-128"/>
              </a:rPr>
              <a:t>Domain </a:t>
            </a:r>
            <a:r>
              <a:rPr lang="tr-TR" altLang="en-US" b="1" dirty="0" err="1">
                <a:ea typeface="ＭＳ Ｐゴシック" charset="-128"/>
              </a:rPr>
              <a:t>switching</a:t>
            </a:r>
            <a:r>
              <a:rPr lang="tr-TR" altLang="en-US" b="1" dirty="0">
                <a:ea typeface="ＭＳ Ｐゴシック" charset="-128"/>
              </a:rPr>
              <a:t> </a:t>
            </a:r>
            <a:r>
              <a:rPr lang="tr-TR" altLang="en-US" dirty="0" err="1">
                <a:ea typeface="ＭＳ Ｐゴシック" charset="-128"/>
              </a:rPr>
              <a:t>occurs</a:t>
            </a:r>
            <a:r>
              <a:rPr lang="tr-TR" altLang="en-US" dirty="0">
                <a:ea typeface="ＭＳ Ｐゴシック" charset="-128"/>
              </a:rPr>
              <a:t> </a:t>
            </a:r>
            <a:r>
              <a:rPr lang="tr-TR" altLang="en-US" b="1" dirty="0" err="1">
                <a:ea typeface="ＭＳ Ｐゴシック" charset="-128"/>
              </a:rPr>
              <a:t>when</a:t>
            </a:r>
            <a:r>
              <a:rPr lang="tr-TR" altLang="en-US" b="1" dirty="0">
                <a:ea typeface="ＭＳ Ｐゴシック" charset="-128"/>
              </a:rPr>
              <a:t> a </a:t>
            </a:r>
            <a:r>
              <a:rPr lang="tr-TR" altLang="en-US" b="1" dirty="0" err="1">
                <a:ea typeface="ＭＳ Ｐゴシック" charset="-128"/>
              </a:rPr>
              <a:t>procedure</a:t>
            </a:r>
            <a:r>
              <a:rPr lang="tr-TR" altLang="en-US" b="1" dirty="0">
                <a:ea typeface="ＭＳ Ｐゴシック" charset="-128"/>
              </a:rPr>
              <a:t> </a:t>
            </a:r>
            <a:r>
              <a:rPr lang="tr-TR" altLang="en-US" b="1" dirty="0" err="1">
                <a:ea typeface="ＭＳ Ｐゴシック" charset="-128"/>
              </a:rPr>
              <a:t>call</a:t>
            </a:r>
            <a:r>
              <a:rPr lang="tr-TR" altLang="en-US" b="1" dirty="0">
                <a:ea typeface="ＭＳ Ｐゴシック" charset="-128"/>
              </a:rPr>
              <a:t> is </a:t>
            </a:r>
            <a:r>
              <a:rPr lang="tr-TR" altLang="en-US" b="1" dirty="0" err="1">
                <a:ea typeface="ＭＳ Ｐゴシック" charset="-128"/>
              </a:rPr>
              <a:t>made</a:t>
            </a:r>
            <a:endParaRPr lang="en-US" altLang="en-US" b="1" dirty="0">
              <a:ea typeface="ＭＳ Ｐゴシック" charset="-128"/>
            </a:endParaRPr>
          </a:p>
          <a:p>
            <a:pPr lvl="2" eaLnBrk="1">
              <a:lnSpc>
                <a:spcPct val="120000"/>
              </a:lnSpc>
            </a:pPr>
            <a:r>
              <a:rPr lang="en-US" altLang="en-US" dirty="0">
                <a:ea typeface="ＭＳ Ｐゴシック" charset="-128"/>
              </a:rPr>
              <a:t>As an example, user and kernel modes define a dual domain system where the processes that run in kernel mode have the right to execute privileged instructions.</a:t>
            </a:r>
          </a:p>
          <a:p>
            <a:pPr lvl="2" eaLnBrk="1">
              <a:lnSpc>
                <a:spcPct val="120000"/>
              </a:lnSpc>
            </a:pPr>
            <a:r>
              <a:rPr lang="en-US" altLang="en-US" dirty="0">
                <a:ea typeface="ＭＳ Ｐゴシック" charset="-128"/>
              </a:rPr>
              <a:t>But we also need to protect users from each other!</a:t>
            </a:r>
            <a:endParaRPr lang="tr-TR" altLang="en-US" dirty="0"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59450789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Rectangle 2"/>
          <p:cNvSpPr>
            <a:spLocks noGrp="1" noChangeArrowheads="1"/>
          </p:cNvSpPr>
          <p:nvPr>
            <p:ph type="title"/>
          </p:nvPr>
        </p:nvSpPr>
        <p:spPr/>
        <p:txBody>
          <a:bodyPr lIns="90000" tIns="46800" rIns="90000" bIns="46800" anchor="b">
            <a:spAutoFit/>
          </a:bodyPr>
          <a:lstStyle/>
          <a:p>
            <a:pPr eaLnBrk="1">
              <a:lnSpc>
                <a:spcPct val="42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altLang="en-US"/>
              <a:t>Domain Implementation  (UNIX)</a:t>
            </a:r>
          </a:p>
        </p:txBody>
      </p:sp>
      <p:sp>
        <p:nvSpPr>
          <p:cNvPr id="34818" name="Rectangle 3"/>
          <p:cNvSpPr>
            <a:spLocks noGrp="1" noChangeArrowheads="1"/>
          </p:cNvSpPr>
          <p:nvPr>
            <p:ph idx="1"/>
          </p:nvPr>
        </p:nvSpPr>
        <p:spPr>
          <a:xfrm>
            <a:off x="437529" y="1501436"/>
            <a:ext cx="8705040" cy="3568286"/>
          </a:xfrm>
        </p:spPr>
        <p:txBody>
          <a:bodyPr lIns="90000" tIns="46800" rIns="90000" bIns="46800">
            <a:spAutoFit/>
          </a:bodyPr>
          <a:lstStyle/>
          <a:p>
            <a:pPr marL="263525" indent="-158750" eaLnBrk="1">
              <a:lnSpc>
                <a:spcPct val="100000"/>
              </a:lnSpc>
              <a:spcBef>
                <a:spcPts val="788"/>
              </a:spcBef>
              <a:spcAft>
                <a:spcPct val="0"/>
              </a:spcAft>
              <a:tabLst>
                <a:tab pos="263525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altLang="en-US" dirty="0"/>
              <a:t>A domain is associated with the user through </a:t>
            </a:r>
            <a:r>
              <a:rPr lang="en-GB" altLang="en-US" i="1" dirty="0" err="1">
                <a:solidFill>
                  <a:srgbClr val="0000FF"/>
                </a:solidFill>
              </a:rPr>
              <a:t>uid</a:t>
            </a:r>
            <a:r>
              <a:rPr lang="en-GB" altLang="en-US" dirty="0"/>
              <a:t> (user id) and </a:t>
            </a:r>
            <a:r>
              <a:rPr lang="en-GB" altLang="en-US" i="1" dirty="0" err="1">
                <a:solidFill>
                  <a:srgbClr val="0000FF"/>
                </a:solidFill>
              </a:rPr>
              <a:t>guid</a:t>
            </a:r>
            <a:r>
              <a:rPr lang="en-GB" altLang="en-US" dirty="0"/>
              <a:t> (group id)</a:t>
            </a:r>
          </a:p>
          <a:p>
            <a:pPr marL="731838" lvl="1" indent="-161925" eaLnBrk="1">
              <a:lnSpc>
                <a:spcPct val="100000"/>
              </a:lnSpc>
              <a:spcBef>
                <a:spcPts val="788"/>
              </a:spcBef>
              <a:spcAft>
                <a:spcPct val="0"/>
              </a:spcAft>
              <a:tabLst>
                <a:tab pos="263525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altLang="en-US" dirty="0">
                <a:ea typeface="ＭＳ Ｐゴシック" charset="-128"/>
              </a:rPr>
              <a:t>Switching domain =  changing user identification temporarily</a:t>
            </a:r>
          </a:p>
          <a:p>
            <a:pPr marL="263525" indent="-158750" eaLnBrk="1">
              <a:lnSpc>
                <a:spcPct val="100000"/>
              </a:lnSpc>
              <a:spcBef>
                <a:spcPts val="788"/>
              </a:spcBef>
              <a:spcAft>
                <a:spcPct val="0"/>
              </a:spcAft>
              <a:tabLst>
                <a:tab pos="263525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altLang="en-US" dirty="0"/>
              <a:t>Domain switch accomplished via file system. </a:t>
            </a:r>
          </a:p>
          <a:p>
            <a:pPr marL="731838" lvl="1" indent="-161925" eaLnBrk="1">
              <a:lnSpc>
                <a:spcPct val="100000"/>
              </a:lnSpc>
              <a:spcBef>
                <a:spcPts val="788"/>
              </a:spcBef>
              <a:spcAft>
                <a:spcPct val="0"/>
              </a:spcAft>
              <a:tabLst>
                <a:tab pos="263525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altLang="en-US" dirty="0">
                <a:ea typeface="ＭＳ Ｐゴシック" charset="-128"/>
              </a:rPr>
              <a:t>Each file is associated with </a:t>
            </a:r>
          </a:p>
          <a:p>
            <a:pPr marL="1235075" lvl="2" indent="-173038" eaLnBrk="1">
              <a:lnSpc>
                <a:spcPct val="100000"/>
              </a:lnSpc>
              <a:spcBef>
                <a:spcPts val="788"/>
              </a:spcBef>
              <a:spcAft>
                <a:spcPct val="0"/>
              </a:spcAft>
              <a:tabLst>
                <a:tab pos="263525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altLang="en-US" dirty="0">
                <a:ea typeface="ＭＳ Ｐゴシック" charset="-128"/>
              </a:rPr>
              <a:t>An owner identification</a:t>
            </a:r>
          </a:p>
          <a:p>
            <a:pPr marL="1235075" lvl="2" indent="-173038" eaLnBrk="1">
              <a:lnSpc>
                <a:spcPct val="100000"/>
              </a:lnSpc>
              <a:spcBef>
                <a:spcPts val="788"/>
              </a:spcBef>
              <a:spcAft>
                <a:spcPct val="0"/>
              </a:spcAft>
              <a:tabLst>
                <a:tab pos="263525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altLang="en-US" dirty="0">
                <a:ea typeface="ＭＳ Ｐゴシック" charset="-128"/>
              </a:rPr>
              <a:t>a domain bit (known as the </a:t>
            </a:r>
            <a:r>
              <a:rPr lang="en-GB" altLang="en-US" b="1" dirty="0" err="1">
                <a:solidFill>
                  <a:srgbClr val="3B3EFF"/>
                </a:solidFill>
                <a:ea typeface="ＭＳ Ｐゴシック" charset="-128"/>
              </a:rPr>
              <a:t>setuid</a:t>
            </a:r>
            <a:r>
              <a:rPr lang="en-GB" altLang="en-US" b="1" dirty="0">
                <a:solidFill>
                  <a:srgbClr val="3B3EFF"/>
                </a:solidFill>
                <a:ea typeface="ＭＳ Ｐゴシック" charset="-128"/>
              </a:rPr>
              <a:t> bit</a:t>
            </a:r>
            <a:r>
              <a:rPr lang="en-GB" altLang="en-US" dirty="0">
                <a:ea typeface="ＭＳ Ｐゴシック" charset="-128"/>
              </a:rPr>
              <a:t>).</a:t>
            </a:r>
          </a:p>
          <a:p>
            <a:pPr marL="731838" lvl="1" indent="-161925" eaLnBrk="1">
              <a:lnSpc>
                <a:spcPct val="100000"/>
              </a:lnSpc>
              <a:tabLst>
                <a:tab pos="263525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endParaRPr lang="en-GB" altLang="en-US" dirty="0"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471275328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/>
            <a:r>
              <a:rPr lang="en-US" altLang="en-US" dirty="0" err="1"/>
              <a:t>setuid</a:t>
            </a:r>
            <a:r>
              <a:rPr lang="en-US" altLang="en-US" dirty="0"/>
              <a:t> bit – how </a:t>
            </a:r>
            <a:r>
              <a:rPr lang="en-US" altLang="en-US" dirty="0" err="1"/>
              <a:t>passwd</a:t>
            </a:r>
            <a:r>
              <a:rPr lang="en-US" altLang="en-US" dirty="0"/>
              <a:t> works </a:t>
            </a:r>
          </a:p>
        </p:txBody>
      </p:sp>
      <p:sp>
        <p:nvSpPr>
          <p:cNvPr id="36866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282575" indent="-177800" eaLnBrk="1">
              <a:lnSpc>
                <a:spcPct val="100000"/>
              </a:lnSpc>
              <a:buFont typeface="StarSymbol" charset="0"/>
              <a:buChar char="●"/>
            </a:pPr>
            <a:r>
              <a:rPr lang="en-US" altLang="en-US" dirty="0"/>
              <a:t>How does the </a:t>
            </a:r>
            <a:r>
              <a:rPr lang="en-US" altLang="en-US" i="1" dirty="0" err="1">
                <a:solidFill>
                  <a:srgbClr val="0000FF"/>
                </a:solidFill>
              </a:rPr>
              <a:t>passwd</a:t>
            </a:r>
            <a:r>
              <a:rPr lang="en-US" altLang="en-US" i="1" dirty="0">
                <a:solidFill>
                  <a:srgbClr val="0000FF"/>
                </a:solidFill>
              </a:rPr>
              <a:t> </a:t>
            </a:r>
            <a:r>
              <a:rPr lang="en-US" altLang="en-US" dirty="0"/>
              <a:t>program work</a:t>
            </a:r>
          </a:p>
          <a:p>
            <a:pPr marL="750888" lvl="1" indent="-180975" eaLnBrk="1">
              <a:lnSpc>
                <a:spcPct val="100000"/>
              </a:lnSpc>
            </a:pPr>
            <a:r>
              <a:rPr lang="en-US" altLang="en-US" dirty="0">
                <a:ea typeface="ＭＳ Ｐゴシック" charset="-128"/>
              </a:rPr>
              <a:t>When executed by the user, the process runs in the user’s domain</a:t>
            </a:r>
          </a:p>
          <a:p>
            <a:pPr marL="1254125" lvl="2" eaLnBrk="1">
              <a:lnSpc>
                <a:spcPct val="100000"/>
              </a:lnSpc>
            </a:pPr>
            <a:r>
              <a:rPr lang="en-US" altLang="en-US" dirty="0">
                <a:ea typeface="ＭＳ Ｐゴシック" charset="-128"/>
              </a:rPr>
              <a:t>Cannot modify the /</a:t>
            </a:r>
            <a:r>
              <a:rPr lang="en-US" altLang="en-US" dirty="0" err="1">
                <a:ea typeface="ＭＳ Ｐゴシック" charset="-128"/>
              </a:rPr>
              <a:t>etc</a:t>
            </a:r>
            <a:r>
              <a:rPr lang="en-US" altLang="en-US" dirty="0">
                <a:ea typeface="ＭＳ Ｐゴシック" charset="-128"/>
              </a:rPr>
              <a:t>/</a:t>
            </a:r>
            <a:r>
              <a:rPr lang="en-US" altLang="en-US" dirty="0" err="1">
                <a:ea typeface="ＭＳ Ｐゴシック" charset="-128"/>
              </a:rPr>
              <a:t>passwd</a:t>
            </a:r>
            <a:r>
              <a:rPr lang="en-US" altLang="en-US" dirty="0">
                <a:ea typeface="ＭＳ Ｐゴシック" charset="-128"/>
              </a:rPr>
              <a:t> file!</a:t>
            </a:r>
          </a:p>
          <a:p>
            <a:pPr marL="750888" lvl="1" indent="-180975" eaLnBrk="1">
              <a:lnSpc>
                <a:spcPct val="100000"/>
              </a:lnSpc>
            </a:pPr>
            <a:r>
              <a:rPr lang="en-US" altLang="en-US" b="1" dirty="0">
                <a:ea typeface="ＭＳ Ｐゴシック" charset="-128"/>
              </a:rPr>
              <a:t>Solution</a:t>
            </a:r>
            <a:r>
              <a:rPr lang="en-US" altLang="en-US" dirty="0">
                <a:ea typeface="ＭＳ Ｐゴシック" charset="-128"/>
              </a:rPr>
              <a:t>: </a:t>
            </a:r>
            <a:r>
              <a:rPr lang="en-US" altLang="en-US" i="1" dirty="0" err="1">
                <a:ea typeface="ＭＳ Ｐゴシック" charset="-128"/>
              </a:rPr>
              <a:t>passwd</a:t>
            </a:r>
            <a:r>
              <a:rPr lang="en-US" altLang="en-US" dirty="0">
                <a:ea typeface="ＭＳ Ｐゴシック" charset="-128"/>
              </a:rPr>
              <a:t> program has its</a:t>
            </a:r>
            <a:r>
              <a:rPr lang="en-US" altLang="en-US" i="1" dirty="0">
                <a:ea typeface="ＭＳ Ｐゴシック" charset="-128"/>
              </a:rPr>
              <a:t> </a:t>
            </a:r>
            <a:r>
              <a:rPr lang="en-US" altLang="en-US" i="1" dirty="0" err="1">
                <a:ea typeface="ＭＳ Ｐゴシック" charset="-128"/>
              </a:rPr>
              <a:t>setuid</a:t>
            </a:r>
            <a:r>
              <a:rPr lang="en-US" altLang="en-US" i="1" dirty="0">
                <a:ea typeface="ＭＳ Ｐゴシック" charset="-128"/>
              </a:rPr>
              <a:t> </a:t>
            </a:r>
            <a:r>
              <a:rPr lang="en-US" altLang="en-US" dirty="0">
                <a:ea typeface="ＭＳ Ｐゴシック" charset="-128"/>
              </a:rPr>
              <a:t>bit set, that allows it to run with root access</a:t>
            </a:r>
          </a:p>
          <a:p>
            <a:pPr marL="1254125" lvl="2" eaLnBrk="1">
              <a:lnSpc>
                <a:spcPct val="100000"/>
              </a:lnSpc>
            </a:pPr>
            <a:r>
              <a:rPr lang="en-US" altLang="en-US" dirty="0">
                <a:ea typeface="ＭＳ Ｐゴシック" charset="-128"/>
              </a:rPr>
              <a:t>Modify /</a:t>
            </a:r>
            <a:r>
              <a:rPr lang="en-US" altLang="en-US" dirty="0" err="1">
                <a:ea typeface="ＭＳ Ｐゴシック" charset="-128"/>
              </a:rPr>
              <a:t>etc</a:t>
            </a:r>
            <a:r>
              <a:rPr lang="en-US" altLang="en-US" dirty="0">
                <a:ea typeface="ＭＳ Ｐゴシック" charset="-128"/>
              </a:rPr>
              <a:t>/</a:t>
            </a:r>
            <a:r>
              <a:rPr lang="en-US" altLang="en-US" dirty="0" err="1">
                <a:ea typeface="ＭＳ Ｐゴシック" charset="-128"/>
              </a:rPr>
              <a:t>passwd</a:t>
            </a:r>
            <a:r>
              <a:rPr lang="en-US" altLang="en-US" dirty="0">
                <a:ea typeface="ＭＳ Ｐゴシック" charset="-128"/>
              </a:rPr>
              <a:t> file </a:t>
            </a:r>
          </a:p>
          <a:p>
            <a:pPr marL="1254125" lvl="2" eaLnBrk="1">
              <a:lnSpc>
                <a:spcPct val="100000"/>
              </a:lnSpc>
            </a:pPr>
            <a:endParaRPr lang="en-US" altLang="en-US" dirty="0">
              <a:ea typeface="ＭＳ Ｐゴシック" charset="-128"/>
            </a:endParaRPr>
          </a:p>
          <a:p>
            <a:pPr marL="372266"/>
            <a:endParaRPr lang="en-US" altLang="en-US" dirty="0">
              <a:ea typeface="ＭＳ Ｐゴシック" charset="-128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956F89E5-543B-0442-8886-FFAF0EDEE637}"/>
              </a:ext>
            </a:extLst>
          </p:cNvPr>
          <p:cNvSpPr/>
          <p:nvPr/>
        </p:nvSpPr>
        <p:spPr>
          <a:xfrm>
            <a:off x="286797" y="4071599"/>
            <a:ext cx="5038725" cy="3194721"/>
          </a:xfrm>
          <a:prstGeom prst="rect">
            <a:avLst/>
          </a:prstGeom>
        </p:spPr>
        <p:txBody>
          <a:bodyPr>
            <a:spAutoFit/>
          </a:bodyPr>
          <a:lstStyle/>
          <a:p>
            <a:pPr marL="263525" lvl="0" indent="-158750" defTabSz="914400" fontAlgn="base"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 2" pitchFamily="18" charset="2"/>
              <a:buChar char="¢"/>
              <a:tabLst>
                <a:tab pos="263525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altLang="en-US" sz="2600" b="1" kern="0" dirty="0">
                <a:solidFill>
                  <a:srgbClr val="000000"/>
                </a:solidFill>
                <a:latin typeface="Calibri" pitchFamily="34" charset="0"/>
              </a:rPr>
              <a:t>User (with </a:t>
            </a:r>
            <a:r>
              <a:rPr lang="en-GB" altLang="en-US" sz="2600" b="1" i="1" kern="0" dirty="0">
                <a:solidFill>
                  <a:srgbClr val="000000"/>
                </a:solidFill>
                <a:latin typeface="Calibri" pitchFamily="34" charset="0"/>
              </a:rPr>
              <a:t>user-id</a:t>
            </a:r>
            <a:r>
              <a:rPr lang="en-GB" altLang="en-US" sz="2600" b="1" kern="0" dirty="0">
                <a:solidFill>
                  <a:srgbClr val="000000"/>
                </a:solidFill>
                <a:latin typeface="Calibri" pitchFamily="34" charset="0"/>
              </a:rPr>
              <a:t> = </a:t>
            </a:r>
            <a:r>
              <a:rPr lang="en-GB" altLang="en-US" sz="2600" b="1" i="1" kern="0" dirty="0">
                <a:solidFill>
                  <a:srgbClr val="000000"/>
                </a:solidFill>
                <a:latin typeface="Calibri" pitchFamily="34" charset="0"/>
              </a:rPr>
              <a:t>A</a:t>
            </a:r>
            <a:r>
              <a:rPr lang="en-GB" altLang="en-US" sz="2600" b="1" kern="0" dirty="0">
                <a:solidFill>
                  <a:srgbClr val="000000"/>
                </a:solidFill>
                <a:latin typeface="Calibri" pitchFamily="34" charset="0"/>
              </a:rPr>
              <a:t>) starts executing a file owned by </a:t>
            </a:r>
            <a:r>
              <a:rPr lang="en-GB" altLang="en-US" sz="2600" b="1" i="1" kern="0" dirty="0">
                <a:solidFill>
                  <a:srgbClr val="000000"/>
                </a:solidFill>
                <a:latin typeface="Calibri" pitchFamily="34" charset="0"/>
              </a:rPr>
              <a:t>B</a:t>
            </a:r>
            <a:r>
              <a:rPr lang="en-GB" altLang="en-US" sz="2600" b="1" kern="0" dirty="0">
                <a:solidFill>
                  <a:srgbClr val="000000"/>
                </a:solidFill>
                <a:latin typeface="Calibri" pitchFamily="34" charset="0"/>
              </a:rPr>
              <a:t>.</a:t>
            </a:r>
          </a:p>
          <a:p>
            <a:pPr marL="731838" lvl="1" indent="-161925" defTabSz="914400" fontAlgn="base"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110000"/>
              <a:buFont typeface="Wingdings" pitchFamily="2" charset="2"/>
              <a:buChar char="§"/>
              <a:tabLst>
                <a:tab pos="263525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altLang="en-US" sz="2200" kern="0" dirty="0">
                <a:solidFill>
                  <a:srgbClr val="000000"/>
                </a:solidFill>
                <a:latin typeface="Calibri" pitchFamily="34" charset="0"/>
                <a:ea typeface="ＭＳ Ｐゴシック" charset="-128"/>
              </a:rPr>
              <a:t>When the </a:t>
            </a:r>
            <a:r>
              <a:rPr lang="en-GB" altLang="en-US" sz="2200" kern="0" dirty="0" err="1">
                <a:solidFill>
                  <a:srgbClr val="000000"/>
                </a:solidFill>
                <a:latin typeface="Calibri" pitchFamily="34" charset="0"/>
                <a:ea typeface="ＭＳ Ｐゴシック" charset="-128"/>
              </a:rPr>
              <a:t>setuid</a:t>
            </a:r>
            <a:r>
              <a:rPr lang="en-GB" altLang="en-US" sz="2200" kern="0" dirty="0">
                <a:solidFill>
                  <a:srgbClr val="000000"/>
                </a:solidFill>
                <a:latin typeface="Calibri" pitchFamily="34" charset="0"/>
                <a:ea typeface="ＭＳ Ｐゴシック" charset="-128"/>
              </a:rPr>
              <a:t> bit is </a:t>
            </a:r>
            <a:r>
              <a:rPr lang="en-GB" altLang="en-US" sz="2200" i="1" kern="0" dirty="0">
                <a:solidFill>
                  <a:srgbClr val="000000"/>
                </a:solidFill>
                <a:latin typeface="Calibri" pitchFamily="34" charset="0"/>
                <a:ea typeface="ＭＳ Ｐゴシック" charset="-128"/>
              </a:rPr>
              <a:t>off</a:t>
            </a:r>
            <a:endParaRPr lang="en-GB" altLang="en-US" sz="2200" kern="0" dirty="0">
              <a:solidFill>
                <a:srgbClr val="000000"/>
              </a:solidFill>
              <a:latin typeface="Calibri" pitchFamily="34" charset="0"/>
              <a:ea typeface="ＭＳ Ｐゴシック" charset="-128"/>
            </a:endParaRPr>
          </a:p>
          <a:p>
            <a:pPr marL="1235075" lvl="2" indent="-173038" defTabSz="914400" fontAlgn="base">
              <a:spcBef>
                <a:spcPct val="20000"/>
              </a:spcBef>
              <a:spcAft>
                <a:spcPct val="0"/>
              </a:spcAft>
              <a:buSzPct val="80000"/>
              <a:buFont typeface="Wingdings" pitchFamily="2" charset="2"/>
              <a:buChar char="§"/>
              <a:tabLst>
                <a:tab pos="263525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altLang="en-US" sz="2200" kern="0" dirty="0">
                <a:solidFill>
                  <a:srgbClr val="000000"/>
                </a:solidFill>
                <a:latin typeface="Calibri" pitchFamily="34" charset="0"/>
                <a:ea typeface="ＭＳ Ｐゴシック" charset="-128"/>
              </a:rPr>
              <a:t>the user-id of the process is set to A. </a:t>
            </a:r>
          </a:p>
          <a:p>
            <a:pPr marL="731838" lvl="1" indent="-161925" defTabSz="914400" fontAlgn="base"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110000"/>
              <a:buFont typeface="Wingdings" pitchFamily="2" charset="2"/>
              <a:buChar char="§"/>
              <a:tabLst>
                <a:tab pos="263525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altLang="en-US" sz="2200" kern="0" dirty="0">
                <a:solidFill>
                  <a:srgbClr val="000000"/>
                </a:solidFill>
                <a:latin typeface="Calibri" pitchFamily="34" charset="0"/>
                <a:ea typeface="ＭＳ Ｐゴシック" charset="-128"/>
              </a:rPr>
              <a:t>When the </a:t>
            </a:r>
            <a:r>
              <a:rPr lang="en-GB" altLang="en-US" sz="2200" kern="0" dirty="0" err="1">
                <a:solidFill>
                  <a:srgbClr val="000000"/>
                </a:solidFill>
                <a:latin typeface="Calibri" pitchFamily="34" charset="0"/>
                <a:ea typeface="ＭＳ Ｐゴシック" charset="-128"/>
              </a:rPr>
              <a:t>setuid</a:t>
            </a:r>
            <a:r>
              <a:rPr lang="en-GB" altLang="en-US" sz="2200" kern="0" dirty="0">
                <a:solidFill>
                  <a:srgbClr val="000000"/>
                </a:solidFill>
                <a:latin typeface="Calibri" pitchFamily="34" charset="0"/>
                <a:ea typeface="ＭＳ Ｐゴシック" charset="-128"/>
              </a:rPr>
              <a:t> bit is </a:t>
            </a:r>
            <a:r>
              <a:rPr lang="en-GB" altLang="en-US" sz="2200" i="1" kern="0" dirty="0">
                <a:solidFill>
                  <a:srgbClr val="000000"/>
                </a:solidFill>
                <a:latin typeface="Calibri" pitchFamily="34" charset="0"/>
                <a:ea typeface="ＭＳ Ｐゴシック" charset="-128"/>
              </a:rPr>
              <a:t>on,</a:t>
            </a:r>
            <a:r>
              <a:rPr lang="en-GB" altLang="en-US" sz="2200" kern="0" dirty="0">
                <a:solidFill>
                  <a:srgbClr val="000000"/>
                </a:solidFill>
                <a:latin typeface="Calibri" pitchFamily="34" charset="0"/>
                <a:ea typeface="ＭＳ Ｐゴシック" charset="-128"/>
              </a:rPr>
              <a:t> </a:t>
            </a:r>
          </a:p>
          <a:p>
            <a:pPr marL="1235075" lvl="2" indent="-173038" defTabSz="914400" fontAlgn="base">
              <a:spcBef>
                <a:spcPct val="20000"/>
              </a:spcBef>
              <a:spcAft>
                <a:spcPct val="0"/>
              </a:spcAft>
              <a:buSzPct val="80000"/>
              <a:buFont typeface="Wingdings" pitchFamily="2" charset="2"/>
              <a:buChar char="§"/>
              <a:tabLst>
                <a:tab pos="263525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altLang="en-US" sz="2200" kern="0" dirty="0">
                <a:solidFill>
                  <a:srgbClr val="000000"/>
                </a:solidFill>
                <a:latin typeface="Calibri" pitchFamily="34" charset="0"/>
                <a:ea typeface="ＭＳ Ｐゴシック" charset="-128"/>
              </a:rPr>
              <a:t>the user-id of the process is set to B. </a:t>
            </a:r>
          </a:p>
        </p:txBody>
      </p:sp>
    </p:spTree>
    <p:extLst>
      <p:ext uri="{BB962C8B-B14F-4D97-AF65-F5344CB8AC3E}">
        <p14:creationId xmlns:p14="http://schemas.microsoft.com/office/powerpoint/2010/main" val="84767927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dirty="0"/>
              <a:t>Model of Protection: Access Matrix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720725" indent="-457200">
              <a:spcBef>
                <a:spcPts val="788"/>
              </a:spcBef>
              <a:tabLst>
                <a:tab pos="263525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altLang="en-US" sz="2800" dirty="0"/>
              <a:t>View protection as a matrix</a:t>
            </a:r>
          </a:p>
          <a:p>
            <a:pPr marL="1161654" lvl="1" indent="-457200">
              <a:spcBef>
                <a:spcPts val="788"/>
              </a:spcBef>
              <a:tabLst>
                <a:tab pos="263525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altLang="en-US" sz="2400" dirty="0"/>
              <a:t>Rows represent domains</a:t>
            </a:r>
          </a:p>
          <a:p>
            <a:pPr marL="1161654" lvl="1" indent="-457200">
              <a:spcBef>
                <a:spcPts val="788"/>
              </a:spcBef>
              <a:tabLst>
                <a:tab pos="263525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altLang="en-US" sz="2400" dirty="0"/>
              <a:t>Columns represent objects</a:t>
            </a:r>
          </a:p>
          <a:p>
            <a:pPr marL="720725" indent="-457200">
              <a:spcBef>
                <a:spcPts val="788"/>
              </a:spcBef>
              <a:tabLst>
                <a:tab pos="263525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altLang="en-US" sz="2800" dirty="0">
                <a:solidFill>
                  <a:srgbClr val="0000FF"/>
                </a:solidFill>
              </a:rPr>
              <a:t>Access(</a:t>
            </a:r>
            <a:r>
              <a:rPr lang="en-GB" altLang="en-US" sz="2800" dirty="0" err="1">
                <a:solidFill>
                  <a:srgbClr val="0000FF"/>
                </a:solidFill>
              </a:rPr>
              <a:t>i</a:t>
            </a:r>
            <a:r>
              <a:rPr lang="en-GB" altLang="en-US" sz="2800" dirty="0">
                <a:solidFill>
                  <a:srgbClr val="0000FF"/>
                </a:solidFill>
              </a:rPr>
              <a:t>, j)</a:t>
            </a:r>
            <a:r>
              <a:rPr lang="en-GB" altLang="en-US" sz="2800" dirty="0"/>
              <a:t> is the set of operations that </a:t>
            </a:r>
          </a:p>
          <a:p>
            <a:pPr marL="1161654" lvl="1" indent="-457200">
              <a:spcBef>
                <a:spcPts val="788"/>
              </a:spcBef>
              <a:tabLst>
                <a:tab pos="263525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altLang="en-US" sz="2400" dirty="0"/>
              <a:t>a process executing in </a:t>
            </a:r>
            <a:r>
              <a:rPr lang="en-GB" altLang="en-US" sz="2400" dirty="0" err="1">
                <a:solidFill>
                  <a:srgbClr val="0000FF"/>
                </a:solidFill>
              </a:rPr>
              <a:t>Domain</a:t>
            </a:r>
            <a:r>
              <a:rPr lang="en-GB" altLang="en-US" sz="2400" baseline="-25000" dirty="0" err="1">
                <a:solidFill>
                  <a:srgbClr val="0000FF"/>
                </a:solidFill>
              </a:rPr>
              <a:t>i</a:t>
            </a:r>
            <a:r>
              <a:rPr lang="en-GB" altLang="en-US" sz="2400" dirty="0">
                <a:solidFill>
                  <a:srgbClr val="0000FF"/>
                </a:solidFill>
              </a:rPr>
              <a:t> </a:t>
            </a:r>
            <a:r>
              <a:rPr lang="en-GB" altLang="en-US" sz="2400" dirty="0"/>
              <a:t>can invoke on </a:t>
            </a:r>
            <a:r>
              <a:rPr lang="en-GB" altLang="en-US" sz="2400" dirty="0" err="1">
                <a:solidFill>
                  <a:srgbClr val="0000FF"/>
                </a:solidFill>
              </a:rPr>
              <a:t>Object</a:t>
            </a:r>
            <a:r>
              <a:rPr lang="en-GB" altLang="en-US" sz="2400" baseline="-25000" dirty="0" err="1">
                <a:solidFill>
                  <a:srgbClr val="0000FF"/>
                </a:solidFill>
              </a:rPr>
              <a:t>j</a:t>
            </a:r>
            <a:endParaRPr lang="en-GB" altLang="en-US" sz="2400" baseline="-25000" dirty="0">
              <a:solidFill>
                <a:srgbClr val="0000FF"/>
              </a:solidFill>
            </a:endParaRPr>
          </a:p>
          <a:p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56806246"/>
              </p:ext>
            </p:extLst>
          </p:nvPr>
        </p:nvGraphicFramePr>
        <p:xfrm>
          <a:off x="723900" y="4023978"/>
          <a:ext cx="8789500" cy="313944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143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6024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6208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96208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96208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en-US" b="1" dirty="0">
                        <a:latin typeface="Calibri"/>
                        <a:cs typeface="Calibri"/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6C7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alibri"/>
                          <a:cs typeface="Calibri"/>
                        </a:rPr>
                        <a:t>O1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6C7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alibri"/>
                          <a:cs typeface="Calibri"/>
                        </a:rPr>
                        <a:t>O2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6C7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alibri"/>
                          <a:cs typeface="Calibri"/>
                        </a:rPr>
                        <a:t>O3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6C7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alibri"/>
                          <a:cs typeface="Calibri"/>
                        </a:rPr>
                        <a:t>O5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6C7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>
                          <a:latin typeface="Calibri"/>
                          <a:cs typeface="Calibri"/>
                        </a:rPr>
                        <a:t>D1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6C7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1" dirty="0">
                          <a:latin typeface="Calibri"/>
                          <a:cs typeface="Calibri"/>
                        </a:rPr>
                        <a:t>read, write, execute,</a:t>
                      </a:r>
                      <a:br>
                        <a:rPr lang="en-US" sz="1400" b="1" dirty="0">
                          <a:latin typeface="Calibri"/>
                          <a:cs typeface="Calibri"/>
                        </a:rPr>
                      </a:br>
                      <a:r>
                        <a:rPr lang="en-US" sz="1400" b="1" dirty="0">
                          <a:latin typeface="Calibri"/>
                          <a:cs typeface="Calibri"/>
                        </a:rPr>
                        <a:t>owner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1" dirty="0">
                          <a:latin typeface="Calibri"/>
                          <a:cs typeface="Calibri"/>
                        </a:rPr>
                        <a:t>read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1" dirty="0">
                          <a:latin typeface="Calibri"/>
                          <a:cs typeface="Calibri"/>
                        </a:rPr>
                        <a:t>access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1" dirty="0">
                          <a:latin typeface="Calibri"/>
                          <a:cs typeface="Calibri"/>
                        </a:rPr>
                        <a:t>read, write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>
                          <a:latin typeface="Calibri"/>
                          <a:cs typeface="Calibri"/>
                        </a:rPr>
                        <a:t>D2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6C7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1" dirty="0">
                          <a:latin typeface="Calibri"/>
                          <a:cs typeface="Calibri"/>
                        </a:rPr>
                        <a:t>read, execute, switch(D1)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1" dirty="0">
                          <a:latin typeface="Calibri"/>
                          <a:cs typeface="Calibri"/>
                        </a:rPr>
                        <a:t>read, write, owner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1" dirty="0">
                          <a:latin typeface="Calibri"/>
                          <a:cs typeface="Calibri"/>
                        </a:rPr>
                        <a:t>access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100783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>
                          <a:latin typeface="Calibri"/>
                          <a:cs typeface="Calibri"/>
                        </a:rPr>
                        <a:t>read, write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>
                          <a:latin typeface="Calibri"/>
                          <a:cs typeface="Calibri"/>
                        </a:rPr>
                        <a:t>D3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6C7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b="1" dirty="0">
                        <a:latin typeface="Calibri"/>
                        <a:cs typeface="Calibri"/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400" b="1" dirty="0">
                        <a:latin typeface="Calibri"/>
                        <a:cs typeface="Calibri"/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1" dirty="0">
                          <a:latin typeface="Calibri"/>
                          <a:cs typeface="Calibri"/>
                        </a:rPr>
                        <a:t>Read, write, access, owner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100783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>
                          <a:latin typeface="Calibri"/>
                          <a:cs typeface="Calibri"/>
                        </a:rPr>
                        <a:t>read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>
                          <a:latin typeface="Calibri"/>
                          <a:cs typeface="Calibri"/>
                        </a:rPr>
                        <a:t>D4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6C7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b="1" dirty="0">
                        <a:latin typeface="Calibri"/>
                        <a:cs typeface="Calibri"/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400" b="1" dirty="0">
                        <a:latin typeface="Calibri"/>
                        <a:cs typeface="Calibri"/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1" dirty="0">
                          <a:latin typeface="Calibri"/>
                          <a:cs typeface="Calibri"/>
                        </a:rPr>
                        <a:t>access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100783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>
                          <a:latin typeface="Calibri"/>
                          <a:cs typeface="Calibri"/>
                        </a:rPr>
                        <a:t>read, write, owner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>
                          <a:latin typeface="Calibri"/>
                          <a:cs typeface="Calibri"/>
                        </a:rPr>
                        <a:t>D5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6C7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b="1" dirty="0">
                        <a:latin typeface="Calibri"/>
                        <a:cs typeface="Calibri"/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400" b="1" dirty="0">
                        <a:latin typeface="Calibri"/>
                        <a:cs typeface="Calibri"/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100783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>
                          <a:latin typeface="Calibri"/>
                          <a:cs typeface="Calibri"/>
                        </a:rPr>
                        <a:t>access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100783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>
                          <a:latin typeface="Calibri"/>
                          <a:cs typeface="Calibri"/>
                        </a:rPr>
                        <a:t>read, write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>
                          <a:latin typeface="Calibri"/>
                          <a:cs typeface="Calibri"/>
                        </a:rPr>
                        <a:t>D6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6C7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b="1" dirty="0">
                        <a:latin typeface="Calibri"/>
                        <a:cs typeface="Calibri"/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400" b="1" dirty="0">
                        <a:latin typeface="Calibri"/>
                        <a:cs typeface="Calibri"/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100783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>
                          <a:latin typeface="Calibri"/>
                          <a:cs typeface="Calibri"/>
                        </a:rPr>
                        <a:t>access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100783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>
                          <a:latin typeface="Calibri"/>
                          <a:cs typeface="Calibri"/>
                        </a:rPr>
                        <a:t>read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0983734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Rectangle 2"/>
          <p:cNvSpPr>
            <a:spLocks noGrp="1" noChangeArrowheads="1"/>
          </p:cNvSpPr>
          <p:nvPr>
            <p:ph type="title"/>
          </p:nvPr>
        </p:nvSpPr>
        <p:spPr>
          <a:xfrm>
            <a:off x="393589" y="967172"/>
            <a:ext cx="8369755" cy="353046"/>
          </a:xfrm>
        </p:spPr>
        <p:txBody>
          <a:bodyPr lIns="90000" tIns="46800" rIns="90000" bIns="46800" anchor="b">
            <a:spAutoFit/>
          </a:bodyPr>
          <a:lstStyle/>
          <a:p>
            <a:pPr eaLnBrk="1">
              <a:lnSpc>
                <a:spcPct val="42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altLang="en-US" dirty="0"/>
              <a:t>Access Matrix -  dynamic protection</a:t>
            </a:r>
          </a:p>
        </p:txBody>
      </p:sp>
      <p:sp>
        <p:nvSpPr>
          <p:cNvPr id="43010" name="Rectangle 3"/>
          <p:cNvSpPr>
            <a:spLocks noGrp="1" noChangeArrowheads="1"/>
          </p:cNvSpPr>
          <p:nvPr>
            <p:ph idx="1"/>
          </p:nvPr>
        </p:nvSpPr>
        <p:spPr>
          <a:xfrm>
            <a:off x="437529" y="1501436"/>
            <a:ext cx="8705040" cy="3264613"/>
          </a:xfrm>
        </p:spPr>
        <p:txBody>
          <a:bodyPr lIns="90000" tIns="46800" rIns="90000" bIns="46800">
            <a:spAutoFit/>
          </a:bodyPr>
          <a:lstStyle/>
          <a:p>
            <a:pPr marL="104775" indent="0" eaLnBrk="1">
              <a:lnSpc>
                <a:spcPct val="100000"/>
              </a:lnSpc>
              <a:spcBef>
                <a:spcPts val="788"/>
              </a:spcBef>
              <a:spcAft>
                <a:spcPct val="0"/>
              </a:spcAft>
              <a:buNone/>
              <a:tabLst>
                <a:tab pos="263525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altLang="en-US" dirty="0"/>
              <a:t>Can be expanded to dynamic protection.</a:t>
            </a:r>
          </a:p>
          <a:p>
            <a:pPr marL="290909" indent="-161925">
              <a:spcBef>
                <a:spcPts val="788"/>
              </a:spcBef>
              <a:tabLst>
                <a:tab pos="263525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altLang="en-US" dirty="0">
                <a:ea typeface="ＭＳ Ｐゴシック" charset="-128"/>
              </a:rPr>
              <a:t>Operations to add, delete access rights.</a:t>
            </a:r>
          </a:p>
          <a:p>
            <a:pPr marL="290909" indent="-161925">
              <a:spcBef>
                <a:spcPts val="788"/>
              </a:spcBef>
              <a:tabLst>
                <a:tab pos="263525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altLang="en-US" dirty="0">
                <a:ea typeface="ＭＳ Ｐゴシック" charset="-128"/>
              </a:rPr>
              <a:t>Special access rights:</a:t>
            </a:r>
          </a:p>
          <a:p>
            <a:pPr marL="794145" lvl="1" indent="-173038">
              <a:spcBef>
                <a:spcPts val="788"/>
              </a:spcBef>
              <a:tabLst>
                <a:tab pos="263525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altLang="en-US" i="0" dirty="0">
                <a:ea typeface="ＭＳ Ｐゴシック" charset="-128"/>
              </a:rPr>
              <a:t>owner of O</a:t>
            </a:r>
            <a:r>
              <a:rPr lang="en-GB" altLang="en-US" i="0" baseline="-25000" dirty="0">
                <a:ea typeface="ＭＳ Ｐゴシック" charset="-128"/>
              </a:rPr>
              <a:t>i</a:t>
            </a:r>
          </a:p>
          <a:p>
            <a:pPr marL="794145" lvl="1" indent="-173038">
              <a:spcBef>
                <a:spcPts val="788"/>
              </a:spcBef>
              <a:tabLst>
                <a:tab pos="263525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altLang="en-US" i="0" dirty="0">
                <a:ea typeface="ＭＳ Ｐゴシック" charset="-128"/>
              </a:rPr>
              <a:t>copy op from </a:t>
            </a:r>
            <a:r>
              <a:rPr lang="en-GB" altLang="en-US" i="0" dirty="0" err="1">
                <a:ea typeface="ＭＳ Ｐゴシック" charset="-128"/>
              </a:rPr>
              <a:t>O</a:t>
            </a:r>
            <a:r>
              <a:rPr lang="en-GB" altLang="en-US" i="0" baseline="-25000" dirty="0" err="1">
                <a:ea typeface="ＭＳ Ｐゴシック" charset="-128"/>
              </a:rPr>
              <a:t>i</a:t>
            </a:r>
            <a:r>
              <a:rPr lang="en-GB" altLang="en-US" baseline="-25000" dirty="0">
                <a:ea typeface="ＭＳ Ｐゴシック" charset="-128"/>
              </a:rPr>
              <a:t> </a:t>
            </a:r>
            <a:r>
              <a:rPr lang="en-GB" altLang="en-US" i="0" dirty="0">
                <a:ea typeface="ＭＳ Ｐゴシック" charset="-128"/>
              </a:rPr>
              <a:t>to </a:t>
            </a:r>
            <a:r>
              <a:rPr lang="en-GB" altLang="en-US" i="0" dirty="0" err="1">
                <a:ea typeface="ＭＳ Ｐゴシック" charset="-128"/>
              </a:rPr>
              <a:t>O</a:t>
            </a:r>
            <a:r>
              <a:rPr lang="en-GB" altLang="en-US" i="0" baseline="-25000" dirty="0" err="1">
                <a:ea typeface="ＭＳ Ｐゴシック" charset="-128"/>
              </a:rPr>
              <a:t>j</a:t>
            </a:r>
            <a:endParaRPr lang="en-GB" altLang="en-US" i="0" baseline="-25000" dirty="0">
              <a:ea typeface="ＭＳ Ｐゴシック" charset="-128"/>
            </a:endParaRPr>
          </a:p>
          <a:p>
            <a:pPr marL="794145" lvl="1" indent="-173038">
              <a:spcBef>
                <a:spcPts val="788"/>
              </a:spcBef>
              <a:tabLst>
                <a:tab pos="263525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altLang="en-US" i="0" dirty="0">
                <a:ea typeface="ＭＳ Ｐゴシック" charset="-128"/>
              </a:rPr>
              <a:t>control – D</a:t>
            </a:r>
            <a:r>
              <a:rPr lang="en-GB" altLang="en-US" i="0" baseline="-25000" dirty="0">
                <a:ea typeface="ＭＳ Ｐゴシック" charset="-128"/>
              </a:rPr>
              <a:t>i</a:t>
            </a:r>
            <a:r>
              <a:rPr lang="en-GB" altLang="en-US" i="0" dirty="0">
                <a:ea typeface="ＭＳ Ｐゴシック" charset="-128"/>
              </a:rPr>
              <a:t> can modify  </a:t>
            </a:r>
            <a:r>
              <a:rPr lang="en-GB" altLang="en-US" i="0" dirty="0" err="1">
                <a:ea typeface="ＭＳ Ｐゴシック" charset="-128"/>
              </a:rPr>
              <a:t>D</a:t>
            </a:r>
            <a:r>
              <a:rPr lang="en-GB" altLang="en-US" i="0" baseline="-25000" dirty="0" err="1">
                <a:ea typeface="ＭＳ Ｐゴシック" charset="-128"/>
              </a:rPr>
              <a:t>j</a:t>
            </a:r>
            <a:r>
              <a:rPr lang="en-GB" altLang="en-US" i="0" dirty="0">
                <a:ea typeface="ＭＳ Ｐゴシック" charset="-128"/>
              </a:rPr>
              <a:t> access rights</a:t>
            </a:r>
          </a:p>
          <a:p>
            <a:pPr marL="794145" lvl="1" indent="-173038">
              <a:spcBef>
                <a:spcPts val="788"/>
              </a:spcBef>
              <a:tabLst>
                <a:tab pos="263525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altLang="en-US" i="0" dirty="0">
                <a:ea typeface="ＭＳ Ｐゴシック" charset="-128"/>
              </a:rPr>
              <a:t>switch – switch from domain D</a:t>
            </a:r>
            <a:r>
              <a:rPr lang="en-GB" altLang="en-US" i="0" baseline="-25000" dirty="0">
                <a:ea typeface="ＭＳ Ｐゴシック" charset="-128"/>
              </a:rPr>
              <a:t>i</a:t>
            </a:r>
            <a:r>
              <a:rPr lang="en-GB" altLang="en-US" i="0" dirty="0">
                <a:ea typeface="ＭＳ Ｐゴシック" charset="-128"/>
              </a:rPr>
              <a:t> to </a:t>
            </a:r>
            <a:r>
              <a:rPr lang="en-GB" altLang="en-US" i="0" dirty="0" err="1">
                <a:ea typeface="ＭＳ Ｐゴシック" charset="-128"/>
              </a:rPr>
              <a:t>D</a:t>
            </a:r>
            <a:r>
              <a:rPr lang="en-GB" altLang="en-US" i="0" baseline="-25000" dirty="0" err="1">
                <a:ea typeface="ＭＳ Ｐゴシック" charset="-128"/>
              </a:rPr>
              <a:t>j</a:t>
            </a:r>
            <a:endParaRPr lang="en-GB" altLang="en-US" i="0" baseline="-25000" dirty="0"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100374508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Unix ls -l output and content of /</a:t>
            </a:r>
            <a:r>
              <a:rPr lang="en-US" dirty="0" err="1"/>
              <a:t>etc</a:t>
            </a:r>
            <a:r>
              <a:rPr lang="en-US" dirty="0"/>
              <a:t>/group</a:t>
            </a:r>
          </a:p>
          <a:p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  <a:p>
            <a:r>
              <a:rPr lang="en-US" dirty="0"/>
              <a:t>Access matrix: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37529" y="2113634"/>
            <a:ext cx="5129005" cy="1477328"/>
          </a:xfrm>
          <a:prstGeom prst="rect">
            <a:avLst/>
          </a:prstGeom>
          <a:solidFill>
            <a:srgbClr val="FEFFDE"/>
          </a:solidFill>
          <a:ln>
            <a:solidFill>
              <a:srgbClr val="000000"/>
            </a:solidFill>
          </a:ln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  <a:latin typeface="Courier New"/>
                <a:cs typeface="Courier New"/>
              </a:rPr>
              <a:t>Protection  </a:t>
            </a:r>
            <a:r>
              <a:rPr lang="en-US" b="1" dirty="0" smtClean="0">
                <a:solidFill>
                  <a:srgbClr val="FF0000"/>
                </a:solidFill>
                <a:latin typeface="Courier New"/>
                <a:cs typeface="Courier New"/>
              </a:rPr>
              <a:t>Owner  </a:t>
            </a:r>
            <a:r>
              <a:rPr lang="en-US" b="1" dirty="0">
                <a:solidFill>
                  <a:srgbClr val="FF0000"/>
                </a:solidFill>
                <a:latin typeface="Courier New"/>
                <a:cs typeface="Courier New"/>
              </a:rPr>
              <a:t>Group  Object</a:t>
            </a:r>
          </a:p>
          <a:p>
            <a:r>
              <a:rPr lang="en-US" b="1" dirty="0">
                <a:latin typeface="Courier New"/>
                <a:cs typeface="Courier New"/>
              </a:rPr>
              <a:t>-</a:t>
            </a:r>
            <a:r>
              <a:rPr lang="en-US" b="1" dirty="0" err="1">
                <a:latin typeface="Courier New"/>
                <a:cs typeface="Courier New"/>
              </a:rPr>
              <a:t>rwsr</a:t>
            </a:r>
            <a:r>
              <a:rPr lang="en-US" b="1" dirty="0">
                <a:latin typeface="Courier New"/>
                <a:cs typeface="Courier New"/>
              </a:rPr>
              <a:t>-x---  obi   </a:t>
            </a:r>
            <a:r>
              <a:rPr lang="en-US" b="1" dirty="0" err="1">
                <a:latin typeface="Courier New"/>
                <a:cs typeface="Courier New"/>
              </a:rPr>
              <a:t>jedi</a:t>
            </a:r>
            <a:r>
              <a:rPr lang="en-US" b="1" dirty="0">
                <a:latin typeface="Courier New"/>
                <a:cs typeface="Courier New"/>
              </a:rPr>
              <a:t>   </a:t>
            </a:r>
            <a:r>
              <a:rPr lang="en-US" b="1" dirty="0" err="1">
                <a:latin typeface="Courier New"/>
                <a:cs typeface="Courier New"/>
              </a:rPr>
              <a:t>useforce</a:t>
            </a:r>
            <a:r>
              <a:rPr lang="en-US" b="1" dirty="0">
                <a:latin typeface="Courier New"/>
                <a:cs typeface="Courier New"/>
              </a:rPr>
              <a:t/>
            </a:r>
            <a:br>
              <a:rPr lang="en-US" b="1" dirty="0">
                <a:latin typeface="Courier New"/>
                <a:cs typeface="Courier New"/>
              </a:rPr>
            </a:br>
            <a:r>
              <a:rPr lang="en-US" b="1" dirty="0">
                <a:latin typeface="Courier New"/>
                <a:cs typeface="Courier New"/>
              </a:rPr>
              <a:t>-</a:t>
            </a:r>
            <a:r>
              <a:rPr lang="en-US" b="1" dirty="0" err="1">
                <a:latin typeface="Courier New"/>
                <a:cs typeface="Courier New"/>
              </a:rPr>
              <a:t>rw</a:t>
            </a:r>
            <a:r>
              <a:rPr lang="en-US" b="1" dirty="0">
                <a:latin typeface="Courier New"/>
                <a:cs typeface="Courier New"/>
              </a:rPr>
              <a:t>-r-----  </a:t>
            </a:r>
            <a:r>
              <a:rPr lang="en-US" b="1" dirty="0" err="1">
                <a:latin typeface="Courier New"/>
                <a:cs typeface="Courier New"/>
              </a:rPr>
              <a:t>luke</a:t>
            </a:r>
            <a:r>
              <a:rPr lang="en-US" b="1" dirty="0">
                <a:latin typeface="Courier New"/>
                <a:cs typeface="Courier New"/>
              </a:rPr>
              <a:t>  </a:t>
            </a:r>
            <a:r>
              <a:rPr lang="en-US" b="1" dirty="0" err="1">
                <a:latin typeface="Courier New"/>
                <a:cs typeface="Courier New"/>
              </a:rPr>
              <a:t>jedi</a:t>
            </a:r>
            <a:r>
              <a:rPr lang="en-US" b="1" dirty="0">
                <a:latin typeface="Courier New"/>
                <a:cs typeface="Courier New"/>
              </a:rPr>
              <a:t>   3po.man</a:t>
            </a:r>
            <a:br>
              <a:rPr lang="en-US" b="1" dirty="0">
                <a:latin typeface="Courier New"/>
                <a:cs typeface="Courier New"/>
              </a:rPr>
            </a:br>
            <a:r>
              <a:rPr lang="en-US" b="1" dirty="0" err="1">
                <a:latin typeface="Courier New"/>
                <a:cs typeface="Courier New"/>
              </a:rPr>
              <a:t>drwx</a:t>
            </a:r>
            <a:r>
              <a:rPr lang="en-US" b="1" dirty="0">
                <a:latin typeface="Courier New"/>
                <a:cs typeface="Courier New"/>
              </a:rPr>
              <a:t>--x--x  </a:t>
            </a:r>
            <a:r>
              <a:rPr lang="en-US" b="1" dirty="0" err="1">
                <a:latin typeface="Courier New"/>
                <a:cs typeface="Courier New"/>
              </a:rPr>
              <a:t>darth</a:t>
            </a:r>
            <a:r>
              <a:rPr lang="en-US" b="1" dirty="0">
                <a:latin typeface="Courier New"/>
                <a:cs typeface="Courier New"/>
              </a:rPr>
              <a:t> </a:t>
            </a:r>
            <a:r>
              <a:rPr lang="en-US" b="1" dirty="0" err="1">
                <a:latin typeface="Courier New"/>
                <a:cs typeface="Courier New"/>
              </a:rPr>
              <a:t>sith</a:t>
            </a:r>
            <a:r>
              <a:rPr lang="en-US" b="1" dirty="0">
                <a:latin typeface="Courier New"/>
                <a:cs typeface="Courier New"/>
              </a:rPr>
              <a:t>   </a:t>
            </a:r>
            <a:r>
              <a:rPr lang="en-US" b="1" dirty="0" err="1">
                <a:latin typeface="Courier New"/>
                <a:cs typeface="Courier New"/>
              </a:rPr>
              <a:t>ds.plan</a:t>
            </a:r>
            <a:r>
              <a:rPr lang="en-US" b="1" dirty="0">
                <a:latin typeface="Courier New"/>
                <a:cs typeface="Courier New"/>
              </a:rPr>
              <a:t/>
            </a:r>
            <a:br>
              <a:rPr lang="en-US" b="1" dirty="0">
                <a:latin typeface="Courier New"/>
                <a:cs typeface="Courier New"/>
              </a:rPr>
            </a:br>
            <a:r>
              <a:rPr lang="en-US" b="1" dirty="0">
                <a:latin typeface="Courier New"/>
                <a:cs typeface="Courier New"/>
              </a:rPr>
              <a:t>-</a:t>
            </a:r>
            <a:r>
              <a:rPr lang="en-US" b="1" dirty="0" err="1">
                <a:latin typeface="Courier New"/>
                <a:cs typeface="Courier New"/>
              </a:rPr>
              <a:t>rw</a:t>
            </a:r>
            <a:r>
              <a:rPr lang="en-US" b="1" dirty="0">
                <a:latin typeface="Courier New"/>
                <a:cs typeface="Courier New"/>
              </a:rPr>
              <a:t>-</a:t>
            </a:r>
            <a:r>
              <a:rPr lang="en-US" b="1" dirty="0" err="1">
                <a:latin typeface="Courier New"/>
                <a:cs typeface="Courier New"/>
              </a:rPr>
              <a:t>rw</a:t>
            </a:r>
            <a:r>
              <a:rPr lang="en-US" b="1" dirty="0">
                <a:latin typeface="Courier New"/>
                <a:cs typeface="Courier New"/>
              </a:rPr>
              <a:t>-r--  </a:t>
            </a:r>
            <a:r>
              <a:rPr lang="en-US" b="1" dirty="0" err="1">
                <a:latin typeface="Courier New"/>
                <a:cs typeface="Courier New"/>
              </a:rPr>
              <a:t>han</a:t>
            </a:r>
            <a:r>
              <a:rPr lang="en-US" b="1" dirty="0">
                <a:latin typeface="Courier New"/>
                <a:cs typeface="Courier New"/>
              </a:rPr>
              <a:t>   free   </a:t>
            </a:r>
            <a:r>
              <a:rPr lang="en-US" b="1" dirty="0" err="1">
                <a:latin typeface="Courier New"/>
                <a:cs typeface="Courier New"/>
              </a:rPr>
              <a:t>mf.jpeg</a:t>
            </a:r>
            <a:endParaRPr lang="en-US" b="1" dirty="0">
              <a:latin typeface="Courier New"/>
              <a:cs typeface="Courier New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733094" y="2113634"/>
            <a:ext cx="4182555" cy="1477328"/>
          </a:xfrm>
          <a:prstGeom prst="rect">
            <a:avLst/>
          </a:prstGeom>
          <a:solidFill>
            <a:srgbClr val="FEFFDE"/>
          </a:solidFill>
          <a:ln>
            <a:solidFill>
              <a:srgbClr val="000000"/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 err="1">
                <a:solidFill>
                  <a:srgbClr val="FF0000"/>
                </a:solidFill>
                <a:latin typeface="Courier New"/>
                <a:cs typeface="Courier New"/>
              </a:rPr>
              <a:t>GroupName:ShadowPass:UserList</a:t>
            </a:r>
            <a:endParaRPr lang="en-US" b="1" dirty="0">
              <a:solidFill>
                <a:srgbClr val="FF0000"/>
              </a:solidFill>
              <a:latin typeface="Courier New"/>
              <a:cs typeface="Courier New"/>
            </a:endParaRPr>
          </a:p>
          <a:p>
            <a:r>
              <a:rPr lang="en-US" b="1" dirty="0" err="1">
                <a:latin typeface="Courier New"/>
                <a:cs typeface="Courier New"/>
              </a:rPr>
              <a:t>jedi:x:yoda,obi,luke</a:t>
            </a:r>
            <a:r>
              <a:rPr lang="en-US" b="1" dirty="0">
                <a:latin typeface="Courier New"/>
                <a:cs typeface="Courier New"/>
              </a:rPr>
              <a:t/>
            </a:r>
            <a:br>
              <a:rPr lang="en-US" b="1" dirty="0">
                <a:latin typeface="Courier New"/>
                <a:cs typeface="Courier New"/>
              </a:rPr>
            </a:br>
            <a:r>
              <a:rPr lang="en-US" b="1" dirty="0" err="1">
                <a:latin typeface="Courier New"/>
                <a:cs typeface="Courier New"/>
              </a:rPr>
              <a:t>sith:x:emperor,vader,doku</a:t>
            </a:r>
            <a:r>
              <a:rPr lang="en-US" b="1" dirty="0">
                <a:latin typeface="Courier New"/>
                <a:cs typeface="Courier New"/>
              </a:rPr>
              <a:t/>
            </a:r>
            <a:br>
              <a:rPr lang="en-US" b="1" dirty="0">
                <a:latin typeface="Courier New"/>
                <a:cs typeface="Courier New"/>
              </a:rPr>
            </a:br>
            <a:r>
              <a:rPr lang="en-US" b="1" dirty="0" err="1">
                <a:latin typeface="Courier New"/>
                <a:cs typeface="Courier New"/>
              </a:rPr>
              <a:t>free:x:han,lea,obi,luke</a:t>
            </a:r>
            <a:r>
              <a:rPr lang="en-US" b="1" dirty="0">
                <a:latin typeface="Courier New"/>
                <a:cs typeface="Courier New"/>
              </a:rPr>
              <a:t> </a:t>
            </a:r>
            <a:br>
              <a:rPr lang="en-US" b="1" dirty="0">
                <a:latin typeface="Courier New"/>
                <a:cs typeface="Courier New"/>
              </a:rPr>
            </a:br>
            <a:r>
              <a:rPr lang="en-US" b="1" dirty="0">
                <a:latin typeface="Courier New"/>
                <a:cs typeface="Courier New"/>
              </a:rPr>
              <a:t>robot:x:r2d3,3po</a:t>
            </a:r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44434557"/>
              </p:ext>
            </p:extLst>
          </p:nvPr>
        </p:nvGraphicFramePr>
        <p:xfrm>
          <a:off x="754917" y="4241818"/>
          <a:ext cx="8303702" cy="313944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8914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536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5364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5364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85364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en-US" b="1" dirty="0">
                        <a:latin typeface="Calibri"/>
                        <a:cs typeface="Calibri"/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6C7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err="1">
                          <a:latin typeface="Calibri"/>
                          <a:cs typeface="Calibri"/>
                        </a:rPr>
                        <a:t>useforce</a:t>
                      </a:r>
                      <a:endParaRPr lang="en-US" b="1" dirty="0">
                        <a:latin typeface="Calibri"/>
                        <a:cs typeface="Calibri"/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6C7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alibri"/>
                          <a:cs typeface="Calibri"/>
                        </a:rPr>
                        <a:t>3po.man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6C7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err="1">
                          <a:latin typeface="Calibri"/>
                          <a:cs typeface="Calibri"/>
                        </a:rPr>
                        <a:t>ds.plan</a:t>
                      </a:r>
                      <a:endParaRPr lang="en-US" b="1" dirty="0">
                        <a:latin typeface="Calibri"/>
                        <a:cs typeface="Calibri"/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6C7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err="1">
                          <a:latin typeface="Calibri"/>
                          <a:cs typeface="Calibri"/>
                        </a:rPr>
                        <a:t>mf.jpeg</a:t>
                      </a:r>
                      <a:endParaRPr lang="en-US" b="1" dirty="0">
                        <a:latin typeface="Calibri"/>
                        <a:cs typeface="Calibri"/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6C7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>
                          <a:latin typeface="Calibri"/>
                          <a:cs typeface="Calibri"/>
                        </a:rPr>
                        <a:t>obi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6C7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1" dirty="0">
                          <a:latin typeface="Calibri"/>
                          <a:cs typeface="Calibri"/>
                        </a:rPr>
                        <a:t>read, write, execute,</a:t>
                      </a:r>
                      <a:br>
                        <a:rPr lang="en-US" sz="1400" b="1" dirty="0">
                          <a:latin typeface="Calibri"/>
                          <a:cs typeface="Calibri"/>
                        </a:rPr>
                      </a:br>
                      <a:r>
                        <a:rPr lang="en-US" sz="1400" b="1" dirty="0">
                          <a:latin typeface="Calibri"/>
                          <a:cs typeface="Calibri"/>
                        </a:rPr>
                        <a:t>owner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1" dirty="0">
                          <a:latin typeface="Calibri"/>
                          <a:cs typeface="Calibri"/>
                        </a:rPr>
                        <a:t>read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1" dirty="0">
                          <a:latin typeface="Calibri"/>
                          <a:cs typeface="Calibri"/>
                        </a:rPr>
                        <a:t>access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1" dirty="0">
                          <a:latin typeface="Calibri"/>
                          <a:cs typeface="Calibri"/>
                        </a:rPr>
                        <a:t>read, write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err="1">
                          <a:latin typeface="Calibri"/>
                          <a:cs typeface="Calibri"/>
                        </a:rPr>
                        <a:t>luke</a:t>
                      </a:r>
                      <a:endParaRPr lang="en-US" b="1" dirty="0">
                        <a:latin typeface="Calibri"/>
                        <a:cs typeface="Calibri"/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6C7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1" dirty="0">
                          <a:latin typeface="Calibri"/>
                          <a:cs typeface="Calibri"/>
                        </a:rPr>
                        <a:t>read, execute, switch(obi)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1" dirty="0">
                          <a:latin typeface="Calibri"/>
                          <a:cs typeface="Calibri"/>
                        </a:rPr>
                        <a:t>read, write, owner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1" dirty="0">
                          <a:latin typeface="Calibri"/>
                          <a:cs typeface="Calibri"/>
                        </a:rPr>
                        <a:t>access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100783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>
                          <a:latin typeface="Calibri"/>
                          <a:cs typeface="Calibri"/>
                        </a:rPr>
                        <a:t>read, write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err="1">
                          <a:latin typeface="Calibri"/>
                          <a:cs typeface="Calibri"/>
                        </a:rPr>
                        <a:t>darth</a:t>
                      </a:r>
                      <a:endParaRPr lang="en-US" b="1" dirty="0">
                        <a:latin typeface="Calibri"/>
                        <a:cs typeface="Calibri"/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6C7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b="1" dirty="0">
                        <a:latin typeface="Calibri"/>
                        <a:cs typeface="Calibri"/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400" b="1" dirty="0">
                        <a:latin typeface="Calibri"/>
                        <a:cs typeface="Calibri"/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1" dirty="0">
                          <a:latin typeface="Calibri"/>
                          <a:cs typeface="Calibri"/>
                        </a:rPr>
                        <a:t>Read, write, access, owner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100783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>
                          <a:latin typeface="Calibri"/>
                          <a:cs typeface="Calibri"/>
                        </a:rPr>
                        <a:t>read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err="1">
                          <a:latin typeface="Calibri"/>
                          <a:cs typeface="Calibri"/>
                        </a:rPr>
                        <a:t>han</a:t>
                      </a:r>
                      <a:endParaRPr lang="en-US" b="1" dirty="0">
                        <a:latin typeface="Calibri"/>
                        <a:cs typeface="Calibri"/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6C7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b="1" dirty="0">
                        <a:latin typeface="Calibri"/>
                        <a:cs typeface="Calibri"/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400" b="1" dirty="0">
                        <a:latin typeface="Calibri"/>
                        <a:cs typeface="Calibri"/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1" dirty="0">
                          <a:latin typeface="Calibri"/>
                          <a:cs typeface="Calibri"/>
                        </a:rPr>
                        <a:t>access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100783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>
                          <a:latin typeface="Calibri"/>
                          <a:cs typeface="Calibri"/>
                        </a:rPr>
                        <a:t>read, write, owner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>
                          <a:latin typeface="Calibri"/>
                          <a:cs typeface="Calibri"/>
                        </a:rPr>
                        <a:t>l</a:t>
                      </a:r>
                      <a:r>
                        <a:rPr lang="en-US" b="1" dirty="0" smtClean="0">
                          <a:latin typeface="Calibri"/>
                          <a:cs typeface="Calibri"/>
                        </a:rPr>
                        <a:t>ea</a:t>
                      </a:r>
                      <a:endParaRPr lang="en-US" b="1" dirty="0">
                        <a:latin typeface="Calibri"/>
                        <a:cs typeface="Calibri"/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6C7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b="1" dirty="0">
                        <a:latin typeface="Calibri"/>
                        <a:cs typeface="Calibri"/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400" b="1" dirty="0">
                        <a:latin typeface="Calibri"/>
                        <a:cs typeface="Calibri"/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100783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>
                          <a:latin typeface="Calibri"/>
                          <a:cs typeface="Calibri"/>
                        </a:rPr>
                        <a:t>access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100783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>
                          <a:latin typeface="Calibri"/>
                          <a:cs typeface="Calibri"/>
                        </a:rPr>
                        <a:t>read, write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>
                          <a:latin typeface="Calibri"/>
                          <a:cs typeface="Calibri"/>
                        </a:rPr>
                        <a:t>r2d2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6C7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b="1" dirty="0">
                        <a:latin typeface="Calibri"/>
                        <a:cs typeface="Calibri"/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400" b="1" dirty="0">
                        <a:latin typeface="Calibri"/>
                        <a:cs typeface="Calibri"/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100783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>
                          <a:latin typeface="Calibri"/>
                          <a:cs typeface="Calibri"/>
                        </a:rPr>
                        <a:t>access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100783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>
                          <a:latin typeface="Calibri"/>
                          <a:cs typeface="Calibri"/>
                        </a:rPr>
                        <a:t>read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5799934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Rectangle 2"/>
          <p:cNvSpPr>
            <a:spLocks noGrp="1" noChangeArrowheads="1"/>
          </p:cNvSpPr>
          <p:nvPr>
            <p:ph type="title"/>
          </p:nvPr>
        </p:nvSpPr>
        <p:spPr>
          <a:xfrm>
            <a:off x="579438" y="268288"/>
            <a:ext cx="8564562" cy="246062"/>
          </a:xfrm>
        </p:spPr>
        <p:txBody>
          <a:bodyPr lIns="90000" tIns="46800" rIns="90000" bIns="46800" anchor="b">
            <a:spAutoFit/>
          </a:bodyPr>
          <a:lstStyle/>
          <a:p>
            <a:pPr eaLnBrk="1">
              <a:lnSpc>
                <a:spcPct val="42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altLang="en-US" sz="2400" dirty="0"/>
              <a:t>Switching between domains</a:t>
            </a:r>
          </a:p>
        </p:txBody>
      </p:sp>
      <p:pic>
        <p:nvPicPr>
          <p:cNvPr id="45058" name="Picture 4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06" t="22990" r="1077" b="22990"/>
          <a:stretch>
            <a:fillRect/>
          </a:stretch>
        </p:blipFill>
        <p:spPr bwMode="auto">
          <a:xfrm>
            <a:off x="936625" y="900113"/>
            <a:ext cx="7932738" cy="3298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3816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5059" name="Rectangle 5"/>
          <p:cNvSpPr>
            <a:spLocks noChangeArrowheads="1"/>
          </p:cNvSpPr>
          <p:nvPr/>
        </p:nvSpPr>
        <p:spPr bwMode="auto">
          <a:xfrm>
            <a:off x="360363" y="4427538"/>
            <a:ext cx="9350375" cy="2663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>
            <a:spAutoFit/>
          </a:bodyPr>
          <a:lstStyle>
            <a:lvl1pPr marL="263525" indent="-158750">
              <a:lnSpc>
                <a:spcPct val="87000"/>
              </a:lnSpc>
              <a:buClr>
                <a:srgbClr val="000000"/>
              </a:buClr>
              <a:buSzPct val="45000"/>
              <a:buFont typeface="StarSymbol" charset="0"/>
              <a:tabLst>
                <a:tab pos="263525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  <a:defRPr sz="2400">
                <a:solidFill>
                  <a:schemeClr val="bg1"/>
                </a:solidFill>
                <a:latin typeface="Bitstream Vera Serif" charset="0"/>
                <a:ea typeface="ＭＳ Ｐゴシック" charset="-128"/>
              </a:defRPr>
            </a:lvl1pPr>
            <a:lvl2pPr marL="742950" indent="-285750">
              <a:lnSpc>
                <a:spcPct val="87000"/>
              </a:lnSpc>
              <a:buClr>
                <a:srgbClr val="000000"/>
              </a:buClr>
              <a:buSzPct val="45000"/>
              <a:buFont typeface="StarSymbol" charset="0"/>
              <a:tabLst>
                <a:tab pos="263525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  <a:defRPr sz="2400">
                <a:solidFill>
                  <a:schemeClr val="bg1"/>
                </a:solidFill>
                <a:latin typeface="Bitstream Vera Serif" charset="0"/>
                <a:ea typeface="ＭＳ Ｐゴシック" charset="-128"/>
              </a:defRPr>
            </a:lvl2pPr>
            <a:lvl3pPr marL="1235075" indent="-173038">
              <a:lnSpc>
                <a:spcPct val="87000"/>
              </a:lnSpc>
              <a:buClr>
                <a:srgbClr val="000000"/>
              </a:buClr>
              <a:buSzPct val="45000"/>
              <a:buFont typeface="StarSymbol" charset="0"/>
              <a:tabLst>
                <a:tab pos="263525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  <a:defRPr sz="2400">
                <a:solidFill>
                  <a:schemeClr val="bg1"/>
                </a:solidFill>
                <a:latin typeface="Bitstream Vera Serif" charset="0"/>
                <a:ea typeface="ＭＳ Ｐゴシック" charset="-128"/>
              </a:defRPr>
            </a:lvl3pPr>
            <a:lvl4pPr marL="1600200" indent="-228600">
              <a:lnSpc>
                <a:spcPct val="87000"/>
              </a:lnSpc>
              <a:buClr>
                <a:srgbClr val="000000"/>
              </a:buClr>
              <a:buSzPct val="45000"/>
              <a:buFont typeface="StarSymbol" charset="0"/>
              <a:tabLst>
                <a:tab pos="263525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  <a:defRPr sz="2400">
                <a:solidFill>
                  <a:schemeClr val="bg1"/>
                </a:solidFill>
                <a:latin typeface="Bitstream Vera Serif" charset="0"/>
                <a:ea typeface="ＭＳ Ｐゴシック" charset="-128"/>
              </a:defRPr>
            </a:lvl4pPr>
            <a:lvl5pPr marL="2057400" indent="-228600">
              <a:lnSpc>
                <a:spcPct val="87000"/>
              </a:lnSpc>
              <a:buClr>
                <a:srgbClr val="000000"/>
              </a:buClr>
              <a:buSzPct val="45000"/>
              <a:buFont typeface="StarSymbol" charset="0"/>
              <a:tabLst>
                <a:tab pos="263525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  <a:defRPr sz="2400">
                <a:solidFill>
                  <a:schemeClr val="bg1"/>
                </a:solidFill>
                <a:latin typeface="Bitstream Vera Serif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StarSymbol" charset="0"/>
              <a:tabLst>
                <a:tab pos="263525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  <a:defRPr sz="2400">
                <a:solidFill>
                  <a:schemeClr val="bg1"/>
                </a:solidFill>
                <a:latin typeface="Bitstream Vera Serif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StarSymbol" charset="0"/>
              <a:tabLst>
                <a:tab pos="263525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  <a:defRPr sz="2400">
                <a:solidFill>
                  <a:schemeClr val="bg1"/>
                </a:solidFill>
                <a:latin typeface="Bitstream Vera Serif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StarSymbol" charset="0"/>
              <a:tabLst>
                <a:tab pos="263525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  <a:defRPr sz="2400">
                <a:solidFill>
                  <a:schemeClr val="bg1"/>
                </a:solidFill>
                <a:latin typeface="Bitstream Vera Serif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StarSymbol" charset="0"/>
              <a:tabLst>
                <a:tab pos="263525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  <a:defRPr sz="2400">
                <a:solidFill>
                  <a:schemeClr val="bg1"/>
                </a:solidFill>
                <a:latin typeface="Bitstream Vera Serif" charset="0"/>
                <a:ea typeface="ＭＳ Ｐゴシック" charset="-128"/>
              </a:defRPr>
            </a:lvl9pPr>
          </a:lstStyle>
          <a:p>
            <a:pPr lvl="1">
              <a:lnSpc>
                <a:spcPct val="100000"/>
              </a:lnSpc>
              <a:spcBef>
                <a:spcPts val="788"/>
              </a:spcBef>
              <a:buClr>
                <a:srgbClr val="993333"/>
              </a:buClr>
              <a:buFont typeface="StarSymbol" charset="0"/>
              <a:buChar char="●"/>
            </a:pPr>
            <a:r>
              <a:rPr lang="en-GB" altLang="en-US" sz="1800" i="1" dirty="0">
                <a:solidFill>
                  <a:srgbClr val="2300DC"/>
                </a:solidFill>
                <a:latin typeface="Arial" charset="0"/>
              </a:rPr>
              <a:t>A process executing in D</a:t>
            </a:r>
            <a:r>
              <a:rPr lang="en-GB" altLang="en-US" sz="1800" i="1" baseline="-25000" dirty="0">
                <a:solidFill>
                  <a:srgbClr val="2300DC"/>
                </a:solidFill>
                <a:latin typeface="Arial" charset="0"/>
              </a:rPr>
              <a:t>2</a:t>
            </a:r>
            <a:r>
              <a:rPr lang="en-GB" altLang="en-US" sz="1800" i="1" dirty="0">
                <a:solidFill>
                  <a:srgbClr val="2300DC"/>
                </a:solidFill>
                <a:latin typeface="Arial" charset="0"/>
              </a:rPr>
              <a:t> can switch to domain D</a:t>
            </a:r>
            <a:r>
              <a:rPr lang="en-GB" altLang="en-US" sz="1800" i="1" baseline="-25000" dirty="0">
                <a:solidFill>
                  <a:srgbClr val="2300DC"/>
                </a:solidFill>
                <a:latin typeface="Arial" charset="0"/>
              </a:rPr>
              <a:t>3</a:t>
            </a:r>
            <a:r>
              <a:rPr lang="en-GB" altLang="en-US" sz="1800" i="1" dirty="0">
                <a:solidFill>
                  <a:srgbClr val="2300DC"/>
                </a:solidFill>
                <a:latin typeface="Arial" charset="0"/>
              </a:rPr>
              <a:t> or D</a:t>
            </a:r>
            <a:r>
              <a:rPr lang="en-GB" altLang="en-US" sz="1800" i="1" baseline="-25000" dirty="0">
                <a:solidFill>
                  <a:srgbClr val="2300DC"/>
                </a:solidFill>
                <a:latin typeface="Arial" charset="0"/>
              </a:rPr>
              <a:t>4</a:t>
            </a:r>
            <a:endParaRPr lang="en-GB" altLang="en-US" sz="1800" i="1" dirty="0">
              <a:solidFill>
                <a:srgbClr val="2300DC"/>
              </a:solidFill>
              <a:latin typeface="Arial" charset="0"/>
            </a:endParaRPr>
          </a:p>
          <a:p>
            <a:pPr lvl="1">
              <a:lnSpc>
                <a:spcPct val="100000"/>
              </a:lnSpc>
              <a:spcBef>
                <a:spcPts val="788"/>
              </a:spcBef>
              <a:buClr>
                <a:srgbClr val="993333"/>
              </a:buClr>
              <a:buFont typeface="StarSymbol" charset="0"/>
              <a:buChar char="●"/>
            </a:pPr>
            <a:r>
              <a:rPr lang="en-GB" altLang="en-US" sz="1800" i="1" dirty="0">
                <a:solidFill>
                  <a:srgbClr val="2300DC"/>
                </a:solidFill>
                <a:latin typeface="Arial" charset="0"/>
              </a:rPr>
              <a:t>A process executing in D</a:t>
            </a:r>
            <a:r>
              <a:rPr lang="en-GB" altLang="en-US" sz="1800" i="1" baseline="-25000" dirty="0">
                <a:solidFill>
                  <a:srgbClr val="2300DC"/>
                </a:solidFill>
                <a:latin typeface="Arial" charset="0"/>
              </a:rPr>
              <a:t>4</a:t>
            </a:r>
            <a:r>
              <a:rPr lang="en-GB" altLang="en-US" sz="1800" i="1" dirty="0">
                <a:solidFill>
                  <a:srgbClr val="2300DC"/>
                </a:solidFill>
                <a:latin typeface="Arial" charset="0"/>
              </a:rPr>
              <a:t> can switch to D</a:t>
            </a:r>
            <a:r>
              <a:rPr lang="en-GB" altLang="en-US" sz="1800" i="1" baseline="-25000" dirty="0">
                <a:solidFill>
                  <a:srgbClr val="2300DC"/>
                </a:solidFill>
                <a:latin typeface="Arial" charset="0"/>
              </a:rPr>
              <a:t>1</a:t>
            </a:r>
          </a:p>
          <a:p>
            <a:pPr marL="447675" indent="-342900" eaLnBrk="1">
              <a:lnSpc>
                <a:spcPct val="100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100000"/>
              <a:buFont typeface="Wingdings" charset="2"/>
              <a:buChar char="§"/>
            </a:pPr>
            <a:r>
              <a:rPr lang="en-GB" altLang="en-US" b="1" dirty="0">
                <a:solidFill>
                  <a:srgbClr val="000000"/>
                </a:solidFill>
                <a:latin typeface="Calibri"/>
                <a:cs typeface="Calibri"/>
              </a:rPr>
              <a:t>Linux </a:t>
            </a:r>
            <a:r>
              <a:rPr lang="en-GB" altLang="en-US" b="1" dirty="0" err="1">
                <a:solidFill>
                  <a:srgbClr val="800000"/>
                </a:solidFill>
                <a:latin typeface="Calibri"/>
                <a:cs typeface="Calibri"/>
              </a:rPr>
              <a:t>sudo</a:t>
            </a:r>
            <a:r>
              <a:rPr lang="en-GB" altLang="en-US" b="1" dirty="0">
                <a:solidFill>
                  <a:srgbClr val="800000"/>
                </a:solidFill>
                <a:latin typeface="Calibri"/>
                <a:cs typeface="Calibri"/>
              </a:rPr>
              <a:t> </a:t>
            </a:r>
            <a:r>
              <a:rPr lang="en-GB" altLang="en-US" b="1" dirty="0">
                <a:solidFill>
                  <a:srgbClr val="000000"/>
                </a:solidFill>
                <a:latin typeface="Calibri"/>
                <a:cs typeface="Calibri"/>
              </a:rPr>
              <a:t>implements a domain switch controlled in /</a:t>
            </a:r>
            <a:r>
              <a:rPr lang="en-GB" altLang="en-US" b="1" dirty="0" err="1">
                <a:solidFill>
                  <a:srgbClr val="000000"/>
                </a:solidFill>
                <a:latin typeface="Calibri"/>
                <a:cs typeface="Calibri"/>
              </a:rPr>
              <a:t>etc</a:t>
            </a:r>
            <a:r>
              <a:rPr lang="en-GB" altLang="en-US" b="1" dirty="0">
                <a:solidFill>
                  <a:srgbClr val="000000"/>
                </a:solidFill>
                <a:latin typeface="Calibri"/>
                <a:cs typeface="Calibri"/>
              </a:rPr>
              <a:t>/</a:t>
            </a:r>
            <a:r>
              <a:rPr lang="en-GB" altLang="en-US" b="1" dirty="0" err="1">
                <a:solidFill>
                  <a:srgbClr val="000000"/>
                </a:solidFill>
                <a:latin typeface="Calibri"/>
                <a:cs typeface="Calibri"/>
              </a:rPr>
              <a:t>sudoers</a:t>
            </a:r>
            <a:endParaRPr lang="en-GB" altLang="en-US" b="1" dirty="0">
              <a:solidFill>
                <a:srgbClr val="000000"/>
              </a:solidFill>
              <a:latin typeface="Calibri"/>
              <a:cs typeface="Calibri"/>
            </a:endParaRPr>
          </a:p>
          <a:p>
            <a:pPr marL="447675" indent="-342900" eaLnBrk="1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Clr>
                <a:srgbClr val="993333"/>
              </a:buClr>
              <a:buSzPct val="100000"/>
              <a:buFont typeface="Wingdings" charset="2"/>
              <a:buChar char="§"/>
            </a:pPr>
            <a:r>
              <a:rPr lang="en-GB" altLang="en-US" b="1" dirty="0">
                <a:solidFill>
                  <a:srgbClr val="000000"/>
                </a:solidFill>
                <a:latin typeface="Calibri"/>
                <a:cs typeface="Calibri"/>
              </a:rPr>
              <a:t>Allowing controlled change to the contents of the access-matrix entries requires three additional operations: </a:t>
            </a:r>
            <a:r>
              <a:rPr lang="en-GB" altLang="en-US" b="1" dirty="0">
                <a:solidFill>
                  <a:srgbClr val="FF3300"/>
                </a:solidFill>
                <a:latin typeface="Calibri"/>
                <a:cs typeface="Calibri"/>
              </a:rPr>
              <a:t>copy , owner</a:t>
            </a:r>
            <a:r>
              <a:rPr lang="en-GB" altLang="en-US" b="1" dirty="0">
                <a:solidFill>
                  <a:srgbClr val="000000"/>
                </a:solidFill>
                <a:latin typeface="Calibri"/>
                <a:cs typeface="Calibri"/>
              </a:rPr>
              <a:t> , and </a:t>
            </a:r>
            <a:r>
              <a:rPr lang="en-GB" altLang="en-US" b="1" dirty="0">
                <a:solidFill>
                  <a:srgbClr val="FF3300"/>
                </a:solidFill>
                <a:latin typeface="Calibri"/>
                <a:cs typeface="Calibri"/>
              </a:rPr>
              <a:t>control</a:t>
            </a:r>
            <a:r>
              <a:rPr lang="en-GB" altLang="en-US" b="1" dirty="0">
                <a:solidFill>
                  <a:srgbClr val="000000"/>
                </a:solidFill>
                <a:latin typeface="Calibri"/>
                <a:cs typeface="Calibri"/>
              </a:rPr>
              <a:t> .</a:t>
            </a:r>
          </a:p>
        </p:txBody>
      </p:sp>
    </p:spTree>
    <p:extLst>
      <p:ext uri="{BB962C8B-B14F-4D97-AF65-F5344CB8AC3E}">
        <p14:creationId xmlns:p14="http://schemas.microsoft.com/office/powerpoint/2010/main" val="117276293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541338"/>
            <a:ext cx="8077200" cy="296862"/>
          </a:xfrm>
        </p:spPr>
        <p:txBody>
          <a:bodyPr lIns="90000" tIns="46800" rIns="90000" bIns="46800" anchor="b">
            <a:spAutoFit/>
          </a:bodyPr>
          <a:lstStyle/>
          <a:p>
            <a:pPr eaLnBrk="1">
              <a:lnSpc>
                <a:spcPct val="42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altLang="en-US"/>
              <a:t>Access Matrix with </a:t>
            </a:r>
            <a:r>
              <a:rPr lang="en-GB" altLang="en-US" i="1"/>
              <a:t>Copy</a:t>
            </a:r>
            <a:r>
              <a:rPr lang="en-GB" altLang="en-US"/>
              <a:t> Rights</a:t>
            </a:r>
          </a:p>
        </p:txBody>
      </p:sp>
      <p:pic>
        <p:nvPicPr>
          <p:cNvPr id="47106" name="Picture 3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998" t="609" r="14998" b="929"/>
          <a:stretch>
            <a:fillRect/>
          </a:stretch>
        </p:blipFill>
        <p:spPr bwMode="auto">
          <a:xfrm>
            <a:off x="863600" y="1258888"/>
            <a:ext cx="4002088" cy="4222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3816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7107" name="Rectangle 4"/>
          <p:cNvSpPr>
            <a:spLocks noChangeArrowheads="1"/>
          </p:cNvSpPr>
          <p:nvPr/>
        </p:nvSpPr>
        <p:spPr bwMode="auto">
          <a:xfrm>
            <a:off x="5040313" y="1187450"/>
            <a:ext cx="4597400" cy="34195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>
            <a:spAutoFit/>
          </a:bodyPr>
          <a:lstStyle>
            <a:lvl1pPr marL="263525" indent="-158750">
              <a:lnSpc>
                <a:spcPct val="87000"/>
              </a:lnSpc>
              <a:buClr>
                <a:srgbClr val="000000"/>
              </a:buClr>
              <a:buSzPct val="45000"/>
              <a:buFont typeface="StarSymbol" charset="0"/>
              <a:tabLst>
                <a:tab pos="263525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  <a:defRPr sz="2400">
                <a:solidFill>
                  <a:schemeClr val="bg1"/>
                </a:solidFill>
                <a:latin typeface="Bitstream Vera Serif" charset="0"/>
                <a:ea typeface="ＭＳ Ｐゴシック" charset="-128"/>
              </a:defRPr>
            </a:lvl1pPr>
            <a:lvl2pPr marL="742950" indent="-285750">
              <a:lnSpc>
                <a:spcPct val="87000"/>
              </a:lnSpc>
              <a:buClr>
                <a:srgbClr val="000000"/>
              </a:buClr>
              <a:buSzPct val="45000"/>
              <a:buFont typeface="StarSymbol" charset="0"/>
              <a:tabLst>
                <a:tab pos="263525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  <a:defRPr sz="2400">
                <a:solidFill>
                  <a:schemeClr val="bg1"/>
                </a:solidFill>
                <a:latin typeface="Bitstream Vera Serif" charset="0"/>
                <a:ea typeface="ＭＳ Ｐゴシック" charset="-128"/>
              </a:defRPr>
            </a:lvl2pPr>
            <a:lvl3pPr marL="1143000" indent="-228600">
              <a:lnSpc>
                <a:spcPct val="87000"/>
              </a:lnSpc>
              <a:buClr>
                <a:srgbClr val="000000"/>
              </a:buClr>
              <a:buSzPct val="45000"/>
              <a:buFont typeface="StarSymbol" charset="0"/>
              <a:tabLst>
                <a:tab pos="263525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  <a:defRPr sz="2400">
                <a:solidFill>
                  <a:schemeClr val="bg1"/>
                </a:solidFill>
                <a:latin typeface="Bitstream Vera Serif" charset="0"/>
                <a:ea typeface="ＭＳ Ｐゴシック" charset="-128"/>
              </a:defRPr>
            </a:lvl3pPr>
            <a:lvl4pPr marL="1600200" indent="-228600">
              <a:lnSpc>
                <a:spcPct val="87000"/>
              </a:lnSpc>
              <a:buClr>
                <a:srgbClr val="000000"/>
              </a:buClr>
              <a:buSzPct val="45000"/>
              <a:buFont typeface="StarSymbol" charset="0"/>
              <a:tabLst>
                <a:tab pos="263525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  <a:defRPr sz="2400">
                <a:solidFill>
                  <a:schemeClr val="bg1"/>
                </a:solidFill>
                <a:latin typeface="Bitstream Vera Serif" charset="0"/>
                <a:ea typeface="ＭＳ Ｐゴシック" charset="-128"/>
              </a:defRPr>
            </a:lvl4pPr>
            <a:lvl5pPr marL="2057400" indent="-228600">
              <a:lnSpc>
                <a:spcPct val="87000"/>
              </a:lnSpc>
              <a:buClr>
                <a:srgbClr val="000000"/>
              </a:buClr>
              <a:buSzPct val="45000"/>
              <a:buFont typeface="StarSymbol" charset="0"/>
              <a:tabLst>
                <a:tab pos="263525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  <a:defRPr sz="2400">
                <a:solidFill>
                  <a:schemeClr val="bg1"/>
                </a:solidFill>
                <a:latin typeface="Bitstream Vera Serif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StarSymbol" charset="0"/>
              <a:tabLst>
                <a:tab pos="263525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  <a:defRPr sz="2400">
                <a:solidFill>
                  <a:schemeClr val="bg1"/>
                </a:solidFill>
                <a:latin typeface="Bitstream Vera Serif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StarSymbol" charset="0"/>
              <a:tabLst>
                <a:tab pos="263525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  <a:defRPr sz="2400">
                <a:solidFill>
                  <a:schemeClr val="bg1"/>
                </a:solidFill>
                <a:latin typeface="Bitstream Vera Serif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StarSymbol" charset="0"/>
              <a:tabLst>
                <a:tab pos="263525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  <a:defRPr sz="2400">
                <a:solidFill>
                  <a:schemeClr val="bg1"/>
                </a:solidFill>
                <a:latin typeface="Bitstream Vera Serif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StarSymbol" charset="0"/>
              <a:tabLst>
                <a:tab pos="263525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  <a:defRPr sz="2400">
                <a:solidFill>
                  <a:schemeClr val="bg1"/>
                </a:solidFill>
                <a:latin typeface="Bitstream Vera Serif" charset="0"/>
                <a:ea typeface="ＭＳ Ｐゴシック" charset="-128"/>
              </a:defRPr>
            </a:lvl9pPr>
          </a:lstStyle>
          <a:p>
            <a:pPr marL="447675" indent="-342900" eaLnBrk="1">
              <a:lnSpc>
                <a:spcPct val="100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100000"/>
              <a:buFont typeface="Wingdings" charset="2"/>
              <a:buChar char="§"/>
            </a:pPr>
            <a:r>
              <a:rPr lang="en-GB" altLang="en-US" b="1" dirty="0">
                <a:solidFill>
                  <a:srgbClr val="000000"/>
                </a:solidFill>
                <a:latin typeface="Calibri"/>
                <a:cs typeface="Calibri"/>
              </a:rPr>
              <a:t>The ability to</a:t>
            </a:r>
            <a:r>
              <a:rPr lang="en-GB" altLang="en-US" b="1" dirty="0">
                <a:solidFill>
                  <a:srgbClr val="FF3300"/>
                </a:solidFill>
                <a:latin typeface="Calibri"/>
                <a:cs typeface="Calibri"/>
              </a:rPr>
              <a:t> copy</a:t>
            </a:r>
            <a:r>
              <a:rPr lang="en-GB" altLang="en-US" b="1" dirty="0">
                <a:solidFill>
                  <a:srgbClr val="000000"/>
                </a:solidFill>
                <a:latin typeface="Calibri"/>
                <a:cs typeface="Calibri"/>
              </a:rPr>
              <a:t> an access right from one domain (or row) of the access matrix to another is denoted by an asterisk (*) appended to the access right.</a:t>
            </a:r>
          </a:p>
          <a:p>
            <a:pPr marL="447675" indent="-342900" eaLnBrk="1">
              <a:lnSpc>
                <a:spcPct val="100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100000"/>
              <a:buFont typeface="Wingdings" charset="2"/>
              <a:buChar char="§"/>
            </a:pPr>
            <a:r>
              <a:rPr lang="en-GB" altLang="en-US" b="1" dirty="0">
                <a:solidFill>
                  <a:srgbClr val="000000"/>
                </a:solidFill>
                <a:latin typeface="Calibri"/>
                <a:cs typeface="Calibri"/>
              </a:rPr>
              <a:t>A process in D</a:t>
            </a:r>
            <a:r>
              <a:rPr lang="en-GB" altLang="en-US" b="1" baseline="-25000" dirty="0">
                <a:solidFill>
                  <a:srgbClr val="000000"/>
                </a:solidFill>
                <a:latin typeface="Calibri"/>
                <a:cs typeface="Calibri"/>
              </a:rPr>
              <a:t>2</a:t>
            </a:r>
            <a:r>
              <a:rPr lang="en-GB" altLang="en-US" b="1" dirty="0">
                <a:solidFill>
                  <a:srgbClr val="000000"/>
                </a:solidFill>
                <a:latin typeface="Calibri"/>
                <a:cs typeface="Calibri"/>
              </a:rPr>
              <a:t> can copy the read operation into any entry associated with file F</a:t>
            </a:r>
            <a:r>
              <a:rPr lang="en-GB" altLang="en-US" b="1" baseline="-25000" dirty="0">
                <a:solidFill>
                  <a:srgbClr val="000000"/>
                </a:solidFill>
                <a:latin typeface="Calibri"/>
                <a:cs typeface="Calibri"/>
              </a:rPr>
              <a:t>2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685800" y="5481638"/>
            <a:ext cx="9016253" cy="1508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Clr>
                <a:srgbClr val="800000"/>
              </a:buClr>
              <a:buFont typeface="Wingdings" charset="2"/>
              <a:buChar char="§"/>
            </a:pPr>
            <a:r>
              <a:rPr lang="en-GB" altLang="en-US" sz="2400" b="1" dirty="0">
                <a:solidFill>
                  <a:srgbClr val="000000"/>
                </a:solidFill>
                <a:latin typeface="Calibri"/>
                <a:cs typeface="Calibri"/>
              </a:rPr>
              <a:t>Example:</a:t>
            </a:r>
            <a:br>
              <a:rPr lang="en-GB" altLang="en-US" sz="2400" b="1" dirty="0">
                <a:solidFill>
                  <a:srgbClr val="000000"/>
                </a:solidFill>
                <a:latin typeface="Calibri"/>
                <a:cs typeface="Calibri"/>
              </a:rPr>
            </a:br>
            <a:r>
              <a:rPr lang="en-GB" altLang="en-US" sz="2400" b="1" dirty="0">
                <a:solidFill>
                  <a:srgbClr val="000000"/>
                </a:solidFill>
                <a:latin typeface="Calibri"/>
                <a:cs typeface="Calibri"/>
              </a:rPr>
              <a:t>SQL GRANT with “GRANT OPTION”:</a:t>
            </a:r>
            <a:br>
              <a:rPr lang="en-GB" altLang="en-US" sz="2400" b="1" dirty="0">
                <a:solidFill>
                  <a:srgbClr val="000000"/>
                </a:solidFill>
                <a:latin typeface="Calibri"/>
                <a:cs typeface="Calibri"/>
              </a:rPr>
            </a:br>
            <a:r>
              <a:rPr lang="en-GB" altLang="en-US" sz="2000" b="1" dirty="0">
                <a:solidFill>
                  <a:srgbClr val="000000"/>
                </a:solidFill>
                <a:latin typeface="Courier New"/>
                <a:cs typeface="Courier New"/>
              </a:rPr>
              <a:t>GRANT INSERT,DELETE ON TABLE </a:t>
            </a:r>
            <a:r>
              <a:rPr lang="en-GB" altLang="en-US" sz="2000" b="1" dirty="0" err="1">
                <a:solidFill>
                  <a:srgbClr val="000000"/>
                </a:solidFill>
                <a:latin typeface="Courier New"/>
                <a:cs typeface="Courier New"/>
              </a:rPr>
              <a:t>mytable</a:t>
            </a:r>
            <a:r>
              <a:rPr lang="en-GB" altLang="en-US" sz="2000" b="1" dirty="0">
                <a:solidFill>
                  <a:srgbClr val="000000"/>
                </a:solidFill>
                <a:latin typeface="Courier New"/>
                <a:cs typeface="Courier New"/>
              </a:rPr>
              <a:t> WITH GRANT OPTION;</a:t>
            </a:r>
          </a:p>
          <a:p>
            <a:pPr marL="342900" indent="-342900">
              <a:buClr>
                <a:srgbClr val="800000"/>
              </a:buClr>
              <a:buFont typeface="Wingdings" charset="2"/>
              <a:buChar char="§"/>
            </a:pPr>
            <a:endParaRPr lang="en-US" sz="2400" b="1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2667149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541338"/>
            <a:ext cx="8077200" cy="296862"/>
          </a:xfrm>
        </p:spPr>
        <p:txBody>
          <a:bodyPr lIns="90000" tIns="46800" rIns="90000" bIns="46800" anchor="b">
            <a:spAutoFit/>
          </a:bodyPr>
          <a:lstStyle/>
          <a:p>
            <a:pPr eaLnBrk="1">
              <a:lnSpc>
                <a:spcPct val="42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altLang="en-US"/>
              <a:t>Access Matrix with </a:t>
            </a:r>
            <a:r>
              <a:rPr lang="en-GB" altLang="en-US" i="1"/>
              <a:t>Copy</a:t>
            </a:r>
            <a:r>
              <a:rPr lang="en-GB" altLang="en-US"/>
              <a:t> Rights</a:t>
            </a:r>
          </a:p>
        </p:txBody>
      </p:sp>
      <p:pic>
        <p:nvPicPr>
          <p:cNvPr id="49154" name="Picture 3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998" t="609" r="14998" b="929"/>
          <a:stretch>
            <a:fillRect/>
          </a:stretch>
        </p:blipFill>
        <p:spPr bwMode="auto">
          <a:xfrm>
            <a:off x="863600" y="1258888"/>
            <a:ext cx="4002088" cy="4222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3816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9155" name="Rectangle 4"/>
          <p:cNvSpPr>
            <a:spLocks noChangeArrowheads="1"/>
          </p:cNvSpPr>
          <p:nvPr/>
        </p:nvSpPr>
        <p:spPr bwMode="auto">
          <a:xfrm>
            <a:off x="4464050" y="1258888"/>
            <a:ext cx="5329238" cy="3295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>
            <a:spAutoFit/>
          </a:bodyPr>
          <a:lstStyle>
            <a:lvl1pPr marL="342900" indent="-342900">
              <a:lnSpc>
                <a:spcPct val="87000"/>
              </a:lnSpc>
              <a:buClr>
                <a:srgbClr val="000000"/>
              </a:buClr>
              <a:buSzPct val="45000"/>
              <a:buFont typeface="StarSymbol" charset="0"/>
              <a:tabLst>
                <a:tab pos="263525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  <a:defRPr sz="2400">
                <a:solidFill>
                  <a:schemeClr val="bg1"/>
                </a:solidFill>
                <a:latin typeface="Bitstream Vera Serif" charset="0"/>
                <a:ea typeface="ＭＳ Ｐゴシック" charset="-128"/>
              </a:defRPr>
            </a:lvl1pPr>
            <a:lvl2pPr marL="731838" indent="-161925">
              <a:lnSpc>
                <a:spcPct val="87000"/>
              </a:lnSpc>
              <a:buClr>
                <a:srgbClr val="000000"/>
              </a:buClr>
              <a:buSzPct val="45000"/>
              <a:buFont typeface="StarSymbol" charset="0"/>
              <a:tabLst>
                <a:tab pos="263525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  <a:defRPr sz="2400">
                <a:solidFill>
                  <a:schemeClr val="bg1"/>
                </a:solidFill>
                <a:latin typeface="Bitstream Vera Serif" charset="0"/>
                <a:ea typeface="ＭＳ Ｐゴシック" charset="-128"/>
              </a:defRPr>
            </a:lvl2pPr>
            <a:lvl3pPr marL="1235075" indent="-173038">
              <a:lnSpc>
                <a:spcPct val="87000"/>
              </a:lnSpc>
              <a:buClr>
                <a:srgbClr val="000000"/>
              </a:buClr>
              <a:buSzPct val="45000"/>
              <a:buFont typeface="StarSymbol" charset="0"/>
              <a:tabLst>
                <a:tab pos="263525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  <a:defRPr sz="2400">
                <a:solidFill>
                  <a:schemeClr val="bg1"/>
                </a:solidFill>
                <a:latin typeface="Bitstream Vera Serif" charset="0"/>
                <a:ea typeface="ＭＳ Ｐゴシック" charset="-128"/>
              </a:defRPr>
            </a:lvl3pPr>
            <a:lvl4pPr marL="1600200" indent="-228600">
              <a:lnSpc>
                <a:spcPct val="87000"/>
              </a:lnSpc>
              <a:buClr>
                <a:srgbClr val="000000"/>
              </a:buClr>
              <a:buSzPct val="45000"/>
              <a:buFont typeface="StarSymbol" charset="0"/>
              <a:tabLst>
                <a:tab pos="263525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  <a:defRPr sz="2400">
                <a:solidFill>
                  <a:schemeClr val="bg1"/>
                </a:solidFill>
                <a:latin typeface="Bitstream Vera Serif" charset="0"/>
                <a:ea typeface="ＭＳ Ｐゴシック" charset="-128"/>
              </a:defRPr>
            </a:lvl4pPr>
            <a:lvl5pPr marL="2057400" indent="-228600">
              <a:lnSpc>
                <a:spcPct val="87000"/>
              </a:lnSpc>
              <a:buClr>
                <a:srgbClr val="000000"/>
              </a:buClr>
              <a:buSzPct val="45000"/>
              <a:buFont typeface="StarSymbol" charset="0"/>
              <a:tabLst>
                <a:tab pos="263525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  <a:defRPr sz="2400">
                <a:solidFill>
                  <a:schemeClr val="bg1"/>
                </a:solidFill>
                <a:latin typeface="Bitstream Vera Serif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StarSymbol" charset="0"/>
              <a:tabLst>
                <a:tab pos="263525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  <a:defRPr sz="2400">
                <a:solidFill>
                  <a:schemeClr val="bg1"/>
                </a:solidFill>
                <a:latin typeface="Bitstream Vera Serif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StarSymbol" charset="0"/>
              <a:tabLst>
                <a:tab pos="263525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  <a:defRPr sz="2400">
                <a:solidFill>
                  <a:schemeClr val="bg1"/>
                </a:solidFill>
                <a:latin typeface="Bitstream Vera Serif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StarSymbol" charset="0"/>
              <a:tabLst>
                <a:tab pos="263525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  <a:defRPr sz="2400">
                <a:solidFill>
                  <a:schemeClr val="bg1"/>
                </a:solidFill>
                <a:latin typeface="Bitstream Vera Serif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StarSymbol" charset="0"/>
              <a:tabLst>
                <a:tab pos="263525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  <a:defRPr sz="2400">
                <a:solidFill>
                  <a:schemeClr val="bg1"/>
                </a:solidFill>
                <a:latin typeface="Bitstream Vera Serif" charset="0"/>
                <a:ea typeface="ＭＳ Ｐゴシック" charset="-128"/>
              </a:defRPr>
            </a:lvl9pPr>
          </a:lstStyle>
          <a:p>
            <a:pPr lvl="1" eaLnBrk="1">
              <a:lnSpc>
                <a:spcPct val="100000"/>
              </a:lnSpc>
              <a:spcAft>
                <a:spcPts val="575"/>
              </a:spcAft>
              <a:buClr>
                <a:srgbClr val="993333"/>
              </a:buClr>
              <a:buSzPct val="100000"/>
              <a:buFont typeface="StarSymbol" charset="0"/>
              <a:buChar char="●"/>
            </a:pPr>
            <a:r>
              <a:rPr lang="en-GB" altLang="en-US" sz="1800" b="1" dirty="0">
                <a:solidFill>
                  <a:schemeClr val="tx1"/>
                </a:solidFill>
                <a:latin typeface="Calibri"/>
                <a:cs typeface="Calibri"/>
              </a:rPr>
              <a:t>Two possible variants:</a:t>
            </a:r>
          </a:p>
          <a:p>
            <a:pPr lvl="2" eaLnBrk="1">
              <a:lnSpc>
                <a:spcPct val="100000"/>
              </a:lnSpc>
              <a:spcAft>
                <a:spcPts val="575"/>
              </a:spcAft>
              <a:buClr>
                <a:srgbClr val="993333"/>
              </a:buClr>
              <a:buSzPct val="100000"/>
              <a:buFont typeface="StarSymbol" charset="0"/>
              <a:buChar char="●"/>
            </a:pPr>
            <a:r>
              <a:rPr lang="en-GB" altLang="en-US" sz="1800" dirty="0">
                <a:solidFill>
                  <a:schemeClr val="tx1"/>
                </a:solidFill>
                <a:latin typeface="Calibri"/>
                <a:cs typeface="Calibri"/>
              </a:rPr>
              <a:t>A right is copied from access (</a:t>
            </a:r>
            <a:r>
              <a:rPr lang="en-GB" altLang="en-US" sz="1800" dirty="0" err="1">
                <a:solidFill>
                  <a:schemeClr val="tx1"/>
                </a:solidFill>
                <a:latin typeface="Calibri"/>
                <a:cs typeface="Calibri"/>
              </a:rPr>
              <a:t>I,j</a:t>
            </a:r>
            <a:r>
              <a:rPr lang="en-GB" altLang="en-US" sz="1800" dirty="0">
                <a:solidFill>
                  <a:schemeClr val="tx1"/>
                </a:solidFill>
                <a:latin typeface="Calibri"/>
                <a:cs typeface="Calibri"/>
              </a:rPr>
              <a:t>) to access (</a:t>
            </a:r>
            <a:r>
              <a:rPr lang="en-GB" altLang="en-US" sz="1800" dirty="0" err="1">
                <a:solidFill>
                  <a:schemeClr val="tx1"/>
                </a:solidFill>
                <a:latin typeface="Calibri"/>
                <a:cs typeface="Calibri"/>
              </a:rPr>
              <a:t>k,j</a:t>
            </a:r>
            <a:r>
              <a:rPr lang="en-GB" altLang="en-US" sz="1800" dirty="0">
                <a:solidFill>
                  <a:schemeClr val="tx1"/>
                </a:solidFill>
                <a:latin typeface="Calibri"/>
                <a:cs typeface="Calibri"/>
              </a:rPr>
              <a:t>); it is then removed from access (</a:t>
            </a:r>
            <a:r>
              <a:rPr lang="en-GB" altLang="en-US" sz="1800" dirty="0" err="1">
                <a:solidFill>
                  <a:schemeClr val="tx1"/>
                </a:solidFill>
                <a:latin typeface="Calibri"/>
                <a:cs typeface="Calibri"/>
              </a:rPr>
              <a:t>i,j</a:t>
            </a:r>
            <a:r>
              <a:rPr lang="en-GB" altLang="en-US" sz="1800" dirty="0">
                <a:solidFill>
                  <a:schemeClr val="tx1"/>
                </a:solidFill>
                <a:latin typeface="Calibri"/>
                <a:cs typeface="Calibri"/>
              </a:rPr>
              <a:t>); this action is a </a:t>
            </a:r>
            <a:r>
              <a:rPr lang="en-GB" altLang="en-US" sz="1800" dirty="0">
                <a:solidFill>
                  <a:schemeClr val="accent2"/>
                </a:solidFill>
                <a:latin typeface="Calibri"/>
                <a:cs typeface="Calibri"/>
              </a:rPr>
              <a:t>transfer of a right</a:t>
            </a:r>
            <a:r>
              <a:rPr lang="en-GB" altLang="en-US" sz="1800" dirty="0">
                <a:solidFill>
                  <a:schemeClr val="tx1"/>
                </a:solidFill>
                <a:latin typeface="Calibri"/>
                <a:cs typeface="Calibri"/>
              </a:rPr>
              <a:t>, rather than a copy.</a:t>
            </a:r>
          </a:p>
          <a:p>
            <a:pPr lvl="2" eaLnBrk="1">
              <a:lnSpc>
                <a:spcPct val="100000"/>
              </a:lnSpc>
              <a:spcAft>
                <a:spcPts val="575"/>
              </a:spcAft>
              <a:buClr>
                <a:srgbClr val="993333"/>
              </a:buClr>
              <a:buSzPct val="100000"/>
              <a:buFont typeface="StarSymbol" charset="0"/>
              <a:buChar char="●"/>
            </a:pPr>
            <a:r>
              <a:rPr lang="en-GB" altLang="en-US" sz="1800" dirty="0">
                <a:solidFill>
                  <a:schemeClr val="accent2"/>
                </a:solidFill>
                <a:latin typeface="Calibri"/>
                <a:cs typeface="Calibri"/>
              </a:rPr>
              <a:t>Propagation of the copy </a:t>
            </a:r>
            <a:r>
              <a:rPr lang="en-GB" altLang="en-US" sz="1800" dirty="0">
                <a:solidFill>
                  <a:schemeClr val="tx1"/>
                </a:solidFill>
                <a:latin typeface="Calibri"/>
                <a:cs typeface="Calibri"/>
              </a:rPr>
              <a:t>right may be limited. That is, when the right  R* is copied from access (</a:t>
            </a:r>
            <a:r>
              <a:rPr lang="en-GB" altLang="en-US" sz="1800" dirty="0" err="1">
                <a:solidFill>
                  <a:schemeClr val="tx1"/>
                </a:solidFill>
                <a:latin typeface="Calibri"/>
                <a:cs typeface="Calibri"/>
              </a:rPr>
              <a:t>i,j</a:t>
            </a:r>
            <a:r>
              <a:rPr lang="en-GB" altLang="en-US" sz="1800" dirty="0">
                <a:solidFill>
                  <a:schemeClr val="tx1"/>
                </a:solidFill>
                <a:latin typeface="Calibri"/>
                <a:cs typeface="Calibri"/>
              </a:rPr>
              <a:t>) to access (</a:t>
            </a:r>
            <a:r>
              <a:rPr lang="en-GB" altLang="en-US" sz="1800" dirty="0" err="1">
                <a:solidFill>
                  <a:schemeClr val="tx1"/>
                </a:solidFill>
                <a:latin typeface="Calibri"/>
                <a:cs typeface="Calibri"/>
              </a:rPr>
              <a:t>k,j</a:t>
            </a:r>
            <a:r>
              <a:rPr lang="en-GB" altLang="en-US" sz="1800" dirty="0">
                <a:solidFill>
                  <a:schemeClr val="tx1"/>
                </a:solidFill>
                <a:latin typeface="Calibri"/>
                <a:cs typeface="Calibri"/>
              </a:rPr>
              <a:t>), only the right R (not R*) is created. A process executing in domain  cannot further copy the right R.</a:t>
            </a:r>
          </a:p>
        </p:txBody>
      </p:sp>
    </p:spTree>
    <p:extLst>
      <p:ext uri="{BB962C8B-B14F-4D97-AF65-F5344CB8AC3E}">
        <p14:creationId xmlns:p14="http://schemas.microsoft.com/office/powerpoint/2010/main" val="549633605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spAutoFit/>
          </a:bodyPr>
          <a:lstStyle/>
          <a:p>
            <a:pPr eaLnBrk="1">
              <a:lnSpc>
                <a:spcPct val="39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altLang="en-US"/>
              <a:t>Protection and Security</a:t>
            </a:r>
          </a:p>
        </p:txBody>
      </p:sp>
      <p:sp>
        <p:nvSpPr>
          <p:cNvPr id="18434" name="Rectangle 3"/>
          <p:cNvSpPr>
            <a:spLocks noGrp="1" noChangeArrowheads="1"/>
          </p:cNvSpPr>
          <p:nvPr>
            <p:ph idx="1"/>
          </p:nvPr>
        </p:nvSpPr>
        <p:spPr>
          <a:xfrm>
            <a:off x="393589" y="1372873"/>
            <a:ext cx="4058271" cy="2491333"/>
          </a:xfrm>
        </p:spPr>
        <p:txBody>
          <a:bodyPr wrap="square">
            <a:spAutoFit/>
          </a:bodyPr>
          <a:lstStyle/>
          <a:p>
            <a:pPr marL="263525" indent="0">
              <a:tabLst>
                <a:tab pos="263525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altLang="en-US" sz="2400" dirty="0">
                <a:solidFill>
                  <a:srgbClr val="0000FF"/>
                </a:solidFill>
              </a:rPr>
              <a:t>Security:</a:t>
            </a:r>
            <a:r>
              <a:rPr lang="en-GB" altLang="en-US" sz="2400" dirty="0"/>
              <a:t>  </a:t>
            </a:r>
            <a:r>
              <a:rPr lang="en-GB" altLang="en-US" sz="2400" b="0" dirty="0"/>
              <a:t>P</a:t>
            </a:r>
            <a:r>
              <a:rPr lang="en-GB" altLang="ja-JP" sz="2400" b="0" dirty="0"/>
              <a:t>reventing the access from </a:t>
            </a:r>
            <a:r>
              <a:rPr lang="en-GB" altLang="ja-JP" sz="2400" b="0" dirty="0">
                <a:solidFill>
                  <a:srgbClr val="FF3300"/>
                </a:solidFill>
              </a:rPr>
              <a:t>external</a:t>
            </a:r>
            <a:r>
              <a:rPr lang="en-GB" altLang="ja-JP" sz="2400" b="0" dirty="0"/>
              <a:t> </a:t>
            </a:r>
            <a:r>
              <a:rPr lang="en-GB" altLang="ja-JP" sz="2400" b="0" dirty="0">
                <a:solidFill>
                  <a:srgbClr val="FF0000"/>
                </a:solidFill>
              </a:rPr>
              <a:t>agents</a:t>
            </a:r>
            <a:r>
              <a:rPr lang="en-GB" altLang="ja-JP" sz="2400" b="0" dirty="0"/>
              <a:t>.</a:t>
            </a:r>
          </a:p>
          <a:p>
            <a:pPr marL="704454" lvl="1" indent="0">
              <a:tabLst>
                <a:tab pos="263525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altLang="en-US" sz="2000" b="0" dirty="0"/>
              <a:t>To authenticate the system users to protect the integrity of the information stored in the system.</a:t>
            </a:r>
          </a:p>
          <a:p>
            <a:pPr marL="731838" lvl="1" indent="457200" eaLnBrk="1">
              <a:lnSpc>
                <a:spcPct val="77000"/>
              </a:lnSpc>
              <a:buFont typeface="StarSymbol" charset="0"/>
              <a:buNone/>
              <a:tabLst>
                <a:tab pos="263525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altLang="en-US" sz="2400" dirty="0">
                <a:ea typeface="ＭＳ Ｐゴシック" charset="-128"/>
              </a:rPr>
              <a:t> </a:t>
            </a:r>
          </a:p>
        </p:txBody>
      </p:sp>
      <p:cxnSp>
        <p:nvCxnSpPr>
          <p:cNvPr id="18444" name="Straight Arrow Connector 17"/>
          <p:cNvCxnSpPr>
            <a:cxnSpLocks noChangeShapeType="1"/>
          </p:cNvCxnSpPr>
          <p:nvPr/>
        </p:nvCxnSpPr>
        <p:spPr bwMode="auto">
          <a:xfrm>
            <a:off x="2422724" y="3333750"/>
            <a:ext cx="813457" cy="1651769"/>
          </a:xfrm>
          <a:prstGeom prst="straightConnector1">
            <a:avLst/>
          </a:prstGeom>
          <a:noFill/>
          <a:ln w="31750">
            <a:solidFill>
              <a:srgbClr val="3B3EFF"/>
            </a:solidFill>
            <a:round/>
            <a:headEnd/>
            <a:tailEnd type="stealth" w="lg" len="lg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</p:cxnSp>
      <p:grpSp>
        <p:nvGrpSpPr>
          <p:cNvPr id="2" name="Group 1"/>
          <p:cNvGrpSpPr/>
          <p:nvPr/>
        </p:nvGrpSpPr>
        <p:grpSpPr>
          <a:xfrm>
            <a:off x="931508" y="4936296"/>
            <a:ext cx="8448959" cy="1198417"/>
            <a:chOff x="544513" y="4008438"/>
            <a:chExt cx="7056438" cy="3307476"/>
          </a:xfrm>
        </p:grpSpPr>
        <p:sp>
          <p:nvSpPr>
            <p:cNvPr id="18439" name="Rectangle 9"/>
            <p:cNvSpPr>
              <a:spLocks noChangeArrowheads="1"/>
            </p:cNvSpPr>
            <p:nvPr/>
          </p:nvSpPr>
          <p:spPr bwMode="auto">
            <a:xfrm>
              <a:off x="2906713" y="4008438"/>
              <a:ext cx="4694238" cy="3307476"/>
            </a:xfrm>
            <a:prstGeom prst="rect">
              <a:avLst/>
            </a:prstGeom>
            <a:solidFill>
              <a:srgbClr val="3B3EFF">
                <a:alpha val="23000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  <a:softEdge rad="31750"/>
            </a:effectLst>
            <a:scene3d>
              <a:camera prst="orthographicFront">
                <a:rot lat="21599983" lon="0" rev="0"/>
              </a:camera>
              <a:lightRig rig="flood" dir="t"/>
            </a:scene3d>
            <a:sp3d extrusionH="127000" contourW="12700" prstMaterial="matte">
              <a:bevelT/>
              <a:bevelB/>
              <a:contourClr>
                <a:srgbClr val="B6C7FF"/>
              </a:contourClr>
            </a:sp3d>
          </p:spPr>
          <p:txBody>
            <a:bodyPr/>
            <a:lstStyle>
              <a:lvl1pPr>
                <a:lnSpc>
                  <a:spcPct val="87000"/>
                </a:lnSpc>
                <a:buClr>
                  <a:srgbClr val="000000"/>
                </a:buClr>
                <a:buSzPct val="45000"/>
                <a:buFont typeface="StarSymbol" charset="0"/>
                <a:defRPr sz="2400">
                  <a:solidFill>
                    <a:schemeClr val="bg1"/>
                  </a:solidFill>
                  <a:latin typeface="Bitstream Vera Serif" charset="0"/>
                  <a:ea typeface="ＭＳ Ｐゴシック" charset="-128"/>
                </a:defRPr>
              </a:lvl1pPr>
              <a:lvl2pPr marL="742950" indent="-285750">
                <a:lnSpc>
                  <a:spcPct val="87000"/>
                </a:lnSpc>
                <a:buClr>
                  <a:srgbClr val="000000"/>
                </a:buClr>
                <a:buSzPct val="45000"/>
                <a:buFont typeface="StarSymbol" charset="0"/>
                <a:defRPr sz="2400">
                  <a:solidFill>
                    <a:schemeClr val="bg1"/>
                  </a:solidFill>
                  <a:latin typeface="Bitstream Vera Serif" charset="0"/>
                  <a:ea typeface="ＭＳ Ｐゴシック" charset="-128"/>
                </a:defRPr>
              </a:lvl2pPr>
              <a:lvl3pPr marL="1143000" indent="-228600">
                <a:lnSpc>
                  <a:spcPct val="87000"/>
                </a:lnSpc>
                <a:buClr>
                  <a:srgbClr val="000000"/>
                </a:buClr>
                <a:buSzPct val="45000"/>
                <a:buFont typeface="StarSymbol" charset="0"/>
                <a:defRPr sz="2400">
                  <a:solidFill>
                    <a:schemeClr val="bg1"/>
                  </a:solidFill>
                  <a:latin typeface="Bitstream Vera Serif" charset="0"/>
                  <a:ea typeface="ＭＳ Ｐゴシック" charset="-128"/>
                </a:defRPr>
              </a:lvl3pPr>
              <a:lvl4pPr marL="1600200" indent="-228600">
                <a:lnSpc>
                  <a:spcPct val="87000"/>
                </a:lnSpc>
                <a:buClr>
                  <a:srgbClr val="000000"/>
                </a:buClr>
                <a:buSzPct val="45000"/>
                <a:buFont typeface="StarSymbol" charset="0"/>
                <a:defRPr sz="2400">
                  <a:solidFill>
                    <a:schemeClr val="bg1"/>
                  </a:solidFill>
                  <a:latin typeface="Bitstream Vera Serif" charset="0"/>
                  <a:ea typeface="ＭＳ Ｐゴシック" charset="-128"/>
                </a:defRPr>
              </a:lvl4pPr>
              <a:lvl5pPr marL="2057400" indent="-228600">
                <a:lnSpc>
                  <a:spcPct val="87000"/>
                </a:lnSpc>
                <a:buClr>
                  <a:srgbClr val="000000"/>
                </a:buClr>
                <a:buSzPct val="45000"/>
                <a:buFont typeface="StarSymbol" charset="0"/>
                <a:defRPr sz="2400">
                  <a:solidFill>
                    <a:schemeClr val="bg1"/>
                  </a:solidFill>
                  <a:latin typeface="Bitstream Vera Serif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StarSymbol" charset="0"/>
                <a:defRPr sz="2400">
                  <a:solidFill>
                    <a:schemeClr val="bg1"/>
                  </a:solidFill>
                  <a:latin typeface="Bitstream Vera Serif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StarSymbol" charset="0"/>
                <a:defRPr sz="2400">
                  <a:solidFill>
                    <a:schemeClr val="bg1"/>
                  </a:solidFill>
                  <a:latin typeface="Bitstream Vera Serif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StarSymbol" charset="0"/>
                <a:defRPr sz="2400">
                  <a:solidFill>
                    <a:schemeClr val="bg1"/>
                  </a:solidFill>
                  <a:latin typeface="Bitstream Vera Serif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StarSymbol" charset="0"/>
                <a:defRPr sz="2400">
                  <a:solidFill>
                    <a:schemeClr val="bg1"/>
                  </a:solidFill>
                  <a:latin typeface="Bitstream Vera Serif" charset="0"/>
                  <a:ea typeface="ＭＳ Ｐゴシック" charset="-128"/>
                </a:defRPr>
              </a:lvl9pPr>
            </a:lstStyle>
            <a:p>
              <a:pPr eaLnBrk="1"/>
              <a:endParaRPr lang="en-US" altLang="en-US"/>
            </a:p>
          </p:txBody>
        </p:sp>
        <p:sp>
          <p:nvSpPr>
            <p:cNvPr id="18435" name="Rounded Rectangle 3"/>
            <p:cNvSpPr>
              <a:spLocks noChangeArrowheads="1"/>
            </p:cNvSpPr>
            <p:nvPr/>
          </p:nvSpPr>
          <p:spPr bwMode="auto">
            <a:xfrm>
              <a:off x="3135313" y="4237038"/>
              <a:ext cx="1981200" cy="2819400"/>
            </a:xfrm>
            <a:prstGeom prst="roundRect">
              <a:avLst>
                <a:gd name="adj" fmla="val 16667"/>
              </a:avLst>
            </a:prstGeom>
            <a:solidFill>
              <a:srgbClr val="FFC000">
                <a:alpha val="53000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/>
            <a:lstStyle>
              <a:lvl1pPr>
                <a:lnSpc>
                  <a:spcPct val="87000"/>
                </a:lnSpc>
                <a:buClr>
                  <a:srgbClr val="000000"/>
                </a:buClr>
                <a:buSzPct val="45000"/>
                <a:buFont typeface="StarSymbol" charset="0"/>
                <a:defRPr sz="2400">
                  <a:solidFill>
                    <a:schemeClr val="bg1"/>
                  </a:solidFill>
                  <a:latin typeface="Bitstream Vera Serif" charset="0"/>
                  <a:ea typeface="ＭＳ Ｐゴシック" charset="-128"/>
                </a:defRPr>
              </a:lvl1pPr>
              <a:lvl2pPr marL="742950" indent="-285750">
                <a:lnSpc>
                  <a:spcPct val="87000"/>
                </a:lnSpc>
                <a:buClr>
                  <a:srgbClr val="000000"/>
                </a:buClr>
                <a:buSzPct val="45000"/>
                <a:buFont typeface="StarSymbol" charset="0"/>
                <a:defRPr sz="2400">
                  <a:solidFill>
                    <a:schemeClr val="bg1"/>
                  </a:solidFill>
                  <a:latin typeface="Bitstream Vera Serif" charset="0"/>
                  <a:ea typeface="ＭＳ Ｐゴシック" charset="-128"/>
                </a:defRPr>
              </a:lvl2pPr>
              <a:lvl3pPr marL="1143000" indent="-228600">
                <a:lnSpc>
                  <a:spcPct val="87000"/>
                </a:lnSpc>
                <a:buClr>
                  <a:srgbClr val="000000"/>
                </a:buClr>
                <a:buSzPct val="45000"/>
                <a:buFont typeface="StarSymbol" charset="0"/>
                <a:defRPr sz="2400">
                  <a:solidFill>
                    <a:schemeClr val="bg1"/>
                  </a:solidFill>
                  <a:latin typeface="Bitstream Vera Serif" charset="0"/>
                  <a:ea typeface="ＭＳ Ｐゴシック" charset="-128"/>
                </a:defRPr>
              </a:lvl3pPr>
              <a:lvl4pPr marL="1600200" indent="-228600">
                <a:lnSpc>
                  <a:spcPct val="87000"/>
                </a:lnSpc>
                <a:buClr>
                  <a:srgbClr val="000000"/>
                </a:buClr>
                <a:buSzPct val="45000"/>
                <a:buFont typeface="StarSymbol" charset="0"/>
                <a:defRPr sz="2400">
                  <a:solidFill>
                    <a:schemeClr val="bg1"/>
                  </a:solidFill>
                  <a:latin typeface="Bitstream Vera Serif" charset="0"/>
                  <a:ea typeface="ＭＳ Ｐゴシック" charset="-128"/>
                </a:defRPr>
              </a:lvl4pPr>
              <a:lvl5pPr marL="2057400" indent="-228600">
                <a:lnSpc>
                  <a:spcPct val="87000"/>
                </a:lnSpc>
                <a:buClr>
                  <a:srgbClr val="000000"/>
                </a:buClr>
                <a:buSzPct val="45000"/>
                <a:buFont typeface="StarSymbol" charset="0"/>
                <a:defRPr sz="2400">
                  <a:solidFill>
                    <a:schemeClr val="bg1"/>
                  </a:solidFill>
                  <a:latin typeface="Bitstream Vera Serif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StarSymbol" charset="0"/>
                <a:defRPr sz="2400">
                  <a:solidFill>
                    <a:schemeClr val="bg1"/>
                  </a:solidFill>
                  <a:latin typeface="Bitstream Vera Serif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StarSymbol" charset="0"/>
                <a:defRPr sz="2400">
                  <a:solidFill>
                    <a:schemeClr val="bg1"/>
                  </a:solidFill>
                  <a:latin typeface="Bitstream Vera Serif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StarSymbol" charset="0"/>
                <a:defRPr sz="2400">
                  <a:solidFill>
                    <a:schemeClr val="bg1"/>
                  </a:solidFill>
                  <a:latin typeface="Bitstream Vera Serif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StarSymbol" charset="0"/>
                <a:defRPr sz="2400">
                  <a:solidFill>
                    <a:schemeClr val="bg1"/>
                  </a:solidFill>
                  <a:latin typeface="Bitstream Vera Serif" charset="0"/>
                  <a:ea typeface="ＭＳ Ｐゴシック" charset="-128"/>
                </a:defRPr>
              </a:lvl9pPr>
            </a:lstStyle>
            <a:p>
              <a:pPr eaLnBrk="1"/>
              <a:endParaRPr lang="en-US" altLang="en-US"/>
            </a:p>
          </p:txBody>
        </p:sp>
        <p:pic>
          <p:nvPicPr>
            <p:cNvPr id="18440" name="Picture 11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44513" y="4770438"/>
              <a:ext cx="1747837" cy="18240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cxnSp>
          <p:nvCxnSpPr>
            <p:cNvPr id="18441" name="Straight Connector 13"/>
            <p:cNvCxnSpPr>
              <a:cxnSpLocks noChangeShapeType="1"/>
            </p:cNvCxnSpPr>
            <p:nvPr/>
          </p:nvCxnSpPr>
          <p:spPr bwMode="auto">
            <a:xfrm rot="5400000">
              <a:off x="3744913" y="5645945"/>
              <a:ext cx="2971800" cy="1587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8442" name="Straight Connector 14"/>
            <p:cNvCxnSpPr>
              <a:cxnSpLocks noChangeShapeType="1"/>
            </p:cNvCxnSpPr>
            <p:nvPr/>
          </p:nvCxnSpPr>
          <p:spPr bwMode="auto">
            <a:xfrm rot="5400000">
              <a:off x="1040607" y="5645944"/>
              <a:ext cx="2971800" cy="1587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4" name="Rounded Rectangle 3"/>
            <p:cNvSpPr>
              <a:spLocks noChangeArrowheads="1"/>
            </p:cNvSpPr>
            <p:nvPr/>
          </p:nvSpPr>
          <p:spPr bwMode="auto">
            <a:xfrm>
              <a:off x="5345113" y="4272756"/>
              <a:ext cx="1981200" cy="2819400"/>
            </a:xfrm>
            <a:prstGeom prst="roundRect">
              <a:avLst>
                <a:gd name="adj" fmla="val 16667"/>
              </a:avLst>
            </a:prstGeom>
            <a:solidFill>
              <a:srgbClr val="FFC000">
                <a:alpha val="53000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/>
            <a:lstStyle>
              <a:lvl1pPr>
                <a:lnSpc>
                  <a:spcPct val="87000"/>
                </a:lnSpc>
                <a:buClr>
                  <a:srgbClr val="000000"/>
                </a:buClr>
                <a:buSzPct val="45000"/>
                <a:buFont typeface="StarSymbol" charset="0"/>
                <a:defRPr sz="2400">
                  <a:solidFill>
                    <a:schemeClr val="bg1"/>
                  </a:solidFill>
                  <a:latin typeface="Bitstream Vera Serif" charset="0"/>
                  <a:ea typeface="ＭＳ Ｐゴシック" charset="-128"/>
                </a:defRPr>
              </a:lvl1pPr>
              <a:lvl2pPr marL="742950" indent="-285750">
                <a:lnSpc>
                  <a:spcPct val="87000"/>
                </a:lnSpc>
                <a:buClr>
                  <a:srgbClr val="000000"/>
                </a:buClr>
                <a:buSzPct val="45000"/>
                <a:buFont typeface="StarSymbol" charset="0"/>
                <a:defRPr sz="2400">
                  <a:solidFill>
                    <a:schemeClr val="bg1"/>
                  </a:solidFill>
                  <a:latin typeface="Bitstream Vera Serif" charset="0"/>
                  <a:ea typeface="ＭＳ Ｐゴシック" charset="-128"/>
                </a:defRPr>
              </a:lvl2pPr>
              <a:lvl3pPr marL="1143000" indent="-228600">
                <a:lnSpc>
                  <a:spcPct val="87000"/>
                </a:lnSpc>
                <a:buClr>
                  <a:srgbClr val="000000"/>
                </a:buClr>
                <a:buSzPct val="45000"/>
                <a:buFont typeface="StarSymbol" charset="0"/>
                <a:defRPr sz="2400">
                  <a:solidFill>
                    <a:schemeClr val="bg1"/>
                  </a:solidFill>
                  <a:latin typeface="Bitstream Vera Serif" charset="0"/>
                  <a:ea typeface="ＭＳ Ｐゴシック" charset="-128"/>
                </a:defRPr>
              </a:lvl3pPr>
              <a:lvl4pPr marL="1600200" indent="-228600">
                <a:lnSpc>
                  <a:spcPct val="87000"/>
                </a:lnSpc>
                <a:buClr>
                  <a:srgbClr val="000000"/>
                </a:buClr>
                <a:buSzPct val="45000"/>
                <a:buFont typeface="StarSymbol" charset="0"/>
                <a:defRPr sz="2400">
                  <a:solidFill>
                    <a:schemeClr val="bg1"/>
                  </a:solidFill>
                  <a:latin typeface="Bitstream Vera Serif" charset="0"/>
                  <a:ea typeface="ＭＳ Ｐゴシック" charset="-128"/>
                </a:defRPr>
              </a:lvl4pPr>
              <a:lvl5pPr marL="2057400" indent="-228600">
                <a:lnSpc>
                  <a:spcPct val="87000"/>
                </a:lnSpc>
                <a:buClr>
                  <a:srgbClr val="000000"/>
                </a:buClr>
                <a:buSzPct val="45000"/>
                <a:buFont typeface="StarSymbol" charset="0"/>
                <a:defRPr sz="2400">
                  <a:solidFill>
                    <a:schemeClr val="bg1"/>
                  </a:solidFill>
                  <a:latin typeface="Bitstream Vera Serif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StarSymbol" charset="0"/>
                <a:defRPr sz="2400">
                  <a:solidFill>
                    <a:schemeClr val="bg1"/>
                  </a:solidFill>
                  <a:latin typeface="Bitstream Vera Serif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StarSymbol" charset="0"/>
                <a:defRPr sz="2400">
                  <a:solidFill>
                    <a:schemeClr val="bg1"/>
                  </a:solidFill>
                  <a:latin typeface="Bitstream Vera Serif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StarSymbol" charset="0"/>
                <a:defRPr sz="2400">
                  <a:solidFill>
                    <a:schemeClr val="bg1"/>
                  </a:solidFill>
                  <a:latin typeface="Bitstream Vera Serif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StarSymbol" charset="0"/>
                <a:defRPr sz="2400">
                  <a:solidFill>
                    <a:schemeClr val="bg1"/>
                  </a:solidFill>
                  <a:latin typeface="Bitstream Vera Serif" charset="0"/>
                  <a:ea typeface="ＭＳ Ｐゴシック" charset="-128"/>
                </a:defRPr>
              </a:lvl9pPr>
            </a:lstStyle>
            <a:p>
              <a:pPr eaLnBrk="1"/>
              <a:endParaRPr lang="en-US" altLang="en-US"/>
            </a:p>
          </p:txBody>
        </p:sp>
      </p:grpSp>
      <p:sp>
        <p:nvSpPr>
          <p:cNvPr id="3" name="Rectangle 2"/>
          <p:cNvSpPr/>
          <p:nvPr/>
        </p:nvSpPr>
        <p:spPr>
          <a:xfrm>
            <a:off x="614883" y="6428413"/>
            <a:ext cx="7927165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3525" algn="ctr">
              <a:tabLst>
                <a:tab pos="263525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altLang="en-US" sz="2800" dirty="0">
                <a:latin typeface="Calibri" charset="0"/>
                <a:ea typeface="Calibri" charset="0"/>
                <a:cs typeface="Calibri" charset="0"/>
              </a:rPr>
              <a:t>Protection and security are related but different concepts of OS’s.</a:t>
            </a:r>
          </a:p>
        </p:txBody>
      </p:sp>
      <p:sp>
        <p:nvSpPr>
          <p:cNvPr id="19" name="Rectangle 3"/>
          <p:cNvSpPr txBox="1">
            <a:spLocks noChangeArrowheads="1"/>
          </p:cNvSpPr>
          <p:nvPr/>
        </p:nvSpPr>
        <p:spPr bwMode="auto">
          <a:xfrm>
            <a:off x="5412843" y="1332209"/>
            <a:ext cx="4058271" cy="28717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100783" tIns="50392" rIns="100783" bIns="50392" numCol="1" anchor="t" anchorCtr="0" compatLnSpc="1">
            <a:prstTxWarp prst="textNoShape">
              <a:avLst/>
            </a:prstTxWarp>
            <a:spAutoFit/>
          </a:bodyPr>
          <a:lstStyle>
            <a:lvl1pPr marL="377940" indent="-37794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 2" pitchFamily="18" charset="2"/>
              <a:buChar char="¢"/>
              <a:defRPr sz="2600" b="1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1pPr>
            <a:lvl2pPr marL="818869" indent="-314949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110000"/>
              <a:buFont typeface="Wingdings" pitchFamily="2" charset="2"/>
              <a:buChar char="§"/>
              <a:defRPr sz="2200">
                <a:solidFill>
                  <a:schemeClr val="tx1"/>
                </a:solidFill>
                <a:latin typeface="Calibri" pitchFamily="34" charset="0"/>
              </a:defRPr>
            </a:lvl2pPr>
            <a:lvl3pPr marL="1259799" indent="-251960" algn="l" rtl="0" eaLnBrk="1" fontAlgn="base" hangingPunct="1">
              <a:spcBef>
                <a:spcPct val="20000"/>
              </a:spcBef>
              <a:spcAft>
                <a:spcPct val="0"/>
              </a:spcAft>
              <a:buSzPct val="80000"/>
              <a:buFont typeface="Wingdings" pitchFamily="2" charset="2"/>
              <a:buChar char="§"/>
              <a:defRPr sz="2200">
                <a:solidFill>
                  <a:schemeClr val="tx1"/>
                </a:solidFill>
                <a:latin typeface="Calibri" pitchFamily="34" charset="0"/>
              </a:defRPr>
            </a:lvl3pPr>
            <a:lvl4pPr marL="1763717" indent="-25196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200">
                <a:solidFill>
                  <a:schemeClr val="tx1"/>
                </a:solidFill>
                <a:latin typeface="Calibri" pitchFamily="34" charset="0"/>
              </a:defRPr>
            </a:lvl4pPr>
            <a:lvl5pPr marL="2267637" indent="-25196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200">
                <a:solidFill>
                  <a:schemeClr val="tx1"/>
                </a:solidFill>
                <a:latin typeface="Calibri" pitchFamily="34" charset="0"/>
              </a:defRPr>
            </a:lvl5pPr>
            <a:lvl6pPr marL="2771557" indent="-25196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200">
                <a:solidFill>
                  <a:schemeClr val="tx1"/>
                </a:solidFill>
                <a:latin typeface="Arial" charset="0"/>
              </a:defRPr>
            </a:lvl6pPr>
            <a:lvl7pPr marL="3275476" indent="-25196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200">
                <a:solidFill>
                  <a:schemeClr val="tx1"/>
                </a:solidFill>
                <a:latin typeface="Arial" charset="0"/>
              </a:defRPr>
            </a:lvl7pPr>
            <a:lvl8pPr marL="3779395" indent="-25196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200">
                <a:solidFill>
                  <a:schemeClr val="tx1"/>
                </a:solidFill>
                <a:latin typeface="Arial" charset="0"/>
              </a:defRPr>
            </a:lvl8pPr>
            <a:lvl9pPr marL="4283314" indent="-25196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2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263525" indent="0" defTabSz="914400">
              <a:tabLst>
                <a:tab pos="263525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altLang="en-US" sz="2400" kern="0" dirty="0">
                <a:solidFill>
                  <a:srgbClr val="0000FF"/>
                </a:solidFill>
              </a:rPr>
              <a:t>Protection</a:t>
            </a:r>
            <a:r>
              <a:rPr lang="en-GB" altLang="en-US" sz="2400" kern="0" dirty="0"/>
              <a:t>:  </a:t>
            </a:r>
            <a:r>
              <a:rPr lang="en-GB" altLang="en-US" sz="2400" b="0" kern="0" dirty="0"/>
              <a:t>Preventing the access of  </a:t>
            </a:r>
            <a:r>
              <a:rPr lang="en-GB" altLang="en-US" sz="2400" b="0" kern="0" dirty="0">
                <a:solidFill>
                  <a:srgbClr val="FF0000"/>
                </a:solidFill>
              </a:rPr>
              <a:t>internal users </a:t>
            </a:r>
            <a:r>
              <a:rPr lang="en-GB" altLang="en-US" sz="2400" b="0" kern="0" dirty="0"/>
              <a:t>from accessing resources that they are not allowed to.</a:t>
            </a:r>
          </a:p>
          <a:p>
            <a:pPr marL="704454" lvl="1" indent="0" defTabSz="914400">
              <a:tabLst>
                <a:tab pos="263525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altLang="en-US" sz="2000" kern="0" dirty="0"/>
              <a:t>To control the access of programs, processes or users to the resources provided within a computer system. </a:t>
            </a:r>
          </a:p>
        </p:txBody>
      </p:sp>
      <p:cxnSp>
        <p:nvCxnSpPr>
          <p:cNvPr id="22" name="Straight Arrow Connector 17"/>
          <p:cNvCxnSpPr>
            <a:cxnSpLocks noChangeShapeType="1"/>
          </p:cNvCxnSpPr>
          <p:nvPr/>
        </p:nvCxnSpPr>
        <p:spPr bwMode="auto">
          <a:xfrm>
            <a:off x="5810250" y="2876550"/>
            <a:ext cx="595499" cy="2059746"/>
          </a:xfrm>
          <a:prstGeom prst="straightConnector1">
            <a:avLst/>
          </a:prstGeom>
          <a:noFill/>
          <a:ln w="31750">
            <a:solidFill>
              <a:srgbClr val="3B3EFF"/>
            </a:solidFill>
            <a:round/>
            <a:headEnd/>
            <a:tailEnd type="stealth" w="lg" len="lg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</p:cxnSp>
    </p:spTree>
    <p:extLst>
      <p:ext uri="{BB962C8B-B14F-4D97-AF65-F5344CB8AC3E}">
        <p14:creationId xmlns:p14="http://schemas.microsoft.com/office/powerpoint/2010/main" val="2134799022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541338"/>
            <a:ext cx="8077200" cy="296862"/>
          </a:xfrm>
        </p:spPr>
        <p:txBody>
          <a:bodyPr lIns="90000" tIns="46800" rIns="90000" bIns="46800" anchor="b">
            <a:spAutoFit/>
          </a:bodyPr>
          <a:lstStyle/>
          <a:p>
            <a:pPr eaLnBrk="1">
              <a:lnSpc>
                <a:spcPct val="42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altLang="en-US"/>
              <a:t>Access Matrix With </a:t>
            </a:r>
            <a:r>
              <a:rPr lang="en-GB" altLang="en-US" i="1"/>
              <a:t>Owner</a:t>
            </a:r>
            <a:r>
              <a:rPr lang="en-GB" altLang="en-US"/>
              <a:t> Rights</a:t>
            </a:r>
          </a:p>
        </p:txBody>
      </p:sp>
      <p:pic>
        <p:nvPicPr>
          <p:cNvPr id="51202" name="Picture 3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690" t="1378" r="21690" b="1378"/>
          <a:stretch>
            <a:fillRect/>
          </a:stretch>
        </p:blipFill>
        <p:spPr bwMode="auto">
          <a:xfrm>
            <a:off x="360363" y="1187450"/>
            <a:ext cx="4041775" cy="5207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3816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03" name="Rectangle 4"/>
          <p:cNvSpPr>
            <a:spLocks noChangeArrowheads="1"/>
          </p:cNvSpPr>
          <p:nvPr/>
        </p:nvSpPr>
        <p:spPr bwMode="auto">
          <a:xfrm>
            <a:off x="5040313" y="1187450"/>
            <a:ext cx="5040312" cy="2680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>
            <a:spAutoFit/>
          </a:bodyPr>
          <a:lstStyle>
            <a:lvl1pPr marL="263525" indent="-158750">
              <a:lnSpc>
                <a:spcPct val="87000"/>
              </a:lnSpc>
              <a:buClr>
                <a:srgbClr val="000000"/>
              </a:buClr>
              <a:buSzPct val="45000"/>
              <a:buFont typeface="StarSymbol" charset="0"/>
              <a:tabLst>
                <a:tab pos="263525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  <a:defRPr sz="2400">
                <a:solidFill>
                  <a:schemeClr val="bg1"/>
                </a:solidFill>
                <a:latin typeface="Bitstream Vera Serif" charset="0"/>
                <a:ea typeface="ＭＳ Ｐゴシック" charset="-128"/>
              </a:defRPr>
            </a:lvl1pPr>
            <a:lvl2pPr marL="742950" indent="-285750">
              <a:lnSpc>
                <a:spcPct val="87000"/>
              </a:lnSpc>
              <a:buClr>
                <a:srgbClr val="000000"/>
              </a:buClr>
              <a:buSzPct val="45000"/>
              <a:buFont typeface="StarSymbol" charset="0"/>
              <a:tabLst>
                <a:tab pos="263525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  <a:defRPr sz="2400">
                <a:solidFill>
                  <a:schemeClr val="bg1"/>
                </a:solidFill>
                <a:latin typeface="Bitstream Vera Serif" charset="0"/>
                <a:ea typeface="ＭＳ Ｐゴシック" charset="-128"/>
              </a:defRPr>
            </a:lvl2pPr>
            <a:lvl3pPr marL="1143000" indent="-228600">
              <a:lnSpc>
                <a:spcPct val="87000"/>
              </a:lnSpc>
              <a:buClr>
                <a:srgbClr val="000000"/>
              </a:buClr>
              <a:buSzPct val="45000"/>
              <a:buFont typeface="StarSymbol" charset="0"/>
              <a:tabLst>
                <a:tab pos="263525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  <a:defRPr sz="2400">
                <a:solidFill>
                  <a:schemeClr val="bg1"/>
                </a:solidFill>
                <a:latin typeface="Bitstream Vera Serif" charset="0"/>
                <a:ea typeface="ＭＳ Ｐゴシック" charset="-128"/>
              </a:defRPr>
            </a:lvl3pPr>
            <a:lvl4pPr marL="1600200" indent="-228600">
              <a:lnSpc>
                <a:spcPct val="87000"/>
              </a:lnSpc>
              <a:buClr>
                <a:srgbClr val="000000"/>
              </a:buClr>
              <a:buSzPct val="45000"/>
              <a:buFont typeface="StarSymbol" charset="0"/>
              <a:tabLst>
                <a:tab pos="263525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  <a:defRPr sz="2400">
                <a:solidFill>
                  <a:schemeClr val="bg1"/>
                </a:solidFill>
                <a:latin typeface="Bitstream Vera Serif" charset="0"/>
                <a:ea typeface="ＭＳ Ｐゴシック" charset="-128"/>
              </a:defRPr>
            </a:lvl4pPr>
            <a:lvl5pPr marL="2057400" indent="-228600">
              <a:lnSpc>
                <a:spcPct val="87000"/>
              </a:lnSpc>
              <a:buClr>
                <a:srgbClr val="000000"/>
              </a:buClr>
              <a:buSzPct val="45000"/>
              <a:buFont typeface="StarSymbol" charset="0"/>
              <a:tabLst>
                <a:tab pos="263525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  <a:defRPr sz="2400">
                <a:solidFill>
                  <a:schemeClr val="bg1"/>
                </a:solidFill>
                <a:latin typeface="Bitstream Vera Serif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StarSymbol" charset="0"/>
              <a:tabLst>
                <a:tab pos="263525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  <a:defRPr sz="2400">
                <a:solidFill>
                  <a:schemeClr val="bg1"/>
                </a:solidFill>
                <a:latin typeface="Bitstream Vera Serif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StarSymbol" charset="0"/>
              <a:tabLst>
                <a:tab pos="263525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  <a:defRPr sz="2400">
                <a:solidFill>
                  <a:schemeClr val="bg1"/>
                </a:solidFill>
                <a:latin typeface="Bitstream Vera Serif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StarSymbol" charset="0"/>
              <a:tabLst>
                <a:tab pos="263525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  <a:defRPr sz="2400">
                <a:solidFill>
                  <a:schemeClr val="bg1"/>
                </a:solidFill>
                <a:latin typeface="Bitstream Vera Serif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StarSymbol" charset="0"/>
              <a:tabLst>
                <a:tab pos="263525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  <a:defRPr sz="2400">
                <a:solidFill>
                  <a:schemeClr val="bg1"/>
                </a:solidFill>
                <a:latin typeface="Bitstream Vera Serif" charset="0"/>
                <a:ea typeface="ＭＳ Ｐゴシック" charset="-128"/>
              </a:defRPr>
            </a:lvl9pPr>
          </a:lstStyle>
          <a:p>
            <a:pPr marL="447675" indent="-342900" eaLnBrk="1">
              <a:lnSpc>
                <a:spcPct val="100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100000"/>
              <a:buFont typeface="Wingdings" charset="2"/>
              <a:buChar char="§"/>
            </a:pPr>
            <a:r>
              <a:rPr lang="en-GB" altLang="en-US" b="1" dirty="0">
                <a:solidFill>
                  <a:srgbClr val="660066"/>
                </a:solidFill>
                <a:latin typeface="Calibri"/>
                <a:cs typeface="Calibri"/>
              </a:rPr>
              <a:t>Owner </a:t>
            </a:r>
            <a:r>
              <a:rPr lang="en-GB" altLang="en-US" b="1" dirty="0">
                <a:solidFill>
                  <a:srgbClr val="000000"/>
                </a:solidFill>
                <a:latin typeface="Calibri"/>
                <a:cs typeface="Calibri"/>
              </a:rPr>
              <a:t>rights should allow the addition of new rights and removal of some rights.</a:t>
            </a:r>
          </a:p>
          <a:p>
            <a:pPr marL="447675" indent="-342900" eaLnBrk="1">
              <a:lnSpc>
                <a:spcPct val="100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100000"/>
              <a:buFont typeface="Wingdings" charset="2"/>
              <a:buChar char="§"/>
            </a:pPr>
            <a:r>
              <a:rPr lang="en-GB" altLang="en-US" b="1" dirty="0">
                <a:solidFill>
                  <a:srgbClr val="000000"/>
                </a:solidFill>
                <a:latin typeface="Calibri"/>
                <a:cs typeface="Calibri"/>
              </a:rPr>
              <a:t>Unix implements</a:t>
            </a:r>
            <a:br>
              <a:rPr lang="en-GB" altLang="en-US" b="1" dirty="0">
                <a:solidFill>
                  <a:srgbClr val="000000"/>
                </a:solidFill>
                <a:latin typeface="Calibri"/>
                <a:cs typeface="Calibri"/>
              </a:rPr>
            </a:br>
            <a:r>
              <a:rPr lang="en-GB" altLang="en-US" b="1" dirty="0" err="1">
                <a:solidFill>
                  <a:srgbClr val="000000"/>
                </a:solidFill>
                <a:latin typeface="Calibri"/>
                <a:cs typeface="Calibri"/>
              </a:rPr>
              <a:t>chmod</a:t>
            </a:r>
            <a:r>
              <a:rPr lang="en-GB" altLang="en-US" b="1" dirty="0">
                <a:solidFill>
                  <a:srgbClr val="000000"/>
                </a:solidFill>
                <a:latin typeface="Calibri"/>
                <a:cs typeface="Calibri"/>
              </a:rPr>
              <a:t>() system call to update access matrix by owner.</a:t>
            </a:r>
          </a:p>
        </p:txBody>
      </p:sp>
    </p:spTree>
    <p:extLst>
      <p:ext uri="{BB962C8B-B14F-4D97-AF65-F5344CB8AC3E}">
        <p14:creationId xmlns:p14="http://schemas.microsoft.com/office/powerpoint/2010/main" val="1483599209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Rectangle 2"/>
          <p:cNvSpPr>
            <a:spLocks noGrp="1" noChangeArrowheads="1"/>
          </p:cNvSpPr>
          <p:nvPr>
            <p:ph type="title"/>
          </p:nvPr>
        </p:nvSpPr>
        <p:spPr>
          <a:xfrm>
            <a:off x="647700" y="346075"/>
            <a:ext cx="8077200" cy="492125"/>
          </a:xfrm>
        </p:spPr>
        <p:txBody>
          <a:bodyPr lIns="90000" tIns="46800" rIns="90000" bIns="46800" anchor="b">
            <a:spAutoFit/>
          </a:bodyPr>
          <a:lstStyle/>
          <a:p>
            <a:pPr eaLnBrk="1">
              <a:lnSpc>
                <a:spcPct val="82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altLang="en-US"/>
              <a:t>Access Matrix With </a:t>
            </a:r>
            <a:r>
              <a:rPr lang="en-GB" altLang="en-US" i="1"/>
              <a:t>Control </a:t>
            </a:r>
            <a:r>
              <a:rPr lang="en-GB" altLang="en-US"/>
              <a:t>Rights</a:t>
            </a:r>
          </a:p>
        </p:txBody>
      </p:sp>
      <p:pic>
        <p:nvPicPr>
          <p:cNvPr id="53250" name="Picture 3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92" t="22783" r="996" b="22537"/>
          <a:stretch>
            <a:fillRect/>
          </a:stretch>
        </p:blipFill>
        <p:spPr bwMode="auto">
          <a:xfrm>
            <a:off x="1079500" y="900113"/>
            <a:ext cx="7512050" cy="3143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3816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3251" name="Rectangle 4"/>
          <p:cNvSpPr>
            <a:spLocks noChangeArrowheads="1"/>
          </p:cNvSpPr>
          <p:nvPr/>
        </p:nvSpPr>
        <p:spPr bwMode="auto">
          <a:xfrm>
            <a:off x="229631" y="4153924"/>
            <a:ext cx="9350375" cy="32331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>
            <a:spAutoFit/>
          </a:bodyPr>
          <a:lstStyle>
            <a:lvl1pPr marL="342900" indent="-342900">
              <a:lnSpc>
                <a:spcPct val="87000"/>
              </a:lnSpc>
              <a:buClr>
                <a:srgbClr val="000000"/>
              </a:buClr>
              <a:buSzPct val="45000"/>
              <a:buFont typeface="StarSymbol" charset="0"/>
              <a:tabLst>
                <a:tab pos="263525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  <a:defRPr sz="2400">
                <a:solidFill>
                  <a:schemeClr val="bg1"/>
                </a:solidFill>
                <a:latin typeface="Bitstream Vera Serif" charset="0"/>
                <a:ea typeface="ＭＳ Ｐゴシック" charset="-128"/>
              </a:defRPr>
            </a:lvl1pPr>
            <a:lvl2pPr marL="731838" indent="-161925">
              <a:lnSpc>
                <a:spcPct val="87000"/>
              </a:lnSpc>
              <a:buClr>
                <a:srgbClr val="000000"/>
              </a:buClr>
              <a:buSzPct val="45000"/>
              <a:buFont typeface="StarSymbol" charset="0"/>
              <a:tabLst>
                <a:tab pos="263525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  <a:defRPr sz="2400">
                <a:solidFill>
                  <a:schemeClr val="bg1"/>
                </a:solidFill>
                <a:latin typeface="Bitstream Vera Serif" charset="0"/>
                <a:ea typeface="ＭＳ Ｐゴシック" charset="-128"/>
              </a:defRPr>
            </a:lvl2pPr>
            <a:lvl3pPr marL="1235075" indent="-173038">
              <a:lnSpc>
                <a:spcPct val="87000"/>
              </a:lnSpc>
              <a:buClr>
                <a:srgbClr val="000000"/>
              </a:buClr>
              <a:buSzPct val="45000"/>
              <a:buFont typeface="StarSymbol" charset="0"/>
              <a:tabLst>
                <a:tab pos="263525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  <a:defRPr sz="2400">
                <a:solidFill>
                  <a:schemeClr val="bg1"/>
                </a:solidFill>
                <a:latin typeface="Bitstream Vera Serif" charset="0"/>
                <a:ea typeface="ＭＳ Ｐゴシック" charset="-128"/>
              </a:defRPr>
            </a:lvl3pPr>
            <a:lvl4pPr marL="1600200" indent="-228600">
              <a:lnSpc>
                <a:spcPct val="87000"/>
              </a:lnSpc>
              <a:buClr>
                <a:srgbClr val="000000"/>
              </a:buClr>
              <a:buSzPct val="45000"/>
              <a:buFont typeface="StarSymbol" charset="0"/>
              <a:tabLst>
                <a:tab pos="263525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  <a:defRPr sz="2400">
                <a:solidFill>
                  <a:schemeClr val="bg1"/>
                </a:solidFill>
                <a:latin typeface="Bitstream Vera Serif" charset="0"/>
                <a:ea typeface="ＭＳ Ｐゴシック" charset="-128"/>
              </a:defRPr>
            </a:lvl4pPr>
            <a:lvl5pPr marL="2057400" indent="-228600">
              <a:lnSpc>
                <a:spcPct val="87000"/>
              </a:lnSpc>
              <a:buClr>
                <a:srgbClr val="000000"/>
              </a:buClr>
              <a:buSzPct val="45000"/>
              <a:buFont typeface="StarSymbol" charset="0"/>
              <a:tabLst>
                <a:tab pos="263525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  <a:defRPr sz="2400">
                <a:solidFill>
                  <a:schemeClr val="bg1"/>
                </a:solidFill>
                <a:latin typeface="Bitstream Vera Serif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StarSymbol" charset="0"/>
              <a:tabLst>
                <a:tab pos="263525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  <a:defRPr sz="2400">
                <a:solidFill>
                  <a:schemeClr val="bg1"/>
                </a:solidFill>
                <a:latin typeface="Bitstream Vera Serif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StarSymbol" charset="0"/>
              <a:tabLst>
                <a:tab pos="263525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  <a:defRPr sz="2400">
                <a:solidFill>
                  <a:schemeClr val="bg1"/>
                </a:solidFill>
                <a:latin typeface="Bitstream Vera Serif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StarSymbol" charset="0"/>
              <a:tabLst>
                <a:tab pos="263525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  <a:defRPr sz="2400">
                <a:solidFill>
                  <a:schemeClr val="bg1"/>
                </a:solidFill>
                <a:latin typeface="Bitstream Vera Serif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StarSymbol" charset="0"/>
              <a:tabLst>
                <a:tab pos="263525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  <a:defRPr sz="2400">
                <a:solidFill>
                  <a:schemeClr val="bg1"/>
                </a:solidFill>
                <a:latin typeface="Bitstream Vera Serif" charset="0"/>
                <a:ea typeface="ＭＳ Ｐゴシック" charset="-128"/>
              </a:defRPr>
            </a:lvl9pPr>
          </a:lstStyle>
          <a:p>
            <a:pPr marL="912813" lvl="1" indent="-342900" eaLnBrk="1">
              <a:lnSpc>
                <a:spcPct val="100000"/>
              </a:lnSpc>
              <a:spcAft>
                <a:spcPts val="575"/>
              </a:spcAft>
              <a:buClr>
                <a:srgbClr val="993333"/>
              </a:buClr>
              <a:buSzPct val="100000"/>
              <a:buFont typeface="Wingdings" charset="2"/>
              <a:buChar char="§"/>
            </a:pPr>
            <a:r>
              <a:rPr lang="en-GB" altLang="en-US" sz="2000" b="1" dirty="0">
                <a:solidFill>
                  <a:srgbClr val="000000"/>
                </a:solidFill>
                <a:latin typeface="Calibri"/>
                <a:cs typeface="Calibri"/>
              </a:rPr>
              <a:t>D</a:t>
            </a:r>
            <a:r>
              <a:rPr lang="en-GB" altLang="en-US" sz="2000" b="1" baseline="-25000" dirty="0">
                <a:solidFill>
                  <a:srgbClr val="000000"/>
                </a:solidFill>
                <a:latin typeface="Calibri"/>
                <a:cs typeface="Calibri"/>
              </a:rPr>
              <a:t>2</a:t>
            </a:r>
            <a:r>
              <a:rPr lang="en-GB" altLang="en-US" sz="2000" b="1" dirty="0">
                <a:solidFill>
                  <a:srgbClr val="000000"/>
                </a:solidFill>
                <a:latin typeface="Calibri"/>
                <a:cs typeface="Calibri"/>
              </a:rPr>
              <a:t> can modify D</a:t>
            </a:r>
            <a:r>
              <a:rPr lang="en-GB" altLang="en-US" sz="2000" b="1" baseline="-25000" dirty="0">
                <a:solidFill>
                  <a:srgbClr val="000000"/>
                </a:solidFill>
                <a:latin typeface="Calibri"/>
                <a:cs typeface="Calibri"/>
              </a:rPr>
              <a:t>4</a:t>
            </a:r>
            <a:r>
              <a:rPr lang="en-GB" altLang="en-US" sz="2000" b="1" dirty="0">
                <a:solidFill>
                  <a:srgbClr val="000000"/>
                </a:solidFill>
                <a:latin typeface="Calibri"/>
                <a:cs typeface="Calibri"/>
              </a:rPr>
              <a:t> row. </a:t>
            </a:r>
          </a:p>
          <a:p>
            <a:pPr marL="912813" lvl="1" indent="-342900" eaLnBrk="1">
              <a:lnSpc>
                <a:spcPct val="100000"/>
              </a:lnSpc>
              <a:spcAft>
                <a:spcPts val="575"/>
              </a:spcAft>
              <a:buClr>
                <a:srgbClr val="993333"/>
              </a:buClr>
              <a:buSzPct val="100000"/>
              <a:buFont typeface="Wingdings" charset="2"/>
              <a:buChar char="§"/>
            </a:pPr>
            <a:r>
              <a:rPr lang="en-GB" altLang="en-US" sz="2000" b="1" dirty="0">
                <a:solidFill>
                  <a:srgbClr val="000000"/>
                </a:solidFill>
                <a:latin typeface="Calibri"/>
                <a:cs typeface="Calibri"/>
              </a:rPr>
              <a:t>For example: Unix </a:t>
            </a:r>
            <a:r>
              <a:rPr lang="en-GB" altLang="en-US" sz="2000" b="1" dirty="0">
                <a:solidFill>
                  <a:srgbClr val="800000"/>
                </a:solidFill>
                <a:latin typeface="Calibri"/>
                <a:cs typeface="Calibri"/>
              </a:rPr>
              <a:t>root</a:t>
            </a:r>
            <a:r>
              <a:rPr lang="en-GB" altLang="en-US" sz="2000" b="1" dirty="0">
                <a:solidFill>
                  <a:srgbClr val="000000"/>
                </a:solidFill>
                <a:latin typeface="Calibri"/>
                <a:cs typeface="Calibri"/>
              </a:rPr>
              <a:t> has control right on all other domains</a:t>
            </a:r>
          </a:p>
          <a:p>
            <a:pPr marL="912813" lvl="1" indent="-342900" eaLnBrk="1">
              <a:lnSpc>
                <a:spcPct val="100000"/>
              </a:lnSpc>
              <a:spcAft>
                <a:spcPts val="575"/>
              </a:spcAft>
              <a:buClr>
                <a:srgbClr val="993333"/>
              </a:buClr>
              <a:buSzPct val="100000"/>
              <a:buFont typeface="Wingdings" charset="2"/>
              <a:buChar char="§"/>
            </a:pPr>
            <a:r>
              <a:rPr lang="en-GB" altLang="en-US" sz="2000" b="1" dirty="0">
                <a:solidFill>
                  <a:srgbClr val="000000"/>
                </a:solidFill>
                <a:latin typeface="Calibri"/>
                <a:cs typeface="Calibri"/>
              </a:rPr>
              <a:t>The </a:t>
            </a:r>
            <a:r>
              <a:rPr lang="en-GB" altLang="en-US" sz="2000" b="1" i="1" dirty="0">
                <a:solidFill>
                  <a:srgbClr val="800000"/>
                </a:solidFill>
                <a:latin typeface="Calibri"/>
                <a:cs typeface="Calibri"/>
              </a:rPr>
              <a:t>copy</a:t>
            </a:r>
            <a:r>
              <a:rPr lang="en-GB" altLang="en-US" sz="2000" b="1" dirty="0">
                <a:solidFill>
                  <a:srgbClr val="800000"/>
                </a:solidFill>
                <a:latin typeface="Calibri"/>
                <a:cs typeface="Calibri"/>
              </a:rPr>
              <a:t> </a:t>
            </a:r>
            <a:r>
              <a:rPr lang="en-GB" altLang="en-US" sz="2000" b="1" dirty="0">
                <a:solidFill>
                  <a:srgbClr val="000000"/>
                </a:solidFill>
                <a:latin typeface="Calibri"/>
                <a:cs typeface="Calibri"/>
              </a:rPr>
              <a:t>and </a:t>
            </a:r>
            <a:r>
              <a:rPr lang="en-GB" altLang="en-US" sz="2000" b="1" i="1" dirty="0">
                <a:solidFill>
                  <a:srgbClr val="800000"/>
                </a:solidFill>
                <a:latin typeface="Calibri"/>
                <a:cs typeface="Calibri"/>
              </a:rPr>
              <a:t>owner</a:t>
            </a:r>
            <a:r>
              <a:rPr lang="en-GB" altLang="en-US" sz="2000" b="1" dirty="0">
                <a:solidFill>
                  <a:srgbClr val="800000"/>
                </a:solidFill>
                <a:latin typeface="Calibri"/>
                <a:cs typeface="Calibri"/>
              </a:rPr>
              <a:t> </a:t>
            </a:r>
            <a:r>
              <a:rPr lang="en-GB" altLang="en-US" sz="2000" b="1" dirty="0">
                <a:solidFill>
                  <a:srgbClr val="000000"/>
                </a:solidFill>
                <a:latin typeface="Calibri"/>
                <a:cs typeface="Calibri"/>
              </a:rPr>
              <a:t>rights provide us with a mechanism to limit the propagation of access rights. </a:t>
            </a:r>
          </a:p>
          <a:p>
            <a:pPr marL="1404937" lvl="2" indent="-342900" eaLnBrk="1">
              <a:lnSpc>
                <a:spcPct val="100000"/>
              </a:lnSpc>
              <a:spcAft>
                <a:spcPts val="575"/>
              </a:spcAft>
              <a:buClr>
                <a:srgbClr val="993333"/>
              </a:buClr>
              <a:buSzPct val="100000"/>
              <a:buFont typeface="Wingdings" charset="2"/>
              <a:buChar char="§"/>
            </a:pPr>
            <a:r>
              <a:rPr lang="en-GB" altLang="en-US" sz="2000" b="1" i="1" dirty="0">
                <a:solidFill>
                  <a:srgbClr val="2300DC"/>
                </a:solidFill>
                <a:latin typeface="Calibri"/>
                <a:cs typeface="Calibri"/>
              </a:rPr>
              <a:t>However, they do not give us the appropriate tools for preventing the propagation (or disclosure) of information</a:t>
            </a:r>
          </a:p>
          <a:p>
            <a:pPr marL="912813" lvl="1" indent="-342900" eaLnBrk="1">
              <a:lnSpc>
                <a:spcPct val="100000"/>
              </a:lnSpc>
              <a:spcAft>
                <a:spcPts val="575"/>
              </a:spcAft>
              <a:buClr>
                <a:srgbClr val="993333"/>
              </a:buClr>
              <a:buSzPct val="100000"/>
              <a:buFont typeface="Wingdings" charset="2"/>
              <a:buChar char="§"/>
            </a:pPr>
            <a:r>
              <a:rPr lang="en-GB" altLang="en-US" sz="2000" b="1" dirty="0">
                <a:solidFill>
                  <a:srgbClr val="000000"/>
                </a:solidFill>
                <a:latin typeface="Calibri"/>
                <a:cs typeface="Calibri"/>
              </a:rPr>
              <a:t>The problem of guaranteeing that no information initially held in an object can migrate outside of its execution environment is called </a:t>
            </a:r>
          </a:p>
          <a:p>
            <a:pPr marL="1404937" lvl="2" indent="-342900" eaLnBrk="1">
              <a:lnSpc>
                <a:spcPct val="100000"/>
              </a:lnSpc>
              <a:spcAft>
                <a:spcPts val="575"/>
              </a:spcAft>
              <a:buClr>
                <a:srgbClr val="993333"/>
              </a:buClr>
              <a:buSzPct val="100000"/>
              <a:buFont typeface="Wingdings" charset="2"/>
              <a:buChar char="§"/>
            </a:pPr>
            <a:r>
              <a:rPr lang="en-GB" altLang="en-US" sz="2000" b="1" i="1" dirty="0">
                <a:solidFill>
                  <a:srgbClr val="2300DC"/>
                </a:solidFill>
                <a:latin typeface="Calibri"/>
                <a:cs typeface="Calibri"/>
              </a:rPr>
              <a:t>the confinement problem.</a:t>
            </a:r>
          </a:p>
        </p:txBody>
      </p:sp>
    </p:spTree>
    <p:extLst>
      <p:ext uri="{BB962C8B-B14F-4D97-AF65-F5344CB8AC3E}">
        <p14:creationId xmlns:p14="http://schemas.microsoft.com/office/powerpoint/2010/main" val="950929415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/>
            <a:r>
              <a:rPr lang="en-US" altLang="en-US"/>
              <a:t>Implementation of Access Matrix</a:t>
            </a:r>
            <a:endParaRPr lang="tr-TR" altLang="en-US"/>
          </a:p>
        </p:txBody>
      </p:sp>
      <p:sp>
        <p:nvSpPr>
          <p:cNvPr id="5529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>
              <a:lnSpc>
                <a:spcPct val="100000"/>
              </a:lnSpc>
            </a:pPr>
            <a:r>
              <a:rPr lang="en-US" altLang="en-US" dirty="0"/>
              <a:t>How </a:t>
            </a:r>
            <a:r>
              <a:rPr lang="tr-TR" altLang="en-US" dirty="0"/>
              <a:t>can </a:t>
            </a:r>
            <a:r>
              <a:rPr lang="tr-TR" altLang="en-US" dirty="0" err="1"/>
              <a:t>the</a:t>
            </a:r>
            <a:r>
              <a:rPr lang="tr-TR" altLang="en-US" dirty="0"/>
              <a:t> </a:t>
            </a:r>
            <a:r>
              <a:rPr lang="tr-TR" altLang="en-US" dirty="0" err="1"/>
              <a:t>access</a:t>
            </a:r>
            <a:r>
              <a:rPr lang="tr-TR" altLang="en-US" dirty="0"/>
              <a:t> </a:t>
            </a:r>
            <a:r>
              <a:rPr lang="tr-TR" altLang="en-US" dirty="0" err="1"/>
              <a:t>matrix</a:t>
            </a:r>
            <a:r>
              <a:rPr lang="tr-TR" altLang="en-US" dirty="0"/>
              <a:t> be </a:t>
            </a:r>
            <a:r>
              <a:rPr lang="tr-TR" altLang="en-US" dirty="0" err="1"/>
              <a:t>implemented</a:t>
            </a:r>
            <a:r>
              <a:rPr lang="tr-TR" altLang="en-US" dirty="0"/>
              <a:t> </a:t>
            </a:r>
            <a:r>
              <a:rPr lang="tr-TR" altLang="en-US" dirty="0" err="1"/>
              <a:t>effectively</a:t>
            </a:r>
            <a:r>
              <a:rPr lang="tr-TR" altLang="en-US" dirty="0"/>
              <a:t>? </a:t>
            </a:r>
            <a:endParaRPr lang="en-US" altLang="en-US" dirty="0"/>
          </a:p>
          <a:p>
            <a:pPr eaLnBrk="1">
              <a:lnSpc>
                <a:spcPct val="100000"/>
              </a:lnSpc>
            </a:pPr>
            <a:r>
              <a:rPr lang="tr-TR" altLang="en-US" dirty="0" err="1"/>
              <a:t>The</a:t>
            </a:r>
            <a:r>
              <a:rPr lang="tr-TR" altLang="en-US" dirty="0"/>
              <a:t> </a:t>
            </a:r>
            <a:r>
              <a:rPr lang="tr-TR" altLang="en-US" dirty="0" err="1"/>
              <a:t>matrix</a:t>
            </a:r>
            <a:r>
              <a:rPr lang="tr-TR" altLang="en-US" dirty="0"/>
              <a:t> </a:t>
            </a:r>
            <a:r>
              <a:rPr lang="tr-TR" altLang="en-US" dirty="0" err="1"/>
              <a:t>will</a:t>
            </a:r>
            <a:r>
              <a:rPr lang="tr-TR" altLang="en-US" dirty="0"/>
              <a:t> be </a:t>
            </a:r>
            <a:r>
              <a:rPr lang="tr-TR" altLang="en-US" dirty="0" err="1"/>
              <a:t>sparse</a:t>
            </a:r>
            <a:r>
              <a:rPr lang="tr-TR" altLang="en-US" dirty="0"/>
              <a:t>; </a:t>
            </a:r>
            <a:r>
              <a:rPr lang="tr-TR" altLang="en-US" dirty="0" err="1"/>
              <a:t>that</a:t>
            </a:r>
            <a:r>
              <a:rPr lang="tr-TR" altLang="en-US" dirty="0"/>
              <a:t> is, </a:t>
            </a:r>
            <a:r>
              <a:rPr lang="tr-TR" altLang="en-US" dirty="0" err="1"/>
              <a:t>most</a:t>
            </a:r>
            <a:r>
              <a:rPr lang="tr-TR" altLang="en-US" dirty="0"/>
              <a:t> of </a:t>
            </a:r>
            <a:r>
              <a:rPr lang="tr-TR" altLang="en-US" dirty="0" err="1"/>
              <a:t>the</a:t>
            </a:r>
            <a:r>
              <a:rPr lang="tr-TR" altLang="en-US" dirty="0"/>
              <a:t> </a:t>
            </a:r>
            <a:r>
              <a:rPr lang="tr-TR" altLang="en-US" dirty="0" err="1"/>
              <a:t>entries</a:t>
            </a:r>
            <a:r>
              <a:rPr lang="tr-TR" altLang="en-US" dirty="0"/>
              <a:t> </a:t>
            </a:r>
            <a:r>
              <a:rPr lang="tr-TR" altLang="en-US" dirty="0" err="1"/>
              <a:t>will</a:t>
            </a:r>
            <a:r>
              <a:rPr lang="tr-TR" altLang="en-US" dirty="0"/>
              <a:t> be </a:t>
            </a:r>
            <a:r>
              <a:rPr lang="tr-TR" altLang="en-US" dirty="0" err="1"/>
              <a:t>empty</a:t>
            </a:r>
            <a:r>
              <a:rPr lang="tr-TR" altLang="en-US" dirty="0"/>
              <a:t>.</a:t>
            </a:r>
            <a:endParaRPr lang="en-US" altLang="en-US" dirty="0"/>
          </a:p>
          <a:p>
            <a:pPr lvl="1"/>
            <a:r>
              <a:rPr lang="en-US" altLang="en-US" sz="2400" b="1" dirty="0">
                <a:solidFill>
                  <a:srgbClr val="3B3EFF"/>
                </a:solidFill>
                <a:ea typeface="ＭＳ Ｐゴシック" charset="-128"/>
              </a:rPr>
              <a:t>Global table</a:t>
            </a:r>
          </a:p>
          <a:p>
            <a:pPr lvl="1"/>
            <a:r>
              <a:rPr lang="en-US" altLang="en-US" sz="2400" b="1" dirty="0">
                <a:solidFill>
                  <a:srgbClr val="3B3EFF"/>
                </a:solidFill>
                <a:ea typeface="ＭＳ Ｐゴシック" charset="-128"/>
              </a:rPr>
              <a:t>Access lists for Objects</a:t>
            </a:r>
          </a:p>
          <a:p>
            <a:pPr lvl="1"/>
            <a:r>
              <a:rPr lang="en-US" altLang="en-US" sz="2400" b="1" dirty="0">
                <a:solidFill>
                  <a:srgbClr val="3B3EFF"/>
                </a:solidFill>
                <a:ea typeface="ＭＳ Ｐゴシック" charset="-128"/>
              </a:rPr>
              <a:t>Capability lists for Domains</a:t>
            </a:r>
          </a:p>
          <a:p>
            <a:pPr lvl="1"/>
            <a:r>
              <a:rPr lang="en-US" altLang="en-US" sz="2400" b="1" dirty="0">
                <a:solidFill>
                  <a:srgbClr val="3B3EFF"/>
                </a:solidFill>
                <a:ea typeface="ＭＳ Ｐゴシック" charset="-128"/>
              </a:rPr>
              <a:t>A Lock-Key Mechanism</a:t>
            </a:r>
            <a:endParaRPr lang="tr-TR" altLang="en-US" sz="2400" b="1" dirty="0">
              <a:solidFill>
                <a:srgbClr val="3B3EFF"/>
              </a:solidFill>
              <a:ea typeface="ＭＳ Ｐゴシック" charset="-128"/>
            </a:endParaRPr>
          </a:p>
          <a:p>
            <a:pPr eaLnBrk="1">
              <a:lnSpc>
                <a:spcPct val="100000"/>
              </a:lnSpc>
            </a:pPr>
            <a:endParaRPr lang="tr-TR" altLang="en-US" dirty="0"/>
          </a:p>
        </p:txBody>
      </p:sp>
    </p:spTree>
    <p:extLst>
      <p:ext uri="{BB962C8B-B14F-4D97-AF65-F5344CB8AC3E}">
        <p14:creationId xmlns:p14="http://schemas.microsoft.com/office/powerpoint/2010/main" val="199581763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/>
            <a:r>
              <a:rPr lang="en-US" altLang="en-US" dirty="0"/>
              <a:t>Global Table </a:t>
            </a:r>
            <a:endParaRPr lang="tr-TR" altLang="en-US" dirty="0"/>
          </a:p>
        </p:txBody>
      </p:sp>
      <p:sp>
        <p:nvSpPr>
          <p:cNvPr id="57346" name="Rectangle 3"/>
          <p:cNvSpPr>
            <a:spLocks noGrp="1" noChangeArrowheads="1"/>
          </p:cNvSpPr>
          <p:nvPr>
            <p:ph idx="1"/>
          </p:nvPr>
        </p:nvSpPr>
        <p:spPr>
          <a:xfrm>
            <a:off x="437529" y="1501436"/>
            <a:ext cx="8705040" cy="2746714"/>
          </a:xfrm>
        </p:spPr>
        <p:txBody>
          <a:bodyPr/>
          <a:lstStyle/>
          <a:p>
            <a:r>
              <a:rPr lang="en-US" altLang="en-US" dirty="0">
                <a:ea typeface="ＭＳ Ｐゴシック" charset="-128"/>
              </a:rPr>
              <a:t>A global table consisting of</a:t>
            </a:r>
          </a:p>
          <a:p>
            <a:pPr lvl="1"/>
            <a:r>
              <a:rPr lang="tr-TR" altLang="en-US" dirty="0">
                <a:ea typeface="ＭＳ Ｐゴシック" charset="-128"/>
              </a:rPr>
              <a:t>&lt;domain, </a:t>
            </a:r>
            <a:r>
              <a:rPr lang="tr-TR" altLang="en-US" dirty="0" err="1">
                <a:ea typeface="ＭＳ Ｐゴシック" charset="-128"/>
              </a:rPr>
              <a:t>object</a:t>
            </a:r>
            <a:r>
              <a:rPr lang="tr-TR" altLang="en-US" dirty="0">
                <a:ea typeface="ＭＳ Ｐゴシック" charset="-128"/>
              </a:rPr>
              <a:t>, </a:t>
            </a:r>
            <a:r>
              <a:rPr lang="tr-TR" altLang="en-US" dirty="0" err="1">
                <a:ea typeface="ＭＳ Ｐゴシック" charset="-128"/>
              </a:rPr>
              <a:t>rights</a:t>
            </a:r>
            <a:r>
              <a:rPr lang="tr-TR" altLang="en-US" dirty="0">
                <a:ea typeface="ＭＳ Ｐゴシック" charset="-128"/>
              </a:rPr>
              <a:t>-set&gt;</a:t>
            </a:r>
            <a:r>
              <a:rPr lang="en-US" altLang="en-US" dirty="0">
                <a:ea typeface="ＭＳ Ｐゴシック" charset="-128"/>
              </a:rPr>
              <a:t> triples</a:t>
            </a:r>
          </a:p>
          <a:p>
            <a:endParaRPr lang="en-US" alt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94515869"/>
              </p:ext>
            </p:extLst>
          </p:nvPr>
        </p:nvGraphicFramePr>
        <p:xfrm>
          <a:off x="762000" y="4633578"/>
          <a:ext cx="8858250" cy="2377440"/>
        </p:xfrm>
        <a:graphic>
          <a:graphicData uri="http://schemas.openxmlformats.org/drawingml/2006/table">
            <a:tbl>
              <a:tblPr>
                <a:tableStyleId>{69C7853C-536D-4A76-A0AE-DD22124D55A5}</a:tableStyleId>
              </a:tblPr>
              <a:tblGrid>
                <a:gridCol w="159608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58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80416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libri" charset="0"/>
                          <a:ea typeface="Calibri" charset="0"/>
                          <a:cs typeface="Calibri" charset="0"/>
                        </a:rPr>
                        <a:t>D1</a:t>
                      </a:r>
                      <a:endParaRPr lang="en-US" b="1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6C7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libri" charset="0"/>
                          <a:ea typeface="Calibri" charset="0"/>
                          <a:cs typeface="Calibri" charset="0"/>
                        </a:rPr>
                        <a:t>O1</a:t>
                      </a:r>
                      <a:endParaRPr lang="en-US" b="1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6C7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>
                          <a:latin typeface="Calibri" charset="0"/>
                          <a:ea typeface="Calibri" charset="0"/>
                          <a:cs typeface="Calibri" charset="0"/>
                        </a:rPr>
                        <a:t>read, write, execute,</a:t>
                      </a:r>
                      <a:r>
                        <a:rPr lang="en-US" sz="2000" baseline="0" dirty="0">
                          <a:latin typeface="Calibri" charset="0"/>
                          <a:ea typeface="Calibri" charset="0"/>
                          <a:cs typeface="Calibri" charset="0"/>
                        </a:rPr>
                        <a:t> </a:t>
                      </a:r>
                      <a:r>
                        <a:rPr lang="en-US" sz="2000" dirty="0">
                          <a:latin typeface="Calibri" charset="0"/>
                          <a:ea typeface="Calibri" charset="0"/>
                          <a:cs typeface="Calibri" charset="0"/>
                        </a:rPr>
                        <a:t>owner</a:t>
                      </a:r>
                      <a:endParaRPr lang="en-US" sz="2000" b="1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6C7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libri" charset="0"/>
                          <a:ea typeface="Calibri" charset="0"/>
                          <a:cs typeface="Calibri" charset="0"/>
                        </a:rPr>
                        <a:t>D1</a:t>
                      </a:r>
                      <a:endParaRPr lang="en-US" b="1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6C7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libri" charset="0"/>
                          <a:ea typeface="Calibri" charset="0"/>
                          <a:cs typeface="Calibri" charset="0"/>
                        </a:rPr>
                        <a:t>O2</a:t>
                      </a:r>
                      <a:endParaRPr lang="en-US" b="1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6C7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>
                          <a:latin typeface="Calibri" charset="0"/>
                          <a:ea typeface="Calibri" charset="0"/>
                          <a:cs typeface="Calibri" charset="0"/>
                        </a:rPr>
                        <a:t>read, write</a:t>
                      </a:r>
                      <a:endParaRPr lang="en-US" sz="2000" b="1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6C7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libri" charset="0"/>
                          <a:ea typeface="Calibri" charset="0"/>
                          <a:cs typeface="Calibri" charset="0"/>
                        </a:rPr>
                        <a:t>D1</a:t>
                      </a:r>
                      <a:endParaRPr lang="en-US" b="1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6C7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s-IS" dirty="0">
                          <a:latin typeface="Calibri" charset="0"/>
                          <a:ea typeface="Calibri" charset="0"/>
                          <a:cs typeface="Calibri" charset="0"/>
                        </a:rPr>
                        <a:t>…</a:t>
                      </a:r>
                      <a:endParaRPr lang="en-US" b="1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6C7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s-IS" sz="2000" dirty="0">
                          <a:latin typeface="Calibri" charset="0"/>
                          <a:ea typeface="Calibri" charset="0"/>
                          <a:cs typeface="Calibri" charset="0"/>
                        </a:rPr>
                        <a:t>…</a:t>
                      </a:r>
                      <a:endParaRPr lang="en-US" sz="2000" b="1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6C7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libri" charset="0"/>
                          <a:ea typeface="Calibri" charset="0"/>
                          <a:cs typeface="Calibri" charset="0"/>
                        </a:rPr>
                        <a:t>D2</a:t>
                      </a:r>
                      <a:endParaRPr lang="en-US" b="1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6C7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libri" charset="0"/>
                          <a:ea typeface="Calibri" charset="0"/>
                          <a:cs typeface="Calibri" charset="0"/>
                        </a:rPr>
                        <a:t>O1</a:t>
                      </a:r>
                      <a:endParaRPr lang="en-US" b="1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6C7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>
                          <a:latin typeface="Calibri" charset="0"/>
                          <a:ea typeface="Calibri" charset="0"/>
                          <a:cs typeface="Calibri" charset="0"/>
                        </a:rPr>
                        <a:t>read, execute, switch(obi)</a:t>
                      </a:r>
                      <a:endParaRPr lang="en-US" sz="2000" b="1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6C7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libri" charset="0"/>
                          <a:ea typeface="Calibri" charset="0"/>
                          <a:cs typeface="Calibri" charset="0"/>
                        </a:rPr>
                        <a:t>D2</a:t>
                      </a:r>
                      <a:endParaRPr lang="en-US" b="1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6C7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libri" charset="0"/>
                          <a:ea typeface="Calibri" charset="0"/>
                          <a:cs typeface="Calibri" charset="0"/>
                        </a:rPr>
                        <a:t>O2</a:t>
                      </a:r>
                      <a:endParaRPr lang="en-US" b="1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6C7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>
                          <a:latin typeface="Calibri" charset="0"/>
                          <a:ea typeface="Calibri" charset="0"/>
                          <a:cs typeface="Calibri" charset="0"/>
                        </a:rPr>
                        <a:t>read, write, owner</a:t>
                      </a:r>
                      <a:endParaRPr lang="en-US" sz="2000" b="1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6C7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libri" charset="0"/>
                          <a:ea typeface="Calibri" charset="0"/>
                          <a:cs typeface="Calibri" charset="0"/>
                        </a:rPr>
                        <a:t>D2</a:t>
                      </a:r>
                      <a:endParaRPr lang="en-US" b="1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6C7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s-IS" dirty="0">
                          <a:latin typeface="Calibri" charset="0"/>
                          <a:ea typeface="Calibri" charset="0"/>
                          <a:cs typeface="Calibri" charset="0"/>
                        </a:rPr>
                        <a:t>…</a:t>
                      </a:r>
                      <a:endParaRPr lang="en-US" b="1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6C7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s-IS" sz="2000" dirty="0">
                          <a:latin typeface="Calibri" charset="0"/>
                          <a:ea typeface="Calibri" charset="0"/>
                          <a:cs typeface="Calibri" charset="0"/>
                        </a:rPr>
                        <a:t>….</a:t>
                      </a:r>
                      <a:endParaRPr lang="en-US" sz="2000" b="1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6C7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678024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/>
            <a:r>
              <a:rPr lang="en-US" altLang="en-US" dirty="0"/>
              <a:t>Global Table – pros and cons</a:t>
            </a:r>
            <a:endParaRPr lang="tr-TR" altLang="en-US" dirty="0"/>
          </a:p>
        </p:txBody>
      </p:sp>
      <p:sp>
        <p:nvSpPr>
          <p:cNvPr id="57346" name="Rectangle 3"/>
          <p:cNvSpPr>
            <a:spLocks noGrp="1" noChangeArrowheads="1"/>
          </p:cNvSpPr>
          <p:nvPr>
            <p:ph idx="1"/>
          </p:nvPr>
        </p:nvSpPr>
        <p:spPr>
          <a:xfrm>
            <a:off x="437529" y="1501436"/>
            <a:ext cx="8705040" cy="2746714"/>
          </a:xfrm>
        </p:spPr>
        <p:txBody>
          <a:bodyPr/>
          <a:lstStyle/>
          <a:p>
            <a:r>
              <a:rPr lang="en-US" altLang="en-US" dirty="0">
                <a:ea typeface="ＭＳ Ｐゴシック" charset="-128"/>
              </a:rPr>
              <a:t>Simplest implementation</a:t>
            </a:r>
          </a:p>
          <a:p>
            <a:r>
              <a:rPr lang="en-US" altLang="en-US" dirty="0">
                <a:ea typeface="ＭＳ Ｐゴシック" charset="-128"/>
              </a:rPr>
              <a:t>The table is usually large and cannot be kept in memory</a:t>
            </a:r>
          </a:p>
          <a:p>
            <a:r>
              <a:rPr lang="en-US" altLang="en-US" dirty="0">
                <a:ea typeface="ＭＳ Ｐゴシック" charset="-128"/>
              </a:rPr>
              <a:t>Does not take into account special groupings of objects or domains </a:t>
            </a:r>
          </a:p>
          <a:p>
            <a:pPr lvl="1"/>
            <a:r>
              <a:rPr lang="en-US" altLang="en-US" dirty="0">
                <a:ea typeface="ＭＳ Ｐゴシック" charset="-128"/>
              </a:rPr>
              <a:t>If everyone can read a particular object, it must have a separate entry in every domain</a:t>
            </a:r>
            <a:endParaRPr lang="tr-TR" altLang="en-US" dirty="0">
              <a:ea typeface="ＭＳ Ｐゴシック" charset="-128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50961543"/>
              </p:ext>
            </p:extLst>
          </p:nvPr>
        </p:nvGraphicFramePr>
        <p:xfrm>
          <a:off x="762000" y="4633578"/>
          <a:ext cx="8858250" cy="2377440"/>
        </p:xfrm>
        <a:graphic>
          <a:graphicData uri="http://schemas.openxmlformats.org/drawingml/2006/table">
            <a:tbl>
              <a:tblPr>
                <a:tableStyleId>{69C7853C-536D-4A76-A0AE-DD22124D55A5}</a:tableStyleId>
              </a:tblPr>
              <a:tblGrid>
                <a:gridCol w="159608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58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80416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libri" charset="0"/>
                          <a:ea typeface="Calibri" charset="0"/>
                          <a:cs typeface="Calibri" charset="0"/>
                        </a:rPr>
                        <a:t>D1</a:t>
                      </a:r>
                      <a:endParaRPr lang="en-US" b="1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6C7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libri" charset="0"/>
                          <a:ea typeface="Calibri" charset="0"/>
                          <a:cs typeface="Calibri" charset="0"/>
                        </a:rPr>
                        <a:t>O1</a:t>
                      </a:r>
                      <a:endParaRPr lang="en-US" b="1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6C7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>
                          <a:latin typeface="Calibri" charset="0"/>
                          <a:ea typeface="Calibri" charset="0"/>
                          <a:cs typeface="Calibri" charset="0"/>
                        </a:rPr>
                        <a:t>read, write, execute,</a:t>
                      </a:r>
                      <a:r>
                        <a:rPr lang="en-US" sz="2000" baseline="0" dirty="0">
                          <a:latin typeface="Calibri" charset="0"/>
                          <a:ea typeface="Calibri" charset="0"/>
                          <a:cs typeface="Calibri" charset="0"/>
                        </a:rPr>
                        <a:t> </a:t>
                      </a:r>
                      <a:r>
                        <a:rPr lang="en-US" sz="2000" dirty="0">
                          <a:latin typeface="Calibri" charset="0"/>
                          <a:ea typeface="Calibri" charset="0"/>
                          <a:cs typeface="Calibri" charset="0"/>
                        </a:rPr>
                        <a:t>owner</a:t>
                      </a:r>
                      <a:endParaRPr lang="en-US" sz="2000" b="1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6C7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libri" charset="0"/>
                          <a:ea typeface="Calibri" charset="0"/>
                          <a:cs typeface="Calibri" charset="0"/>
                        </a:rPr>
                        <a:t>D1</a:t>
                      </a:r>
                      <a:endParaRPr lang="en-US" b="1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6C7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libri" charset="0"/>
                          <a:ea typeface="Calibri" charset="0"/>
                          <a:cs typeface="Calibri" charset="0"/>
                        </a:rPr>
                        <a:t>O2</a:t>
                      </a:r>
                      <a:endParaRPr lang="en-US" b="1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6C7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>
                          <a:latin typeface="Calibri" charset="0"/>
                          <a:ea typeface="Calibri" charset="0"/>
                          <a:cs typeface="Calibri" charset="0"/>
                        </a:rPr>
                        <a:t>read, write</a:t>
                      </a:r>
                      <a:endParaRPr lang="en-US" sz="2000" b="1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6C7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libri" charset="0"/>
                          <a:ea typeface="Calibri" charset="0"/>
                          <a:cs typeface="Calibri" charset="0"/>
                        </a:rPr>
                        <a:t>D1</a:t>
                      </a:r>
                      <a:endParaRPr lang="en-US" b="1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6C7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s-IS" dirty="0">
                          <a:latin typeface="Calibri" charset="0"/>
                          <a:ea typeface="Calibri" charset="0"/>
                          <a:cs typeface="Calibri" charset="0"/>
                        </a:rPr>
                        <a:t>…</a:t>
                      </a:r>
                      <a:endParaRPr lang="en-US" b="1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6C7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s-IS" sz="2000" dirty="0">
                          <a:latin typeface="Calibri" charset="0"/>
                          <a:ea typeface="Calibri" charset="0"/>
                          <a:cs typeface="Calibri" charset="0"/>
                        </a:rPr>
                        <a:t>…</a:t>
                      </a:r>
                      <a:endParaRPr lang="en-US" sz="2000" b="1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6C7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libri" charset="0"/>
                          <a:ea typeface="Calibri" charset="0"/>
                          <a:cs typeface="Calibri" charset="0"/>
                        </a:rPr>
                        <a:t>D2</a:t>
                      </a:r>
                      <a:endParaRPr lang="en-US" b="1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6C7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libri" charset="0"/>
                          <a:ea typeface="Calibri" charset="0"/>
                          <a:cs typeface="Calibri" charset="0"/>
                        </a:rPr>
                        <a:t>O1</a:t>
                      </a:r>
                      <a:endParaRPr lang="en-US" b="1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6C7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>
                          <a:latin typeface="Calibri" charset="0"/>
                          <a:ea typeface="Calibri" charset="0"/>
                          <a:cs typeface="Calibri" charset="0"/>
                        </a:rPr>
                        <a:t>read, execute, switch(obi)</a:t>
                      </a:r>
                      <a:endParaRPr lang="en-US" sz="2000" b="1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6C7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libri" charset="0"/>
                          <a:ea typeface="Calibri" charset="0"/>
                          <a:cs typeface="Calibri" charset="0"/>
                        </a:rPr>
                        <a:t>D2</a:t>
                      </a:r>
                      <a:endParaRPr lang="en-US" b="1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6C7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libri" charset="0"/>
                          <a:ea typeface="Calibri" charset="0"/>
                          <a:cs typeface="Calibri" charset="0"/>
                        </a:rPr>
                        <a:t>O2</a:t>
                      </a:r>
                      <a:endParaRPr lang="en-US" b="1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6C7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>
                          <a:latin typeface="Calibri" charset="0"/>
                          <a:ea typeface="Calibri" charset="0"/>
                          <a:cs typeface="Calibri" charset="0"/>
                        </a:rPr>
                        <a:t>read, write, owner</a:t>
                      </a:r>
                      <a:endParaRPr lang="en-US" sz="2000" b="1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6C7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libri" charset="0"/>
                          <a:ea typeface="Calibri" charset="0"/>
                          <a:cs typeface="Calibri" charset="0"/>
                        </a:rPr>
                        <a:t>D2</a:t>
                      </a:r>
                      <a:endParaRPr lang="en-US" b="1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6C7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s-IS" dirty="0">
                          <a:latin typeface="Calibri" charset="0"/>
                          <a:ea typeface="Calibri" charset="0"/>
                          <a:cs typeface="Calibri" charset="0"/>
                        </a:rPr>
                        <a:t>…</a:t>
                      </a:r>
                      <a:endParaRPr lang="en-US" b="1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6C7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s-IS" sz="2000" dirty="0">
                          <a:latin typeface="Calibri" charset="0"/>
                          <a:ea typeface="Calibri" charset="0"/>
                          <a:cs typeface="Calibri" charset="0"/>
                        </a:rPr>
                        <a:t>….</a:t>
                      </a:r>
                      <a:endParaRPr lang="en-US" sz="2000" b="1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6C7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3401120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Access Lists for Objects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7529" y="1501436"/>
            <a:ext cx="8705040" cy="2175214"/>
          </a:xfrm>
        </p:spPr>
        <p:txBody>
          <a:bodyPr>
            <a:normAutofit fontScale="92500" lnSpcReduction="20000"/>
          </a:bodyPr>
          <a:lstStyle/>
          <a:p>
            <a:pPr indent="176213">
              <a:lnSpc>
                <a:spcPct val="120000"/>
              </a:lnSpc>
            </a:pPr>
            <a:r>
              <a:rPr lang="en-US" altLang="en-US" sz="2800" dirty="0"/>
              <a:t>For each object store </a:t>
            </a:r>
            <a:r>
              <a:rPr lang="en-US" altLang="en-US" sz="2800" dirty="0">
                <a:solidFill>
                  <a:srgbClr val="0000FF"/>
                </a:solidFill>
              </a:rPr>
              <a:t>&lt;domain, rights-set&gt;,</a:t>
            </a:r>
            <a:r>
              <a:rPr lang="en-US" altLang="en-US" sz="2800" dirty="0"/>
              <a:t> which define all domains with a nonempty set of access rights for that object.</a:t>
            </a:r>
          </a:p>
          <a:p>
            <a:pPr lvl="1" indent="176213">
              <a:lnSpc>
                <a:spcPct val="120000"/>
              </a:lnSpc>
            </a:pPr>
            <a:r>
              <a:rPr lang="en-US" altLang="en-US" sz="2400" dirty="0"/>
              <a:t>can be extended easily to define a list plus a default set of access rights.</a:t>
            </a:r>
            <a:endParaRPr lang="tr-TR" altLang="en-US" sz="2400" dirty="0"/>
          </a:p>
          <a:p>
            <a:pPr>
              <a:lnSpc>
                <a:spcPct val="120000"/>
              </a:lnSpc>
            </a:pPr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07104849"/>
              </p:ext>
            </p:extLst>
          </p:nvPr>
        </p:nvGraphicFramePr>
        <p:xfrm>
          <a:off x="3143250" y="4081128"/>
          <a:ext cx="6400250" cy="792480"/>
        </p:xfrm>
        <a:graphic>
          <a:graphicData uri="http://schemas.openxmlformats.org/drawingml/2006/table">
            <a:tbl>
              <a:tblPr>
                <a:tableStyleId>{69C7853C-536D-4A76-A0AE-DD22124D55A5}</a:tableStyleId>
              </a:tblPr>
              <a:tblGrid>
                <a:gridCol w="159608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80416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libri" charset="0"/>
                          <a:ea typeface="Calibri" charset="0"/>
                          <a:cs typeface="Calibri" charset="0"/>
                        </a:rPr>
                        <a:t>D1</a:t>
                      </a:r>
                      <a:endParaRPr lang="en-US" b="1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6C7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>
                          <a:latin typeface="Calibri" charset="0"/>
                          <a:ea typeface="Calibri" charset="0"/>
                          <a:cs typeface="Calibri" charset="0"/>
                        </a:rPr>
                        <a:t>read, write, execute,</a:t>
                      </a:r>
                      <a:r>
                        <a:rPr lang="en-US" sz="2000" baseline="0" dirty="0">
                          <a:latin typeface="Calibri" charset="0"/>
                          <a:ea typeface="Calibri" charset="0"/>
                          <a:cs typeface="Calibri" charset="0"/>
                        </a:rPr>
                        <a:t> </a:t>
                      </a:r>
                      <a:r>
                        <a:rPr lang="en-US" sz="2000" dirty="0">
                          <a:latin typeface="Calibri" charset="0"/>
                          <a:ea typeface="Calibri" charset="0"/>
                          <a:cs typeface="Calibri" charset="0"/>
                        </a:rPr>
                        <a:t>owner</a:t>
                      </a:r>
                      <a:endParaRPr lang="en-US" sz="2000" b="1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6C7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libri" charset="0"/>
                          <a:ea typeface="Calibri" charset="0"/>
                          <a:cs typeface="Calibri" charset="0"/>
                        </a:rPr>
                        <a:t>D2</a:t>
                      </a:r>
                      <a:endParaRPr lang="en-US" b="1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6C7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>
                          <a:latin typeface="Calibri" charset="0"/>
                          <a:ea typeface="Calibri" charset="0"/>
                          <a:cs typeface="Calibri" charset="0"/>
                        </a:rPr>
                        <a:t>read, execute, switch(obi)</a:t>
                      </a:r>
                      <a:endParaRPr lang="en-US" sz="2000" b="1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6C7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4722527"/>
              </p:ext>
            </p:extLst>
          </p:nvPr>
        </p:nvGraphicFramePr>
        <p:xfrm>
          <a:off x="3143250" y="5658468"/>
          <a:ext cx="6400250" cy="792480"/>
        </p:xfrm>
        <a:graphic>
          <a:graphicData uri="http://schemas.openxmlformats.org/drawingml/2006/table">
            <a:tbl>
              <a:tblPr>
                <a:tableStyleId>{69C7853C-536D-4A76-A0AE-DD22124D55A5}</a:tableStyleId>
              </a:tblPr>
              <a:tblGrid>
                <a:gridCol w="159608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80416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libri" charset="0"/>
                          <a:ea typeface="Calibri" charset="0"/>
                          <a:cs typeface="Calibri" charset="0"/>
                        </a:rPr>
                        <a:t>D1</a:t>
                      </a:r>
                      <a:endParaRPr lang="en-US" b="1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>
                          <a:latin typeface="Calibri" charset="0"/>
                          <a:ea typeface="Calibri" charset="0"/>
                          <a:cs typeface="Calibri" charset="0"/>
                        </a:rPr>
                        <a:t>read, write</a:t>
                      </a:r>
                      <a:endParaRPr lang="en-US" sz="2000" b="1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libri" charset="0"/>
                          <a:ea typeface="Calibri" charset="0"/>
                          <a:cs typeface="Calibri" charset="0"/>
                        </a:rPr>
                        <a:t>D2</a:t>
                      </a:r>
                      <a:endParaRPr lang="en-US" b="1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>
                          <a:latin typeface="Calibri" charset="0"/>
                          <a:ea typeface="Calibri" charset="0"/>
                          <a:cs typeface="Calibri" charset="0"/>
                        </a:rPr>
                        <a:t>read, write, owner</a:t>
                      </a:r>
                      <a:endParaRPr lang="en-US" sz="2000" b="1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68352998"/>
              </p:ext>
            </p:extLst>
          </p:nvPr>
        </p:nvGraphicFramePr>
        <p:xfrm>
          <a:off x="1508448" y="4081128"/>
          <a:ext cx="1596081" cy="396240"/>
        </p:xfrm>
        <a:graphic>
          <a:graphicData uri="http://schemas.openxmlformats.org/drawingml/2006/table">
            <a:tbl>
              <a:tblPr>
                <a:tableStyleId>{69C7853C-536D-4A76-A0AE-DD22124D55A5}</a:tableStyleId>
              </a:tblPr>
              <a:tblGrid>
                <a:gridCol w="159608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libri" charset="0"/>
                          <a:ea typeface="Calibri" charset="0"/>
                          <a:cs typeface="Calibri" charset="0"/>
                        </a:rPr>
                        <a:t>Object1</a:t>
                      </a:r>
                      <a:endParaRPr lang="en-US" b="1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6C7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62044403"/>
              </p:ext>
            </p:extLst>
          </p:nvPr>
        </p:nvGraphicFramePr>
        <p:xfrm>
          <a:off x="1508447" y="5643846"/>
          <a:ext cx="1596081" cy="396240"/>
        </p:xfrm>
        <a:graphic>
          <a:graphicData uri="http://schemas.openxmlformats.org/drawingml/2006/table">
            <a:tbl>
              <a:tblPr>
                <a:tableStyleId>{69C7853C-536D-4A76-A0AE-DD22124D55A5}</a:tableStyleId>
              </a:tblPr>
              <a:tblGrid>
                <a:gridCol w="159608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libri" charset="0"/>
                          <a:ea typeface="Calibri" charset="0"/>
                          <a:cs typeface="Calibri" charset="0"/>
                        </a:rPr>
                        <a:t>Object2</a:t>
                      </a:r>
                      <a:endParaRPr lang="en-US" b="1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302044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Access Lists for Objects -  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7529" y="1501436"/>
            <a:ext cx="8705040" cy="2175214"/>
          </a:xfrm>
        </p:spPr>
        <p:txBody>
          <a:bodyPr>
            <a:normAutofit fontScale="92500" lnSpcReduction="20000"/>
          </a:bodyPr>
          <a:lstStyle/>
          <a:p>
            <a:pPr indent="176213">
              <a:lnSpc>
                <a:spcPct val="120000"/>
              </a:lnSpc>
            </a:pPr>
            <a:r>
              <a:rPr lang="en-US" altLang="en-US" sz="2800" dirty="0"/>
              <a:t>For each object store </a:t>
            </a:r>
            <a:r>
              <a:rPr lang="en-US" altLang="en-US" sz="2800" dirty="0">
                <a:solidFill>
                  <a:srgbClr val="0000FF"/>
                </a:solidFill>
              </a:rPr>
              <a:t>&lt;domain, rights-set&gt;,</a:t>
            </a:r>
            <a:r>
              <a:rPr lang="en-US" altLang="en-US" sz="2800" dirty="0"/>
              <a:t> which define all domains with a nonempty set of access rights for that object.</a:t>
            </a:r>
          </a:p>
          <a:p>
            <a:pPr lvl="1" indent="176213">
              <a:lnSpc>
                <a:spcPct val="120000"/>
              </a:lnSpc>
            </a:pPr>
            <a:r>
              <a:rPr lang="en-US" altLang="en-US" sz="2400" dirty="0"/>
              <a:t>can be extended easily to define a list plus a default set of access rights.</a:t>
            </a:r>
            <a:endParaRPr lang="tr-TR" altLang="en-US" sz="2400" dirty="0"/>
          </a:p>
          <a:p>
            <a:pPr>
              <a:lnSpc>
                <a:spcPct val="120000"/>
              </a:lnSpc>
            </a:pPr>
            <a:endParaRPr lang="en-US" dirty="0"/>
          </a:p>
        </p:txBody>
      </p:sp>
      <p:pic>
        <p:nvPicPr>
          <p:cNvPr id="9" name="Picture 4" descr="9-25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9313" y="3648318"/>
            <a:ext cx="5837237" cy="2597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5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7563" y="6350486"/>
            <a:ext cx="5849937" cy="1195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6972300" y="4038600"/>
            <a:ext cx="2759089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Calibri" pitchFamily="34" charset="0"/>
              </a:rPr>
              <a:t>Domain: User = {A,B,C}</a:t>
            </a:r>
          </a:p>
          <a:p>
            <a:r>
              <a:rPr lang="en-US" sz="2000" dirty="0">
                <a:latin typeface="Calibri" pitchFamily="34" charset="0"/>
              </a:rPr>
              <a:t>Object: File = {F1, F2, F3}</a:t>
            </a:r>
          </a:p>
          <a:p>
            <a:r>
              <a:rPr lang="en-US" sz="2000" dirty="0">
                <a:latin typeface="Calibri" pitchFamily="34" charset="0"/>
              </a:rPr>
              <a:t>Rights: {R, W, X}</a:t>
            </a:r>
          </a:p>
        </p:txBody>
      </p:sp>
    </p:spTree>
    <p:extLst>
      <p:ext uri="{BB962C8B-B14F-4D97-AF65-F5344CB8AC3E}">
        <p14:creationId xmlns:p14="http://schemas.microsoft.com/office/powerpoint/2010/main" val="187992107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/>
            <a:r>
              <a:rPr lang="en-US" altLang="en-US"/>
              <a:t>Capability Lists for Domains</a:t>
            </a:r>
            <a:endParaRPr lang="tr-TR" altLang="en-US"/>
          </a:p>
        </p:txBody>
      </p:sp>
      <p:sp>
        <p:nvSpPr>
          <p:cNvPr id="6144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>
              <a:lnSpc>
                <a:spcPct val="100000"/>
              </a:lnSpc>
            </a:pPr>
            <a:r>
              <a:rPr lang="en-US" altLang="en-US" dirty="0"/>
              <a:t>A </a:t>
            </a:r>
            <a:r>
              <a:rPr lang="en-US" altLang="en-US" dirty="0">
                <a:solidFill>
                  <a:srgbClr val="FF3300"/>
                </a:solidFill>
              </a:rPr>
              <a:t>capability list</a:t>
            </a:r>
            <a:r>
              <a:rPr lang="en-US" altLang="en-US" dirty="0"/>
              <a:t> for a domain is a list of objects together with the operations allowed on those objects. </a:t>
            </a:r>
          </a:p>
          <a:p>
            <a:pPr lvl="2" eaLnBrk="1">
              <a:lnSpc>
                <a:spcPct val="100000"/>
              </a:lnSpc>
            </a:pPr>
            <a:r>
              <a:rPr lang="en-US" altLang="en-US" dirty="0">
                <a:ea typeface="ＭＳ Ｐゴシック" charset="-128"/>
              </a:rPr>
              <a:t>The capability list is associated with a domain, but it is never directly accessible to a process executing in that domain. </a:t>
            </a:r>
          </a:p>
          <a:p>
            <a:pPr lvl="2" eaLnBrk="1">
              <a:lnSpc>
                <a:spcPct val="100000"/>
              </a:lnSpc>
            </a:pPr>
            <a:r>
              <a:rPr lang="en-US" altLang="en-US" dirty="0">
                <a:ea typeface="ＭＳ Ｐゴシック" charset="-128"/>
              </a:rPr>
              <a:t>Rather, the capability list is itself a protected object, maintained by the operating system and accessed by the user only indirectly. </a:t>
            </a:r>
            <a:endParaRPr lang="tr-TR" altLang="en-US" dirty="0">
              <a:ea typeface="ＭＳ Ｐゴシック" charset="-128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1139763"/>
              </p:ext>
            </p:extLst>
          </p:nvPr>
        </p:nvGraphicFramePr>
        <p:xfrm>
          <a:off x="2467713" y="4686992"/>
          <a:ext cx="6400250" cy="792480"/>
        </p:xfrm>
        <a:graphic>
          <a:graphicData uri="http://schemas.openxmlformats.org/drawingml/2006/table">
            <a:tbl>
              <a:tblPr>
                <a:tableStyleId>{69C7853C-536D-4A76-A0AE-DD22124D55A5}</a:tableStyleId>
              </a:tblPr>
              <a:tblGrid>
                <a:gridCol w="159608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80416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libri" charset="0"/>
                          <a:ea typeface="Calibri" charset="0"/>
                          <a:cs typeface="Calibri" charset="0"/>
                        </a:rPr>
                        <a:t>O1</a:t>
                      </a:r>
                      <a:endParaRPr lang="en-US" b="1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6C7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>
                          <a:latin typeface="Calibri" charset="0"/>
                          <a:ea typeface="Calibri" charset="0"/>
                          <a:cs typeface="Calibri" charset="0"/>
                        </a:rPr>
                        <a:t>read, write, execute,</a:t>
                      </a:r>
                      <a:r>
                        <a:rPr lang="en-US" sz="2000" baseline="0" dirty="0">
                          <a:latin typeface="Calibri" charset="0"/>
                          <a:ea typeface="Calibri" charset="0"/>
                          <a:cs typeface="Calibri" charset="0"/>
                        </a:rPr>
                        <a:t> </a:t>
                      </a:r>
                      <a:r>
                        <a:rPr lang="en-US" sz="2000" dirty="0">
                          <a:latin typeface="Calibri" charset="0"/>
                          <a:ea typeface="Calibri" charset="0"/>
                          <a:cs typeface="Calibri" charset="0"/>
                        </a:rPr>
                        <a:t>owner</a:t>
                      </a:r>
                      <a:endParaRPr lang="en-US" sz="2000" b="1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6C7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libri" charset="0"/>
                          <a:ea typeface="Calibri" charset="0"/>
                          <a:cs typeface="Calibri" charset="0"/>
                        </a:rPr>
                        <a:t>O2</a:t>
                      </a:r>
                      <a:endParaRPr lang="en-US" b="1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6C7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>
                          <a:latin typeface="Calibri" charset="0"/>
                          <a:ea typeface="Calibri" charset="0"/>
                          <a:cs typeface="Calibri" charset="0"/>
                        </a:rPr>
                        <a:t>read, execute, switch(obi)</a:t>
                      </a:r>
                      <a:endParaRPr lang="en-US" sz="2000" b="1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6C7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5868776"/>
              </p:ext>
            </p:extLst>
          </p:nvPr>
        </p:nvGraphicFramePr>
        <p:xfrm>
          <a:off x="832911" y="4686992"/>
          <a:ext cx="1596081" cy="396240"/>
        </p:xfrm>
        <a:graphic>
          <a:graphicData uri="http://schemas.openxmlformats.org/drawingml/2006/table">
            <a:tbl>
              <a:tblPr>
                <a:tableStyleId>{69C7853C-536D-4A76-A0AE-DD22124D55A5}</a:tableStyleId>
              </a:tblPr>
              <a:tblGrid>
                <a:gridCol w="159608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libri" charset="0"/>
                          <a:ea typeface="Calibri" charset="0"/>
                          <a:cs typeface="Calibri" charset="0"/>
                        </a:rPr>
                        <a:t>Domain1</a:t>
                      </a:r>
                      <a:endParaRPr lang="en-US" b="1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6C7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12513082"/>
              </p:ext>
            </p:extLst>
          </p:nvPr>
        </p:nvGraphicFramePr>
        <p:xfrm>
          <a:off x="2506435" y="6047338"/>
          <a:ext cx="6400250" cy="792480"/>
        </p:xfrm>
        <a:graphic>
          <a:graphicData uri="http://schemas.openxmlformats.org/drawingml/2006/table">
            <a:tbl>
              <a:tblPr>
                <a:tableStyleId>{69C7853C-536D-4A76-A0AE-DD22124D55A5}</a:tableStyleId>
              </a:tblPr>
              <a:tblGrid>
                <a:gridCol w="159608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80416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libri" charset="0"/>
                          <a:ea typeface="Calibri" charset="0"/>
                          <a:cs typeface="Calibri" charset="0"/>
                        </a:rPr>
                        <a:t>D1</a:t>
                      </a:r>
                      <a:endParaRPr lang="en-US" b="1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>
                          <a:latin typeface="Calibri" charset="0"/>
                          <a:ea typeface="Calibri" charset="0"/>
                          <a:cs typeface="Calibri" charset="0"/>
                        </a:rPr>
                        <a:t>read, write</a:t>
                      </a:r>
                      <a:endParaRPr lang="en-US" sz="2000" b="1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libri" charset="0"/>
                          <a:ea typeface="Calibri" charset="0"/>
                          <a:cs typeface="Calibri" charset="0"/>
                        </a:rPr>
                        <a:t>D2</a:t>
                      </a:r>
                      <a:endParaRPr lang="en-US" b="1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>
                          <a:latin typeface="Calibri" charset="0"/>
                          <a:ea typeface="Calibri" charset="0"/>
                          <a:cs typeface="Calibri" charset="0"/>
                        </a:rPr>
                        <a:t>read, write, owner</a:t>
                      </a:r>
                      <a:endParaRPr lang="en-US" sz="2000" b="1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70397319"/>
              </p:ext>
            </p:extLst>
          </p:nvPr>
        </p:nvGraphicFramePr>
        <p:xfrm>
          <a:off x="871632" y="6032716"/>
          <a:ext cx="1596081" cy="396240"/>
        </p:xfrm>
        <a:graphic>
          <a:graphicData uri="http://schemas.openxmlformats.org/drawingml/2006/table">
            <a:tbl>
              <a:tblPr>
                <a:tableStyleId>{69C7853C-536D-4A76-A0AE-DD22124D55A5}</a:tableStyleId>
              </a:tblPr>
              <a:tblGrid>
                <a:gridCol w="159608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libri" charset="0"/>
                          <a:ea typeface="Calibri" charset="0"/>
                          <a:cs typeface="Calibri" charset="0"/>
                        </a:rPr>
                        <a:t>Domain2</a:t>
                      </a:r>
                      <a:endParaRPr lang="en-US" b="1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263145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/>
            <a:r>
              <a:rPr lang="en-US" altLang="en-US" dirty="0"/>
              <a:t>Capability Lists for Domains -  example</a:t>
            </a:r>
            <a:endParaRPr lang="tr-TR" altLang="en-US" dirty="0"/>
          </a:p>
        </p:txBody>
      </p:sp>
      <p:sp>
        <p:nvSpPr>
          <p:cNvPr id="6144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>
              <a:lnSpc>
                <a:spcPct val="100000"/>
              </a:lnSpc>
            </a:pPr>
            <a:r>
              <a:rPr lang="en-US" altLang="en-US" dirty="0"/>
              <a:t>A </a:t>
            </a:r>
            <a:r>
              <a:rPr lang="en-US" altLang="en-US" dirty="0">
                <a:solidFill>
                  <a:srgbClr val="FF3300"/>
                </a:solidFill>
              </a:rPr>
              <a:t>capability list</a:t>
            </a:r>
            <a:r>
              <a:rPr lang="en-US" altLang="en-US" dirty="0"/>
              <a:t> for a domain is a list of objects together with the operations allowed on those objects. </a:t>
            </a:r>
          </a:p>
          <a:p>
            <a:pPr lvl="2" eaLnBrk="1">
              <a:lnSpc>
                <a:spcPct val="100000"/>
              </a:lnSpc>
            </a:pPr>
            <a:r>
              <a:rPr lang="en-US" altLang="en-US" dirty="0">
                <a:ea typeface="ＭＳ Ｐゴシック" charset="-128"/>
              </a:rPr>
              <a:t>The capability list is associated with a domain, but it is never directly accessible to a process executing in that domain. </a:t>
            </a:r>
          </a:p>
          <a:p>
            <a:pPr lvl="2" eaLnBrk="1">
              <a:lnSpc>
                <a:spcPct val="100000"/>
              </a:lnSpc>
            </a:pPr>
            <a:r>
              <a:rPr lang="en-US" altLang="en-US" dirty="0">
                <a:ea typeface="ＭＳ Ｐゴシック" charset="-128"/>
              </a:rPr>
              <a:t>Rather, the capability list is itself a protected object, maintained by the operating system and accessed by the user only indirectly. </a:t>
            </a:r>
            <a:endParaRPr lang="tr-TR" altLang="en-US" dirty="0">
              <a:ea typeface="ＭＳ Ｐゴシック" charset="-128"/>
            </a:endParaRPr>
          </a:p>
        </p:txBody>
      </p:sp>
      <p:pic>
        <p:nvPicPr>
          <p:cNvPr id="61443" name="Picture 4" descr="9-27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3589" y="4655004"/>
            <a:ext cx="5970587" cy="2646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6792685" y="4655004"/>
            <a:ext cx="2759089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Calibri" pitchFamily="34" charset="0"/>
              </a:rPr>
              <a:t>Domain: User = {A,B,C}</a:t>
            </a:r>
          </a:p>
          <a:p>
            <a:r>
              <a:rPr lang="en-US" sz="2000" dirty="0">
                <a:latin typeface="Calibri" pitchFamily="34" charset="0"/>
              </a:rPr>
              <a:t>Object: File = {F1, F2, F3}</a:t>
            </a:r>
          </a:p>
          <a:p>
            <a:r>
              <a:rPr lang="en-US" sz="2000" dirty="0">
                <a:latin typeface="Calibri" pitchFamily="34" charset="0"/>
              </a:rPr>
              <a:t>Rights: {R, W, X}</a:t>
            </a:r>
          </a:p>
        </p:txBody>
      </p:sp>
    </p:spTree>
    <p:extLst>
      <p:ext uri="{BB962C8B-B14F-4D97-AF65-F5344CB8AC3E}">
        <p14:creationId xmlns:p14="http://schemas.microsoft.com/office/powerpoint/2010/main" val="51057311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8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/>
            <a:r>
              <a:rPr lang="en-US" altLang="en-US"/>
              <a:t>Lock-Key Mechanism</a:t>
            </a:r>
            <a:endParaRPr lang="tr-TR" altLang="en-US"/>
          </a:p>
        </p:txBody>
      </p:sp>
      <p:sp>
        <p:nvSpPr>
          <p:cNvPr id="63490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>
              <a:lnSpc>
                <a:spcPct val="100000"/>
              </a:lnSpc>
            </a:pPr>
            <a:r>
              <a:rPr lang="en-US" altLang="en-US" dirty="0"/>
              <a:t>The lock–key scheme is a compromise between access lists and capability lists. </a:t>
            </a:r>
          </a:p>
          <a:p>
            <a:pPr lvl="2" eaLnBrk="1">
              <a:lnSpc>
                <a:spcPct val="100000"/>
              </a:lnSpc>
            </a:pPr>
            <a:r>
              <a:rPr lang="en-US" altLang="en-US" dirty="0">
                <a:ea typeface="ＭＳ Ｐゴシック" charset="-128"/>
              </a:rPr>
              <a:t>Each object has a list of unique bit patterns, called</a:t>
            </a:r>
            <a:r>
              <a:rPr lang="en-US" altLang="en-US" dirty="0">
                <a:solidFill>
                  <a:srgbClr val="FF3300"/>
                </a:solidFill>
                <a:ea typeface="ＭＳ Ｐゴシック" charset="-128"/>
              </a:rPr>
              <a:t> locks</a:t>
            </a:r>
            <a:r>
              <a:rPr lang="en-US" altLang="en-US" dirty="0">
                <a:ea typeface="ＭＳ Ｐゴシック" charset="-128"/>
              </a:rPr>
              <a:t>. </a:t>
            </a:r>
          </a:p>
          <a:p>
            <a:pPr lvl="2" eaLnBrk="1">
              <a:lnSpc>
                <a:spcPct val="100000"/>
              </a:lnSpc>
            </a:pPr>
            <a:r>
              <a:rPr lang="en-US" altLang="en-US" dirty="0">
                <a:ea typeface="ＭＳ Ｐゴシック" charset="-128"/>
              </a:rPr>
              <a:t>Similarly, each domain has a list of unique bit patterns, called </a:t>
            </a:r>
            <a:r>
              <a:rPr lang="en-US" altLang="en-US" dirty="0">
                <a:solidFill>
                  <a:srgbClr val="FF3300"/>
                </a:solidFill>
                <a:ea typeface="ＭＳ Ｐゴシック" charset="-128"/>
              </a:rPr>
              <a:t>keys</a:t>
            </a:r>
            <a:r>
              <a:rPr lang="en-US" altLang="en-US" dirty="0">
                <a:ea typeface="ＭＳ Ｐゴシック" charset="-128"/>
              </a:rPr>
              <a:t>. </a:t>
            </a:r>
          </a:p>
          <a:p>
            <a:pPr lvl="2" eaLnBrk="1">
              <a:lnSpc>
                <a:spcPct val="100000"/>
              </a:lnSpc>
            </a:pPr>
            <a:r>
              <a:rPr lang="en-US" altLang="en-US" dirty="0">
                <a:ea typeface="ＭＳ Ｐゴシック" charset="-128"/>
              </a:rPr>
              <a:t>A process executing in a domain can access an object only if that domain has a key that matches one of the locks of the object.</a:t>
            </a:r>
          </a:p>
          <a:p>
            <a:pPr lvl="2" eaLnBrk="1">
              <a:lnSpc>
                <a:spcPct val="100000"/>
              </a:lnSpc>
            </a:pPr>
            <a:endParaRPr lang="en-US" altLang="en-US" dirty="0">
              <a:ea typeface="ＭＳ Ｐゴシック" charset="-128"/>
            </a:endParaRPr>
          </a:p>
          <a:p>
            <a:pPr eaLnBrk="1">
              <a:lnSpc>
                <a:spcPct val="100000"/>
              </a:lnSpc>
            </a:pPr>
            <a:r>
              <a:rPr lang="en-US" altLang="en-US" dirty="0"/>
              <a:t>The list of keys for a domain must be managed by the OS on behalf of the domain. </a:t>
            </a:r>
          </a:p>
          <a:p>
            <a:pPr eaLnBrk="1">
              <a:lnSpc>
                <a:spcPct val="100000"/>
              </a:lnSpc>
            </a:pPr>
            <a:r>
              <a:rPr lang="en-US" altLang="en-US" dirty="0"/>
              <a:t>Users are not allowed to examine or modify the list of keys (or locks) directly.</a:t>
            </a:r>
            <a:endParaRPr lang="tr-TR" altLang="en-US" dirty="0"/>
          </a:p>
        </p:txBody>
      </p:sp>
    </p:spTree>
    <p:extLst>
      <p:ext uri="{BB962C8B-B14F-4D97-AF65-F5344CB8AC3E}">
        <p14:creationId xmlns:p14="http://schemas.microsoft.com/office/powerpoint/2010/main" val="15927179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2"/>
          <p:cNvSpPr>
            <a:spLocks noGrp="1" noChangeArrowheads="1"/>
          </p:cNvSpPr>
          <p:nvPr>
            <p:ph type="title"/>
          </p:nvPr>
        </p:nvSpPr>
        <p:spPr/>
        <p:txBody>
          <a:bodyPr lIns="90000" tIns="46800" rIns="90000" bIns="46800" anchor="b">
            <a:spAutoFit/>
          </a:bodyPr>
          <a:lstStyle/>
          <a:p>
            <a:pPr eaLnBrk="1">
              <a:lnSpc>
                <a:spcPct val="42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altLang="en-US"/>
              <a:t>Goals of Protection</a:t>
            </a:r>
          </a:p>
        </p:txBody>
      </p:sp>
      <p:sp>
        <p:nvSpPr>
          <p:cNvPr id="20482" name="Rectangle 3"/>
          <p:cNvSpPr>
            <a:spLocks noGrp="1" noChangeArrowheads="1"/>
          </p:cNvSpPr>
          <p:nvPr>
            <p:ph idx="1"/>
          </p:nvPr>
        </p:nvSpPr>
        <p:spPr>
          <a:xfrm>
            <a:off x="437529" y="1501436"/>
            <a:ext cx="8705040" cy="5388271"/>
          </a:xfrm>
        </p:spPr>
        <p:txBody>
          <a:bodyPr lIns="90000" tIns="46800" rIns="90000" bIns="46800">
            <a:spAutoFit/>
          </a:bodyPr>
          <a:lstStyle/>
          <a:p>
            <a:pPr marL="263525" indent="-158750" eaLnBrk="1">
              <a:spcBef>
                <a:spcPts val="788"/>
              </a:spcBef>
              <a:spcAft>
                <a:spcPct val="0"/>
              </a:spcAft>
              <a:tabLst>
                <a:tab pos="263525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altLang="en-US" dirty="0"/>
              <a:t>Protection problem stems from multiprogramming OS</a:t>
            </a:r>
            <a:r>
              <a:rPr lang="ja-JP" altLang="en-GB" dirty="0"/>
              <a:t>’</a:t>
            </a:r>
            <a:r>
              <a:rPr lang="en-GB" altLang="ja-JP" dirty="0"/>
              <a:t>s</a:t>
            </a:r>
          </a:p>
          <a:p>
            <a:pPr marL="704454" lvl="1" indent="-158750">
              <a:spcBef>
                <a:spcPts val="788"/>
              </a:spcBef>
              <a:tabLst>
                <a:tab pos="263525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altLang="ja-JP" dirty="0"/>
              <a:t> untrustworthy users can safely share common resources, such as memory, files.</a:t>
            </a:r>
            <a:endParaRPr lang="en-GB" altLang="en-US" dirty="0"/>
          </a:p>
          <a:p>
            <a:pPr marL="263525" indent="-158750" eaLnBrk="1">
              <a:spcBef>
                <a:spcPts val="788"/>
              </a:spcBef>
              <a:spcAft>
                <a:spcPct val="0"/>
              </a:spcAft>
              <a:tabLst>
                <a:tab pos="263525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altLang="en-US" dirty="0"/>
              <a:t>Protection</a:t>
            </a:r>
          </a:p>
          <a:p>
            <a:pPr marL="731838" lvl="1" indent="-161925" eaLnBrk="1">
              <a:spcBef>
                <a:spcPts val="788"/>
              </a:spcBef>
              <a:spcAft>
                <a:spcPct val="0"/>
              </a:spcAft>
              <a:tabLst>
                <a:tab pos="263525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altLang="en-US" dirty="0">
                <a:ea typeface="ＭＳ Ｐゴシック" charset="-128"/>
              </a:rPr>
              <a:t>Prevent violation of access restriction by a user</a:t>
            </a:r>
          </a:p>
          <a:p>
            <a:pPr marL="731838" lvl="1" indent="-161925" eaLnBrk="1">
              <a:spcBef>
                <a:spcPts val="788"/>
              </a:spcBef>
              <a:spcAft>
                <a:spcPct val="0"/>
              </a:spcAft>
              <a:tabLst>
                <a:tab pos="263525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altLang="en-US" dirty="0">
                <a:ea typeface="ＭＳ Ｐゴシック" charset="-128"/>
              </a:rPr>
              <a:t>Distinguish between authorized and unauthorized usage</a:t>
            </a:r>
          </a:p>
          <a:p>
            <a:pPr marL="731838" lvl="1" indent="-161925" eaLnBrk="1">
              <a:spcBef>
                <a:spcPts val="788"/>
              </a:spcBef>
              <a:spcAft>
                <a:spcPct val="0"/>
              </a:spcAft>
              <a:tabLst>
                <a:tab pos="263525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altLang="en-US" dirty="0">
                <a:ea typeface="ＭＳ Ｐゴシック" charset="-128"/>
              </a:rPr>
              <a:t>Provide a mechanism for the enforcement of the policies governing resource use</a:t>
            </a:r>
          </a:p>
          <a:p>
            <a:pPr marL="1235075" lvl="2" indent="-173038" eaLnBrk="1">
              <a:spcBef>
                <a:spcPts val="788"/>
              </a:spcBef>
              <a:spcAft>
                <a:spcPct val="0"/>
              </a:spcAft>
              <a:tabLst>
                <a:tab pos="263525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altLang="en-US" dirty="0">
                <a:ea typeface="ＭＳ Ｐゴシック" charset="-128"/>
              </a:rPr>
              <a:t>Some are fixed during the design of the system</a:t>
            </a:r>
          </a:p>
          <a:p>
            <a:pPr marL="1235075" lvl="2" indent="-173038" eaLnBrk="1">
              <a:spcBef>
                <a:spcPts val="788"/>
              </a:spcBef>
              <a:spcAft>
                <a:spcPct val="0"/>
              </a:spcAft>
              <a:tabLst>
                <a:tab pos="263525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altLang="en-US" dirty="0">
                <a:ea typeface="ＭＳ Ｐゴシック" charset="-128"/>
              </a:rPr>
              <a:t>Some are set by the management of the system</a:t>
            </a:r>
          </a:p>
          <a:p>
            <a:pPr marL="1235075" lvl="2" indent="-173038" eaLnBrk="1">
              <a:spcBef>
                <a:spcPts val="788"/>
              </a:spcBef>
              <a:spcAft>
                <a:spcPct val="0"/>
              </a:spcAft>
              <a:tabLst>
                <a:tab pos="263525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altLang="en-US" dirty="0">
                <a:ea typeface="ＭＳ Ｐゴシック" charset="-128"/>
              </a:rPr>
              <a:t>Others are defined by the users of the system</a:t>
            </a:r>
          </a:p>
          <a:p>
            <a:pPr marL="263525" indent="-158750" eaLnBrk="1">
              <a:spcBef>
                <a:spcPts val="788"/>
              </a:spcBef>
              <a:spcAft>
                <a:spcPct val="0"/>
              </a:spcAft>
              <a:tabLst>
                <a:tab pos="263525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1039542051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7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/>
            <a:r>
              <a:rPr lang="en-US" altLang="en-US" dirty="0"/>
              <a:t>Access lists vs. Capability lists vs. Lock-key</a:t>
            </a:r>
            <a:endParaRPr lang="tr-TR" altLang="en-US" dirty="0"/>
          </a:p>
        </p:txBody>
      </p:sp>
      <p:sp>
        <p:nvSpPr>
          <p:cNvPr id="65538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>
              <a:lnSpc>
                <a:spcPct val="100000"/>
              </a:lnSpc>
            </a:pPr>
            <a:r>
              <a:rPr lang="en-US" altLang="en-US" dirty="0"/>
              <a:t>Access lists correspond directly to the needs of the users. </a:t>
            </a:r>
          </a:p>
          <a:p>
            <a:pPr lvl="2" eaLnBrk="1">
              <a:lnSpc>
                <a:spcPct val="100000"/>
              </a:lnSpc>
            </a:pPr>
            <a:r>
              <a:rPr lang="en-US" altLang="en-US" dirty="0">
                <a:ea typeface="ＭＳ Ｐゴシック" charset="-128"/>
              </a:rPr>
              <a:t>When a user creates an object, she can specify which domains can access the object, as well as the operations allowed. </a:t>
            </a:r>
          </a:p>
          <a:p>
            <a:pPr eaLnBrk="1">
              <a:lnSpc>
                <a:spcPct val="100000"/>
              </a:lnSpc>
            </a:pPr>
            <a:r>
              <a:rPr lang="en-US" altLang="en-US" dirty="0"/>
              <a:t>Capability lists do not correspond directly to the needs of the users; they are useful, however, for localizing information for a given process. </a:t>
            </a:r>
          </a:p>
          <a:p>
            <a:pPr lvl="2" eaLnBrk="1">
              <a:lnSpc>
                <a:spcPct val="100000"/>
              </a:lnSpc>
            </a:pPr>
            <a:r>
              <a:rPr lang="en-US" altLang="en-US" dirty="0">
                <a:ea typeface="ＭＳ Ｐゴシック" charset="-128"/>
              </a:rPr>
              <a:t>The process attempting access must present a capability for that access.</a:t>
            </a:r>
          </a:p>
          <a:p>
            <a:pPr eaLnBrk="1">
              <a:lnSpc>
                <a:spcPct val="100000"/>
              </a:lnSpc>
            </a:pPr>
            <a:r>
              <a:rPr lang="en-US" altLang="en-US" dirty="0"/>
              <a:t>The lock–key mechanism is a compromise between these two schemes. </a:t>
            </a:r>
          </a:p>
          <a:p>
            <a:pPr lvl="2" eaLnBrk="1">
              <a:lnSpc>
                <a:spcPct val="100000"/>
              </a:lnSpc>
            </a:pPr>
            <a:r>
              <a:rPr lang="en-US" altLang="en-US" dirty="0">
                <a:ea typeface="ＭＳ Ｐゴシック" charset="-128"/>
              </a:rPr>
              <a:t>The mechanism can be both effective and flexible, depending on the length of the keys. </a:t>
            </a:r>
          </a:p>
          <a:p>
            <a:pPr lvl="2" eaLnBrk="1">
              <a:lnSpc>
                <a:spcPct val="100000"/>
              </a:lnSpc>
            </a:pPr>
            <a:r>
              <a:rPr lang="en-US" altLang="en-US" dirty="0">
                <a:ea typeface="ＭＳ Ｐゴシック" charset="-128"/>
              </a:rPr>
              <a:t>The keys can be passed freely from domain to domain. </a:t>
            </a:r>
          </a:p>
          <a:p>
            <a:pPr eaLnBrk="1">
              <a:lnSpc>
                <a:spcPct val="100000"/>
              </a:lnSpc>
            </a:pPr>
            <a:endParaRPr lang="tr-TR" altLang="en-US" dirty="0"/>
          </a:p>
        </p:txBody>
      </p:sp>
    </p:spTree>
    <p:extLst>
      <p:ext uri="{BB962C8B-B14F-4D97-AF65-F5344CB8AC3E}">
        <p14:creationId xmlns:p14="http://schemas.microsoft.com/office/powerpoint/2010/main" val="1786711493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Authentication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Crucial part of OS security. </a:t>
            </a:r>
          </a:p>
          <a:p>
            <a:r>
              <a:rPr lang="en-US" dirty="0"/>
              <a:t>If a request is really done by a </a:t>
            </a:r>
            <a:br>
              <a:rPr lang="en-US" dirty="0"/>
            </a:br>
            <a:r>
              <a:rPr lang="en-US" dirty="0"/>
              <a:t>user/host that it claims.</a:t>
            </a:r>
          </a:p>
          <a:p>
            <a:r>
              <a:rPr lang="en-US" dirty="0"/>
              <a:t>Host authentication:</a:t>
            </a:r>
            <a:br>
              <a:rPr lang="en-US" dirty="0"/>
            </a:br>
            <a:r>
              <a:rPr lang="en-US" dirty="0"/>
              <a:t>Mostly relates to network requests.</a:t>
            </a:r>
            <a:br>
              <a:rPr lang="en-US" dirty="0"/>
            </a:br>
            <a:r>
              <a:rPr lang="en-US" dirty="0"/>
              <a:t>Out of scope for this course.</a:t>
            </a:r>
          </a:p>
          <a:p>
            <a:r>
              <a:rPr lang="en-US" dirty="0"/>
              <a:t>User authentication: done when user starts a session or asks a privileged operation.</a:t>
            </a:r>
          </a:p>
          <a:p>
            <a:r>
              <a:rPr lang="en-US" dirty="0"/>
              <a:t>Authentication factors:</a:t>
            </a:r>
          </a:p>
          <a:p>
            <a:pPr lvl="1"/>
            <a:r>
              <a:rPr lang="en-US" dirty="0"/>
              <a:t>Something (only) you know (password, pin code, TCKN?)</a:t>
            </a:r>
          </a:p>
          <a:p>
            <a:pPr lvl="1"/>
            <a:r>
              <a:rPr lang="en-US" dirty="0"/>
              <a:t>Something you have (id card, credit card, cell phone, smart card)</a:t>
            </a:r>
          </a:p>
          <a:p>
            <a:pPr lvl="1"/>
            <a:r>
              <a:rPr lang="en-US" dirty="0"/>
              <a:t>Something you are (finger, retina, blood, DNA sample</a:t>
            </a:r>
            <a:r>
              <a:rPr lang="is-IS" dirty="0"/>
              <a:t>…</a:t>
            </a:r>
            <a:r>
              <a:rPr lang="en-US" dirty="0"/>
              <a:t>)</a:t>
            </a:r>
          </a:p>
        </p:txBody>
      </p:sp>
      <p:grpSp>
        <p:nvGrpSpPr>
          <p:cNvPr id="6" name="Group 5"/>
          <p:cNvGrpSpPr/>
          <p:nvPr/>
        </p:nvGrpSpPr>
        <p:grpSpPr>
          <a:xfrm>
            <a:off x="5987944" y="1501436"/>
            <a:ext cx="3766110" cy="2349500"/>
            <a:chOff x="6314515" y="1501436"/>
            <a:chExt cx="3766110" cy="2349500"/>
          </a:xfrm>
        </p:grpSpPr>
        <p:pic>
          <p:nvPicPr>
            <p:cNvPr id="4" name="Picture 3" descr="authentication.jpg"/>
            <p:cNvPicPr>
              <a:picLocks noChangeAspect="1"/>
            </p:cNvPicPr>
            <p:nvPr/>
          </p:nvPicPr>
          <p:blipFill>
            <a:blip r:embed="rId2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314515" y="1501436"/>
              <a:ext cx="3766110" cy="2349500"/>
            </a:xfrm>
            <a:prstGeom prst="rect">
              <a:avLst/>
            </a:prstGeom>
          </p:spPr>
        </p:pic>
        <p:sp>
          <p:nvSpPr>
            <p:cNvPr id="5" name="Rectangle 4"/>
            <p:cNvSpPr/>
            <p:nvPr/>
          </p:nvSpPr>
          <p:spPr bwMode="auto">
            <a:xfrm>
              <a:off x="8483600" y="2032000"/>
              <a:ext cx="177800" cy="190500"/>
            </a:xfrm>
            <a:prstGeom prst="rect">
              <a:avLst/>
            </a:prstGeom>
            <a:solidFill>
              <a:schemeClr val="tx1">
                <a:alpha val="86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189385716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Password Authentication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7530" y="1501436"/>
            <a:ext cx="5876986" cy="2745596"/>
          </a:xfrm>
        </p:spPr>
        <p:txBody>
          <a:bodyPr>
            <a:normAutofit fontScale="85000" lnSpcReduction="20000"/>
          </a:bodyPr>
          <a:lstStyle/>
          <a:p>
            <a:pPr>
              <a:lnSpc>
                <a:spcPct val="120000"/>
              </a:lnSpc>
            </a:pPr>
            <a:r>
              <a:rPr lang="en-US" dirty="0"/>
              <a:t>Relies</a:t>
            </a:r>
            <a:r>
              <a:rPr lang="en-US" baseline="0" dirty="0"/>
              <a:t> on only user knows a common passphrase.</a:t>
            </a:r>
          </a:p>
          <a:p>
            <a:pPr>
              <a:lnSpc>
                <a:spcPct val="120000"/>
              </a:lnSpc>
            </a:pPr>
            <a:r>
              <a:rPr lang="en-US" dirty="0"/>
              <a:t>User password is compared against the information stored on system. </a:t>
            </a:r>
          </a:p>
          <a:p>
            <a:pPr lvl="1">
              <a:lnSpc>
                <a:spcPct val="120000"/>
              </a:lnSpc>
            </a:pPr>
            <a:r>
              <a:rPr lang="en-US" dirty="0"/>
              <a:t>A match results in success.</a:t>
            </a:r>
          </a:p>
          <a:p>
            <a:pPr>
              <a:lnSpc>
                <a:spcPct val="120000"/>
              </a:lnSpc>
            </a:pPr>
            <a:r>
              <a:rPr lang="en-US" dirty="0"/>
              <a:t>Password is the critical part of security. </a:t>
            </a:r>
          </a:p>
          <a:p>
            <a:pPr lvl="1">
              <a:lnSpc>
                <a:spcPct val="120000"/>
              </a:lnSpc>
            </a:pPr>
            <a:r>
              <a:rPr lang="en-US" dirty="0"/>
              <a:t>Protecting password database is crucial.</a:t>
            </a:r>
          </a:p>
        </p:txBody>
      </p:sp>
      <p:grpSp>
        <p:nvGrpSpPr>
          <p:cNvPr id="4" name="Group 3"/>
          <p:cNvGrpSpPr/>
          <p:nvPr/>
        </p:nvGrpSpPr>
        <p:grpSpPr>
          <a:xfrm>
            <a:off x="6099296" y="1608875"/>
            <a:ext cx="3766110" cy="2349500"/>
            <a:chOff x="6314515" y="1501436"/>
            <a:chExt cx="3766110" cy="2349500"/>
          </a:xfrm>
        </p:grpSpPr>
        <p:pic>
          <p:nvPicPr>
            <p:cNvPr id="5" name="Picture 4" descr="authentication.jpg"/>
            <p:cNvPicPr>
              <a:picLocks noChangeAspect="1"/>
            </p:cNvPicPr>
            <p:nvPr/>
          </p:nvPicPr>
          <p:blipFill>
            <a:blip r:embed="rId2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314515" y="1501436"/>
              <a:ext cx="3766110" cy="2349500"/>
            </a:xfrm>
            <a:prstGeom prst="rect">
              <a:avLst/>
            </a:prstGeom>
          </p:spPr>
        </p:pic>
        <p:sp>
          <p:nvSpPr>
            <p:cNvPr id="6" name="Rectangle 5"/>
            <p:cNvSpPr/>
            <p:nvPr/>
          </p:nvSpPr>
          <p:spPr bwMode="auto">
            <a:xfrm>
              <a:off x="8483600" y="2032000"/>
              <a:ext cx="177800" cy="190500"/>
            </a:xfrm>
            <a:prstGeom prst="rect">
              <a:avLst/>
            </a:prstGeom>
            <a:solidFill>
              <a:schemeClr val="tx1">
                <a:alpha val="86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7" name="Content Placeholder 2"/>
          <p:cNvSpPr txBox="1">
            <a:spLocks/>
          </p:cNvSpPr>
          <p:nvPr/>
        </p:nvSpPr>
        <p:spPr bwMode="auto">
          <a:xfrm>
            <a:off x="393589" y="4247032"/>
            <a:ext cx="9256597" cy="33090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100783" tIns="50392" rIns="100783" bIns="50392" numCol="1" anchor="t" anchorCtr="0" compatLnSpc="1">
            <a:prstTxWarp prst="textNoShape">
              <a:avLst/>
            </a:prstTxWarp>
            <a:normAutofit fontScale="85000" lnSpcReduction="20000"/>
          </a:bodyPr>
          <a:lstStyle>
            <a:lvl1pPr marL="377940" indent="-37794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 2" pitchFamily="18" charset="2"/>
              <a:buChar char="¢"/>
              <a:defRPr sz="2600" b="1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1pPr>
            <a:lvl2pPr marL="818869" indent="-314949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110000"/>
              <a:buFont typeface="Wingdings" pitchFamily="2" charset="2"/>
              <a:buChar char="§"/>
              <a:defRPr sz="2200">
                <a:solidFill>
                  <a:schemeClr val="tx1"/>
                </a:solidFill>
                <a:latin typeface="Calibri" pitchFamily="34" charset="0"/>
              </a:defRPr>
            </a:lvl2pPr>
            <a:lvl3pPr marL="1259799" indent="-251960" algn="l" rtl="0" eaLnBrk="1" fontAlgn="base" hangingPunct="1">
              <a:spcBef>
                <a:spcPct val="20000"/>
              </a:spcBef>
              <a:spcAft>
                <a:spcPct val="0"/>
              </a:spcAft>
              <a:buSzPct val="80000"/>
              <a:buFont typeface="Wingdings" pitchFamily="2" charset="2"/>
              <a:buChar char="§"/>
              <a:defRPr sz="2200">
                <a:solidFill>
                  <a:schemeClr val="tx1"/>
                </a:solidFill>
                <a:latin typeface="Calibri" pitchFamily="34" charset="0"/>
              </a:defRPr>
            </a:lvl3pPr>
            <a:lvl4pPr marL="1763717" indent="-25196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200">
                <a:solidFill>
                  <a:schemeClr val="tx1"/>
                </a:solidFill>
                <a:latin typeface="Calibri" pitchFamily="34" charset="0"/>
              </a:defRPr>
            </a:lvl4pPr>
            <a:lvl5pPr marL="2267637" indent="-25196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200">
                <a:solidFill>
                  <a:schemeClr val="tx1"/>
                </a:solidFill>
                <a:latin typeface="Calibri" pitchFamily="34" charset="0"/>
              </a:defRPr>
            </a:lvl5pPr>
            <a:lvl6pPr marL="2771557" indent="-25196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200">
                <a:solidFill>
                  <a:schemeClr val="tx1"/>
                </a:solidFill>
                <a:latin typeface="Arial" charset="0"/>
              </a:defRPr>
            </a:lvl6pPr>
            <a:lvl7pPr marL="3275476" indent="-25196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200">
                <a:solidFill>
                  <a:schemeClr val="tx1"/>
                </a:solidFill>
                <a:latin typeface="Arial" charset="0"/>
              </a:defRPr>
            </a:lvl7pPr>
            <a:lvl8pPr marL="3779395" indent="-25196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200">
                <a:solidFill>
                  <a:schemeClr val="tx1"/>
                </a:solidFill>
                <a:latin typeface="Arial" charset="0"/>
              </a:defRPr>
            </a:lvl8pPr>
            <a:lvl9pPr marL="4283314" indent="-25196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2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120000"/>
              </a:lnSpc>
            </a:pPr>
            <a:r>
              <a:rPr lang="en-US" dirty="0"/>
              <a:t>Bad idea: storing passwords in plain.</a:t>
            </a:r>
          </a:p>
          <a:p>
            <a:pPr lvl="1">
              <a:lnSpc>
                <a:spcPct val="120000"/>
              </a:lnSpc>
            </a:pPr>
            <a:r>
              <a:rPr lang="en-US" dirty="0"/>
              <a:t>If protection of password database is compromised security of system collapses.</a:t>
            </a:r>
          </a:p>
          <a:p>
            <a:pPr lvl="1">
              <a:lnSpc>
                <a:spcPct val="120000"/>
              </a:lnSpc>
            </a:pPr>
            <a:r>
              <a:rPr lang="en-US" dirty="0"/>
              <a:t>Privileged users can see content. Use it for other systems</a:t>
            </a:r>
            <a:endParaRPr lang="en-US" kern="0" dirty="0"/>
          </a:p>
          <a:p>
            <a:pPr defTabSz="914400">
              <a:lnSpc>
                <a:spcPct val="120000"/>
              </a:lnSpc>
            </a:pPr>
            <a:r>
              <a:rPr lang="en-US" kern="0" dirty="0"/>
              <a:t>Solution use cryptography.</a:t>
            </a:r>
          </a:p>
          <a:p>
            <a:pPr defTabSz="914400">
              <a:lnSpc>
                <a:spcPct val="120000"/>
              </a:lnSpc>
            </a:pPr>
            <a:r>
              <a:rPr lang="en-US" kern="0" dirty="0"/>
              <a:t>Hash/digest functions: map a string of bytes into a fixed string where:</a:t>
            </a:r>
          </a:p>
          <a:p>
            <a:pPr lvl="1" defTabSz="914400">
              <a:lnSpc>
                <a:spcPct val="120000"/>
              </a:lnSpc>
            </a:pPr>
            <a:r>
              <a:rPr lang="en-US" kern="0" dirty="0"/>
              <a:t>Given the result, original string cannot be computed</a:t>
            </a:r>
          </a:p>
          <a:p>
            <a:pPr lvl="1" defTabSz="914400">
              <a:lnSpc>
                <a:spcPct val="120000"/>
              </a:lnSpc>
            </a:pPr>
            <a:r>
              <a:rPr lang="en-US" kern="0" dirty="0"/>
              <a:t>Small change in input string ends up extensive changes in result, no correlation can be found.</a:t>
            </a:r>
          </a:p>
          <a:p>
            <a:pPr lvl="1" defTabSz="914400">
              <a:lnSpc>
                <a:spcPct val="120000"/>
              </a:lnSpc>
            </a:pPr>
            <a:r>
              <a:rPr lang="en-US" kern="0" dirty="0"/>
              <a:t>Having two input strings result in same has value is extremely unlikely.</a:t>
            </a:r>
          </a:p>
        </p:txBody>
      </p:sp>
    </p:spTree>
    <p:extLst>
      <p:ext uri="{BB962C8B-B14F-4D97-AF65-F5344CB8AC3E}">
        <p14:creationId xmlns:p14="http://schemas.microsoft.com/office/powerpoint/2010/main" val="3669954515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Password</a:t>
            </a:r>
            <a:r>
              <a:rPr lang="en-US" baseline="0" dirty="0"/>
              <a:t> Authentication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lnSpc>
                <a:spcPct val="120000"/>
              </a:lnSpc>
            </a:pPr>
            <a:r>
              <a:rPr lang="en-US" dirty="0"/>
              <a:t>User passwords are stored in database as crypto hashed values.</a:t>
            </a:r>
          </a:p>
          <a:p>
            <a:pPr>
              <a:lnSpc>
                <a:spcPct val="120000"/>
              </a:lnSpc>
            </a:pPr>
            <a:r>
              <a:rPr lang="en-US" dirty="0"/>
              <a:t>With </a:t>
            </a:r>
            <a:r>
              <a:rPr lang="en-US" dirty="0" err="1"/>
              <a:t>cryptohash</a:t>
            </a:r>
            <a:r>
              <a:rPr lang="en-US" dirty="0"/>
              <a:t>() function, authentication becomes:</a:t>
            </a:r>
          </a:p>
          <a:p>
            <a:pPr lvl="1">
              <a:lnSpc>
                <a:spcPct val="120000"/>
              </a:lnSpc>
            </a:pPr>
            <a:r>
              <a:rPr lang="en-US" dirty="0"/>
              <a:t>Input “</a:t>
            </a:r>
            <a:r>
              <a:rPr lang="en-US" dirty="0" err="1"/>
              <a:t>uname</a:t>
            </a:r>
            <a:r>
              <a:rPr lang="en-US" dirty="0"/>
              <a:t>” and plain password “</a:t>
            </a:r>
            <a:r>
              <a:rPr lang="en-US" dirty="0" err="1"/>
              <a:t>ppass</a:t>
            </a:r>
            <a:r>
              <a:rPr lang="en-US" dirty="0"/>
              <a:t>” from user</a:t>
            </a:r>
          </a:p>
          <a:p>
            <a:pPr lvl="1">
              <a:lnSpc>
                <a:spcPct val="120000"/>
              </a:lnSpc>
            </a:pPr>
            <a:r>
              <a:rPr lang="en-US" dirty="0"/>
              <a:t>Calculate </a:t>
            </a:r>
            <a:r>
              <a:rPr lang="en-US" dirty="0" err="1"/>
              <a:t>cpass</a:t>
            </a:r>
            <a:r>
              <a:rPr lang="en-US" dirty="0"/>
              <a:t> = </a:t>
            </a:r>
            <a:r>
              <a:rPr lang="en-US" dirty="0" err="1"/>
              <a:t>cryptohash</a:t>
            </a:r>
            <a:r>
              <a:rPr lang="en-US" dirty="0"/>
              <a:t>(</a:t>
            </a:r>
            <a:r>
              <a:rPr lang="en-US" dirty="0" err="1"/>
              <a:t>ppass</a:t>
            </a:r>
            <a:r>
              <a:rPr lang="en-US" dirty="0"/>
              <a:t>)</a:t>
            </a:r>
          </a:p>
          <a:p>
            <a:pPr lvl="1">
              <a:lnSpc>
                <a:spcPct val="120000"/>
              </a:lnSpc>
            </a:pPr>
            <a:r>
              <a:rPr lang="en-US" dirty="0"/>
              <a:t>Check password database for an entry username==</a:t>
            </a:r>
            <a:r>
              <a:rPr lang="en-US" dirty="0" err="1"/>
              <a:t>uname</a:t>
            </a:r>
            <a:r>
              <a:rPr lang="en-US" dirty="0"/>
              <a:t> and password == </a:t>
            </a:r>
            <a:r>
              <a:rPr lang="en-US" dirty="0" err="1"/>
              <a:t>cpass</a:t>
            </a:r>
            <a:endParaRPr lang="en-US" dirty="0"/>
          </a:p>
          <a:p>
            <a:pPr>
              <a:lnSpc>
                <a:spcPct val="120000"/>
              </a:lnSpc>
            </a:pPr>
            <a:r>
              <a:rPr lang="en-US" dirty="0"/>
              <a:t>No </a:t>
            </a:r>
            <a:r>
              <a:rPr lang="en-US" dirty="0" err="1"/>
              <a:t>cryptohash</a:t>
            </a:r>
            <a:r>
              <a:rPr lang="en-US" dirty="0"/>
              <a:t>(</a:t>
            </a:r>
            <a:r>
              <a:rPr lang="en-US" dirty="0" err="1"/>
              <a:t>cpass</a:t>
            </a:r>
            <a:r>
              <a:rPr lang="en-US" dirty="0"/>
              <a:t>) function giving </a:t>
            </a:r>
            <a:r>
              <a:rPr lang="en-US" dirty="0" err="1"/>
              <a:t>ppass</a:t>
            </a:r>
            <a:r>
              <a:rPr lang="en-US" dirty="0"/>
              <a:t> is defined.</a:t>
            </a:r>
          </a:p>
          <a:p>
            <a:pPr>
              <a:lnSpc>
                <a:spcPct val="120000"/>
              </a:lnSpc>
            </a:pPr>
            <a:r>
              <a:rPr lang="en-US" dirty="0"/>
              <a:t>POSIX define crypt(key, salt) functions for password test:</a:t>
            </a:r>
            <a:br>
              <a:rPr lang="en-US" dirty="0"/>
            </a:br>
            <a:r>
              <a:rPr lang="en-US" sz="1800" dirty="0" err="1">
                <a:latin typeface="Courier New"/>
                <a:cs typeface="Courier New"/>
              </a:rPr>
              <a:t>strcmp</a:t>
            </a:r>
            <a:r>
              <a:rPr lang="en-US" sz="1800" dirty="0">
                <a:latin typeface="Courier New"/>
                <a:cs typeface="Courier New"/>
              </a:rPr>
              <a:t>(crypt(</a:t>
            </a:r>
            <a:r>
              <a:rPr lang="en-US" sz="1800" dirty="0" err="1">
                <a:latin typeface="Courier New"/>
                <a:cs typeface="Courier New"/>
              </a:rPr>
              <a:t>ppass</a:t>
            </a:r>
            <a:r>
              <a:rPr lang="en-US" sz="1800" dirty="0">
                <a:latin typeface="Courier New"/>
                <a:cs typeface="Courier New"/>
              </a:rPr>
              <a:t>, salt), </a:t>
            </a:r>
            <a:r>
              <a:rPr lang="en-US" sz="1800" dirty="0" err="1">
                <a:latin typeface="Courier New"/>
                <a:cs typeface="Courier New"/>
              </a:rPr>
              <a:t>cpass</a:t>
            </a:r>
            <a:r>
              <a:rPr lang="en-US" sz="1800" dirty="0">
                <a:latin typeface="Courier New"/>
                <a:cs typeface="Courier New"/>
              </a:rPr>
              <a:t>) == 0</a:t>
            </a:r>
          </a:p>
          <a:p>
            <a:pPr>
              <a:lnSpc>
                <a:spcPct val="120000"/>
              </a:lnSpc>
            </a:pPr>
            <a:r>
              <a:rPr lang="en-US" sz="1900" dirty="0">
                <a:latin typeface="Courier New"/>
                <a:cs typeface="Courier New"/>
              </a:rPr>
              <a:t>/</a:t>
            </a:r>
            <a:r>
              <a:rPr lang="en-US" sz="1900" dirty="0" err="1">
                <a:latin typeface="Courier New"/>
                <a:cs typeface="Courier New"/>
              </a:rPr>
              <a:t>etc</a:t>
            </a:r>
            <a:r>
              <a:rPr lang="en-US" sz="1900" dirty="0">
                <a:latin typeface="Courier New"/>
                <a:cs typeface="Courier New"/>
              </a:rPr>
              <a:t>/shadow</a:t>
            </a:r>
            <a:r>
              <a:rPr lang="en-US" dirty="0"/>
              <a:t> is used as password store in a standalone Unix/Linux system</a:t>
            </a:r>
          </a:p>
          <a:p>
            <a:pPr>
              <a:lnSpc>
                <a:spcPct val="120000"/>
              </a:lnSpc>
            </a:pPr>
            <a:r>
              <a:rPr lang="en-US" dirty="0"/>
              <a:t>Not a perfect solution, vulnerable to:</a:t>
            </a:r>
          </a:p>
          <a:p>
            <a:pPr lvl="1">
              <a:lnSpc>
                <a:spcPct val="120000"/>
              </a:lnSpc>
            </a:pPr>
            <a:r>
              <a:rPr lang="en-US" dirty="0"/>
              <a:t>Dictionary attacks: Test all possible passwords from a dictionary</a:t>
            </a:r>
          </a:p>
          <a:p>
            <a:pPr lvl="1">
              <a:lnSpc>
                <a:spcPct val="120000"/>
              </a:lnSpc>
            </a:pPr>
            <a:r>
              <a:rPr lang="en-US" dirty="0"/>
              <a:t>Social engineering attacks: Learn information from user, birthday, team he is supporting etc.</a:t>
            </a:r>
          </a:p>
          <a:p>
            <a:pPr lvl="1">
              <a:lnSpc>
                <a:spcPct val="120000"/>
              </a:lnSpc>
            </a:pPr>
            <a:r>
              <a:rPr lang="en-US" dirty="0"/>
              <a:t>Key-loggers intercepting user input and reporting to third parties.</a:t>
            </a:r>
          </a:p>
        </p:txBody>
      </p:sp>
    </p:spTree>
    <p:extLst>
      <p:ext uri="{BB962C8B-B14F-4D97-AF65-F5344CB8AC3E}">
        <p14:creationId xmlns:p14="http://schemas.microsoft.com/office/powerpoint/2010/main" val="4242692993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/>
            <a:r>
              <a:rPr lang="en-US" altLang="en-US"/>
              <a:t>Encrypted Passwords</a:t>
            </a:r>
          </a:p>
        </p:txBody>
      </p:sp>
      <p:sp>
        <p:nvSpPr>
          <p:cNvPr id="79874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282575" indent="-177800" eaLnBrk="1">
              <a:lnSpc>
                <a:spcPct val="100000"/>
              </a:lnSpc>
            </a:pPr>
            <a:r>
              <a:rPr lang="en-US" altLang="en-US" dirty="0"/>
              <a:t>How can the system store a password securely yet allow its use for authentication when the user presents her password? </a:t>
            </a:r>
          </a:p>
          <a:p>
            <a:pPr marL="750888" lvl="1" indent="-180975" eaLnBrk="1">
              <a:lnSpc>
                <a:spcPct val="100000"/>
              </a:lnSpc>
            </a:pPr>
            <a:r>
              <a:rPr lang="en-US" altLang="en-US" dirty="0">
                <a:ea typeface="ＭＳ Ｐゴシック" charset="-128"/>
              </a:rPr>
              <a:t>Keep a list of </a:t>
            </a:r>
            <a:r>
              <a:rPr lang="en-US" altLang="en-US" i="1" dirty="0" err="1">
                <a:ea typeface="ＭＳ Ｐゴシック" charset="-128"/>
              </a:rPr>
              <a:t>user:encrypted_password</a:t>
            </a:r>
            <a:r>
              <a:rPr lang="en-US" altLang="en-US" dirty="0">
                <a:ea typeface="ＭＳ Ｐゴシック" charset="-128"/>
              </a:rPr>
              <a:t> pairs</a:t>
            </a:r>
          </a:p>
          <a:p>
            <a:pPr marL="1254125" lvl="2" eaLnBrk="1">
              <a:lnSpc>
                <a:spcPct val="100000"/>
              </a:lnSpc>
            </a:pPr>
            <a:r>
              <a:rPr lang="en-US" altLang="en-US" dirty="0">
                <a:ea typeface="ＭＳ Ｐゴシック" charset="-128"/>
              </a:rPr>
              <a:t>Used to be visible </a:t>
            </a:r>
          </a:p>
          <a:p>
            <a:pPr marL="750888" lvl="1" indent="-180975" eaLnBrk="1">
              <a:lnSpc>
                <a:spcPct val="100000"/>
              </a:lnSpc>
            </a:pPr>
            <a:r>
              <a:rPr lang="en-US" altLang="en-US" dirty="0">
                <a:ea typeface="ＭＳ Ｐゴシック" charset="-128"/>
              </a:rPr>
              <a:t>There is a function that encrypts passwords</a:t>
            </a:r>
          </a:p>
          <a:p>
            <a:pPr marL="1254125" lvl="2" eaLnBrk="1">
              <a:lnSpc>
                <a:spcPct val="100000"/>
              </a:lnSpc>
            </a:pPr>
            <a:r>
              <a:rPr lang="en-US" altLang="en-US" dirty="0">
                <a:ea typeface="ＭＳ Ｐゴシック" charset="-128"/>
              </a:rPr>
              <a:t>Not even the root can see your passwords</a:t>
            </a:r>
          </a:p>
          <a:p>
            <a:pPr marL="750888" lvl="1" indent="-180975" eaLnBrk="1">
              <a:lnSpc>
                <a:spcPct val="100000"/>
              </a:lnSpc>
            </a:pPr>
            <a:r>
              <a:rPr lang="en-US" altLang="en-US" dirty="0">
                <a:ea typeface="ＭＳ Ｐゴシック" charset="-128"/>
              </a:rPr>
              <a:t>But open to cracking through guessing:</a:t>
            </a:r>
          </a:p>
          <a:p>
            <a:pPr marL="1254125" lvl="2" eaLnBrk="1">
              <a:lnSpc>
                <a:spcPct val="100000"/>
              </a:lnSpc>
            </a:pPr>
            <a:r>
              <a:rPr lang="en-US" altLang="en-US" dirty="0">
                <a:ea typeface="ＭＳ Ｐゴシック" charset="-128"/>
              </a:rPr>
              <a:t>Get the password file,</a:t>
            </a:r>
          </a:p>
          <a:p>
            <a:pPr marL="1254125" lvl="2" eaLnBrk="1">
              <a:lnSpc>
                <a:spcPct val="100000"/>
              </a:lnSpc>
            </a:pPr>
            <a:r>
              <a:rPr lang="en-US" altLang="en-US" dirty="0">
                <a:ea typeface="ＭＳ Ｐゴシック" charset="-128"/>
              </a:rPr>
              <a:t>Guess passwords using different combinations</a:t>
            </a:r>
          </a:p>
          <a:p>
            <a:pPr marL="1254125" lvl="2" eaLnBrk="1">
              <a:lnSpc>
                <a:spcPct val="100000"/>
              </a:lnSpc>
            </a:pPr>
            <a:r>
              <a:rPr lang="en-US" altLang="en-US" dirty="0">
                <a:ea typeface="ＭＳ Ｐゴシック" charset="-128"/>
              </a:rPr>
              <a:t>Find the matches</a:t>
            </a:r>
          </a:p>
        </p:txBody>
      </p:sp>
      <p:sp>
        <p:nvSpPr>
          <p:cNvPr id="79875" name="Rectangle 4"/>
          <p:cNvSpPr>
            <a:spLocks noChangeArrowheads="1"/>
          </p:cNvSpPr>
          <p:nvPr/>
        </p:nvSpPr>
        <p:spPr bwMode="auto">
          <a:xfrm>
            <a:off x="936625" y="6116638"/>
            <a:ext cx="7842250" cy="649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lnSpc>
                <a:spcPct val="87000"/>
              </a:lnSpc>
              <a:buClr>
                <a:srgbClr val="000000"/>
              </a:buClr>
              <a:buSzPct val="45000"/>
              <a:buFont typeface="StarSymbol" charset="0"/>
              <a:defRPr sz="2400">
                <a:solidFill>
                  <a:schemeClr val="bg1"/>
                </a:solidFill>
                <a:latin typeface="Bitstream Vera Serif" charset="0"/>
                <a:ea typeface="ＭＳ Ｐゴシック" charset="-128"/>
              </a:defRPr>
            </a:lvl1pPr>
            <a:lvl2pPr marL="742950" indent="-285750">
              <a:lnSpc>
                <a:spcPct val="87000"/>
              </a:lnSpc>
              <a:buClr>
                <a:srgbClr val="000000"/>
              </a:buClr>
              <a:buSzPct val="45000"/>
              <a:buFont typeface="StarSymbol" charset="0"/>
              <a:defRPr sz="2400">
                <a:solidFill>
                  <a:schemeClr val="bg1"/>
                </a:solidFill>
                <a:latin typeface="Bitstream Vera Serif" charset="0"/>
                <a:ea typeface="ＭＳ Ｐゴシック" charset="-128"/>
              </a:defRPr>
            </a:lvl2pPr>
            <a:lvl3pPr marL="1143000" indent="-228600">
              <a:lnSpc>
                <a:spcPct val="87000"/>
              </a:lnSpc>
              <a:buClr>
                <a:srgbClr val="000000"/>
              </a:buClr>
              <a:buSzPct val="45000"/>
              <a:buFont typeface="StarSymbol" charset="0"/>
              <a:defRPr sz="2400">
                <a:solidFill>
                  <a:schemeClr val="bg1"/>
                </a:solidFill>
                <a:latin typeface="Bitstream Vera Serif" charset="0"/>
                <a:ea typeface="ＭＳ Ｐゴシック" charset="-128"/>
              </a:defRPr>
            </a:lvl3pPr>
            <a:lvl4pPr marL="1600200" indent="-228600">
              <a:lnSpc>
                <a:spcPct val="87000"/>
              </a:lnSpc>
              <a:buClr>
                <a:srgbClr val="000000"/>
              </a:buClr>
              <a:buSzPct val="45000"/>
              <a:buFont typeface="StarSymbol" charset="0"/>
              <a:defRPr sz="2400">
                <a:solidFill>
                  <a:schemeClr val="bg1"/>
                </a:solidFill>
                <a:latin typeface="Bitstream Vera Serif" charset="0"/>
                <a:ea typeface="ＭＳ Ｐゴシック" charset="-128"/>
              </a:defRPr>
            </a:lvl4pPr>
            <a:lvl5pPr marL="2057400" indent="-228600">
              <a:lnSpc>
                <a:spcPct val="87000"/>
              </a:lnSpc>
              <a:buClr>
                <a:srgbClr val="000000"/>
              </a:buClr>
              <a:buSzPct val="45000"/>
              <a:buFont typeface="StarSymbol" charset="0"/>
              <a:defRPr sz="2400">
                <a:solidFill>
                  <a:schemeClr val="bg1"/>
                </a:solidFill>
                <a:latin typeface="Bitstream Vera Serif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StarSymbol" charset="0"/>
              <a:defRPr sz="2400">
                <a:solidFill>
                  <a:schemeClr val="bg1"/>
                </a:solidFill>
                <a:latin typeface="Bitstream Vera Serif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StarSymbol" charset="0"/>
              <a:defRPr sz="2400">
                <a:solidFill>
                  <a:schemeClr val="bg1"/>
                </a:solidFill>
                <a:latin typeface="Bitstream Vera Serif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StarSymbol" charset="0"/>
              <a:defRPr sz="2400">
                <a:solidFill>
                  <a:schemeClr val="bg1"/>
                </a:solidFill>
                <a:latin typeface="Bitstream Vera Serif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StarSymbol" charset="0"/>
              <a:defRPr sz="2400">
                <a:solidFill>
                  <a:schemeClr val="bg1"/>
                </a:solidFill>
                <a:latin typeface="Bitstream Vera Serif" charset="0"/>
                <a:ea typeface="ＭＳ Ｐゴシック" charset="-128"/>
              </a:defRPr>
            </a:lvl9pPr>
          </a:lstStyle>
          <a:p>
            <a:pPr eaLnBrk="1"/>
            <a:r>
              <a:rPr lang="en-GB" altLang="en-US" sz="1400" b="1">
                <a:solidFill>
                  <a:schemeClr val="tx1"/>
                </a:solidFill>
                <a:latin typeface="Courier New" charset="0"/>
              </a:rPr>
              <a:t>A sample line from /etc/passwd</a:t>
            </a:r>
          </a:p>
          <a:p>
            <a:pPr eaLnBrk="1"/>
            <a:endParaRPr lang="en-GB" altLang="en-US" sz="1400" b="1">
              <a:solidFill>
                <a:schemeClr val="tx1"/>
              </a:solidFill>
              <a:latin typeface="Courier New" charset="0"/>
            </a:endParaRPr>
          </a:p>
          <a:p>
            <a:pPr eaLnBrk="1"/>
            <a:r>
              <a:rPr lang="en-GB" altLang="en-US" sz="1400" b="1">
                <a:solidFill>
                  <a:schemeClr val="tx1"/>
                </a:solidFill>
                <a:latin typeface="Courier New" charset="0"/>
              </a:rPr>
              <a:t>owner:Ejrt3EJUnh5Ms:510:102:Some free text:/home/subdir/owner:/bin/bash </a:t>
            </a:r>
          </a:p>
        </p:txBody>
      </p:sp>
    </p:spTree>
    <p:extLst>
      <p:ext uri="{BB962C8B-B14F-4D97-AF65-F5344CB8AC3E}">
        <p14:creationId xmlns:p14="http://schemas.microsoft.com/office/powerpoint/2010/main" val="85673353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One Time Passwords (OTP)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lnSpc>
                <a:spcPct val="110000"/>
              </a:lnSpc>
            </a:pPr>
            <a:r>
              <a:rPr lang="en-US" dirty="0"/>
              <a:t>Major problem in password authentication is its lifetime. </a:t>
            </a:r>
          </a:p>
          <a:p>
            <a:pPr lvl="1">
              <a:lnSpc>
                <a:spcPct val="110000"/>
              </a:lnSpc>
            </a:pPr>
            <a:r>
              <a:rPr lang="en-US" dirty="0"/>
              <a:t>A user can use same password for year. </a:t>
            </a:r>
          </a:p>
          <a:p>
            <a:pPr lvl="1">
              <a:lnSpc>
                <a:spcPct val="110000"/>
              </a:lnSpc>
            </a:pPr>
            <a:r>
              <a:rPr lang="en-US" dirty="0"/>
              <a:t>Frequent changes of password/pin code is required.</a:t>
            </a:r>
          </a:p>
          <a:p>
            <a:pPr>
              <a:lnSpc>
                <a:spcPct val="110000"/>
              </a:lnSpc>
            </a:pPr>
            <a:r>
              <a:rPr lang="en-US" dirty="0"/>
              <a:t>OTP uses cryptography to generate dynamic passwords as user is authenticated or by time.</a:t>
            </a:r>
          </a:p>
          <a:p>
            <a:pPr>
              <a:lnSpc>
                <a:spcPct val="110000"/>
              </a:lnSpc>
            </a:pPr>
            <a:r>
              <a:rPr lang="en-US" dirty="0"/>
              <a:t>Sequence based:</a:t>
            </a:r>
            <a:br>
              <a:rPr lang="en-US" dirty="0"/>
            </a:br>
            <a:r>
              <a:rPr lang="en-US" dirty="0" err="1">
                <a:latin typeface="Courier" charset="0"/>
                <a:ea typeface="Courier" charset="0"/>
                <a:cs typeface="Courier" charset="0"/>
              </a:rPr>
              <a:t>OTP</a:t>
            </a:r>
            <a:r>
              <a:rPr lang="en-US" baseline="-25000" dirty="0" err="1">
                <a:latin typeface="Courier" charset="0"/>
                <a:ea typeface="Courier" charset="0"/>
                <a:cs typeface="Courier" charset="0"/>
              </a:rPr>
              <a:t>t</a:t>
            </a:r>
            <a:r>
              <a:rPr lang="en-US" dirty="0">
                <a:latin typeface="Courier" charset="0"/>
                <a:ea typeface="Courier" charset="0"/>
                <a:cs typeface="Courier" charset="0"/>
              </a:rPr>
              <a:t> = </a:t>
            </a:r>
            <a:r>
              <a:rPr lang="en-US" dirty="0" err="1">
                <a:latin typeface="Courier" charset="0"/>
                <a:ea typeface="Courier" charset="0"/>
                <a:cs typeface="Courier" charset="0"/>
              </a:rPr>
              <a:t>otpgen</a:t>
            </a:r>
            <a:r>
              <a:rPr lang="en-US" dirty="0">
                <a:latin typeface="Courier" charset="0"/>
                <a:ea typeface="Courier" charset="0"/>
                <a:cs typeface="Courier" charset="0"/>
              </a:rPr>
              <a:t>(secret, OPT</a:t>
            </a:r>
            <a:r>
              <a:rPr lang="en-US" baseline="-25000" dirty="0">
                <a:latin typeface="Courier" charset="0"/>
                <a:ea typeface="Courier" charset="0"/>
                <a:cs typeface="Courier" charset="0"/>
              </a:rPr>
              <a:t>t-1</a:t>
            </a:r>
            <a:r>
              <a:rPr lang="en-US" dirty="0">
                <a:latin typeface="Courier" charset="0"/>
                <a:ea typeface="Courier" charset="0"/>
                <a:cs typeface="Courier" charset="0"/>
              </a:rPr>
              <a:t>)</a:t>
            </a:r>
          </a:p>
          <a:p>
            <a:pPr>
              <a:lnSpc>
                <a:spcPct val="110000"/>
              </a:lnSpc>
            </a:pPr>
            <a:r>
              <a:rPr lang="en-US" dirty="0"/>
              <a:t>Time based:</a:t>
            </a:r>
            <a:br>
              <a:rPr lang="en-US" dirty="0"/>
            </a:br>
            <a:r>
              <a:rPr lang="en-US" dirty="0" err="1">
                <a:latin typeface="Courier" charset="0"/>
                <a:ea typeface="Courier" charset="0"/>
                <a:cs typeface="Courier" charset="0"/>
              </a:rPr>
              <a:t>OTP</a:t>
            </a:r>
            <a:r>
              <a:rPr lang="en-US" baseline="-25000" dirty="0" err="1">
                <a:latin typeface="Courier" charset="0"/>
                <a:ea typeface="Courier" charset="0"/>
                <a:cs typeface="Courier" charset="0"/>
              </a:rPr>
              <a:t>t</a:t>
            </a:r>
            <a:r>
              <a:rPr lang="en-US" dirty="0">
                <a:latin typeface="Courier" charset="0"/>
                <a:ea typeface="Courier" charset="0"/>
                <a:cs typeface="Courier" charset="0"/>
              </a:rPr>
              <a:t> = </a:t>
            </a:r>
            <a:r>
              <a:rPr lang="en-US" dirty="0" err="1">
                <a:latin typeface="Courier" charset="0"/>
                <a:ea typeface="Courier" charset="0"/>
                <a:cs typeface="Courier" charset="0"/>
              </a:rPr>
              <a:t>otpgen</a:t>
            </a:r>
            <a:r>
              <a:rPr lang="en-US" dirty="0">
                <a:latin typeface="Courier" charset="0"/>
                <a:ea typeface="Courier" charset="0"/>
                <a:cs typeface="Courier" charset="0"/>
              </a:rPr>
              <a:t>(secret, time of day)</a:t>
            </a:r>
          </a:p>
          <a:p>
            <a:pPr>
              <a:lnSpc>
                <a:spcPct val="110000"/>
              </a:lnSpc>
            </a:pPr>
            <a:r>
              <a:rPr lang="en-US" dirty="0"/>
              <a:t>User cannot compute </a:t>
            </a:r>
            <a:r>
              <a:rPr lang="en-US" dirty="0" err="1">
                <a:latin typeface="Courier" charset="0"/>
                <a:ea typeface="Courier" charset="0"/>
                <a:cs typeface="Courier" charset="0"/>
              </a:rPr>
              <a:t>otpgen</a:t>
            </a:r>
            <a:r>
              <a:rPr lang="en-US" dirty="0"/>
              <a:t> so either it is </a:t>
            </a:r>
            <a:r>
              <a:rPr lang="en-US" dirty="0" err="1"/>
              <a:t>precomputed</a:t>
            </a:r>
            <a:r>
              <a:rPr lang="en-US" dirty="0"/>
              <a:t> or s/he is given a device to generate OTP’s as needed:</a:t>
            </a:r>
          </a:p>
          <a:p>
            <a:pPr lvl="1">
              <a:lnSpc>
                <a:spcPct val="110000"/>
              </a:lnSpc>
            </a:pPr>
            <a:r>
              <a:rPr lang="en-US" dirty="0"/>
              <a:t>OTP token devices / cell phone applications</a:t>
            </a:r>
          </a:p>
          <a:p>
            <a:pPr>
              <a:lnSpc>
                <a:spcPct val="110000"/>
              </a:lnSpc>
            </a:pPr>
            <a:r>
              <a:rPr lang="en-US" dirty="0"/>
              <a:t>OTPs turn into “something you have” factor authentication </a:t>
            </a:r>
          </a:p>
        </p:txBody>
      </p:sp>
    </p:spTree>
    <p:extLst>
      <p:ext uri="{BB962C8B-B14F-4D97-AF65-F5344CB8AC3E}">
        <p14:creationId xmlns:p14="http://schemas.microsoft.com/office/powerpoint/2010/main" val="897197828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Third</a:t>
            </a:r>
            <a:r>
              <a:rPr lang="en-US" baseline="0" dirty="0"/>
              <a:t> Party Authentication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As implementing password or OTP based authentication per target system gets complicated, authentication may need to be centralized.</a:t>
            </a:r>
          </a:p>
          <a:p>
            <a:r>
              <a:rPr lang="en-US" dirty="0"/>
              <a:t>User asking for authentication is sent to authentication services on network. </a:t>
            </a:r>
          </a:p>
          <a:p>
            <a:r>
              <a:rPr lang="en-US" dirty="0"/>
              <a:t>User authenticates him/herself in server, gets a ticket. </a:t>
            </a:r>
          </a:p>
          <a:p>
            <a:r>
              <a:rPr lang="en-US" dirty="0"/>
              <a:t>Ticket is given back to the original system to finish authentication. </a:t>
            </a:r>
          </a:p>
          <a:p>
            <a:r>
              <a:rPr lang="en-US" dirty="0"/>
              <a:t>Cryptography makes sure ticket is coming from the trusted service.</a:t>
            </a:r>
          </a:p>
          <a:p>
            <a:r>
              <a:rPr lang="en-US" dirty="0"/>
              <a:t>Protocols and services exists like </a:t>
            </a:r>
            <a:r>
              <a:rPr lang="en-US" dirty="0" err="1"/>
              <a:t>kerberos</a:t>
            </a:r>
            <a:r>
              <a:rPr lang="en-US" dirty="0"/>
              <a:t>, </a:t>
            </a:r>
            <a:r>
              <a:rPr lang="en-US" dirty="0" err="1"/>
              <a:t>Openid</a:t>
            </a:r>
            <a:r>
              <a:rPr lang="en-US" dirty="0"/>
              <a:t>, </a:t>
            </a:r>
            <a:r>
              <a:rPr lang="en-US" dirty="0" err="1"/>
              <a:t>Oauth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1828777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Multi-factor Authentication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High security systems and software requires at least two factor in authentication:</a:t>
            </a:r>
          </a:p>
          <a:p>
            <a:pPr lvl="1"/>
            <a:r>
              <a:rPr lang="en-US" dirty="0"/>
              <a:t>password + mobile SMS</a:t>
            </a:r>
          </a:p>
          <a:p>
            <a:pPr lvl="1"/>
            <a:r>
              <a:rPr lang="en-US" dirty="0"/>
              <a:t>Credit card + pin code</a:t>
            </a:r>
          </a:p>
          <a:p>
            <a:pPr lvl="1"/>
            <a:r>
              <a:rPr lang="en-US" dirty="0"/>
              <a:t>Retina scan + id card</a:t>
            </a:r>
          </a:p>
          <a:p>
            <a:r>
              <a:rPr lang="en-US" dirty="0"/>
              <a:t>Something you have and something you are requires hardware devices to implement</a:t>
            </a:r>
          </a:p>
          <a:p>
            <a:pPr lvl="1"/>
            <a:r>
              <a:rPr lang="en-US" dirty="0"/>
              <a:t>Fingerprint scanners</a:t>
            </a:r>
          </a:p>
          <a:p>
            <a:pPr lvl="1"/>
            <a:r>
              <a:rPr lang="en-US" dirty="0"/>
              <a:t>Retina scanners</a:t>
            </a:r>
          </a:p>
          <a:p>
            <a:pPr lvl="1"/>
            <a:r>
              <a:rPr lang="en-US" dirty="0"/>
              <a:t>Smart cards + readers</a:t>
            </a:r>
          </a:p>
          <a:p>
            <a:pPr lvl="1"/>
            <a:r>
              <a:rPr lang="en-US" dirty="0"/>
              <a:t>Mobile phones</a:t>
            </a:r>
          </a:p>
          <a:p>
            <a:pPr lvl="1"/>
            <a:r>
              <a:rPr lang="en-US" dirty="0"/>
              <a:t>SIM cards </a:t>
            </a:r>
          </a:p>
        </p:txBody>
      </p:sp>
    </p:spTree>
    <p:extLst>
      <p:ext uri="{BB962C8B-B14F-4D97-AF65-F5344CB8AC3E}">
        <p14:creationId xmlns:p14="http://schemas.microsoft.com/office/powerpoint/2010/main" val="3568386285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Other Uses of Cryptography in OS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Cryptographic hash functions/digests: </a:t>
            </a:r>
          </a:p>
          <a:p>
            <a:pPr lvl="1"/>
            <a:r>
              <a:rPr lang="en-US" dirty="0"/>
              <a:t>Integrity of data. If a file (i.e. a system binary) has changed in system. For example a virus. </a:t>
            </a:r>
          </a:p>
          <a:p>
            <a:pPr lvl="1"/>
            <a:r>
              <a:rPr lang="en-US" dirty="0"/>
              <a:t>Software package authentication.</a:t>
            </a:r>
          </a:p>
          <a:p>
            <a:r>
              <a:rPr lang="en-US" dirty="0"/>
              <a:t>Symmetric cryptography:</a:t>
            </a:r>
          </a:p>
          <a:p>
            <a:pPr lvl="1"/>
            <a:r>
              <a:rPr lang="en-US" dirty="0"/>
              <a:t>Data privacy.</a:t>
            </a:r>
          </a:p>
          <a:p>
            <a:pPr lvl="1"/>
            <a:r>
              <a:rPr lang="en-US" dirty="0"/>
              <a:t>Encrypted content (disk, files, messages)</a:t>
            </a:r>
          </a:p>
          <a:p>
            <a:r>
              <a:rPr lang="en-US" dirty="0"/>
              <a:t>Public key cryptography:</a:t>
            </a:r>
          </a:p>
          <a:p>
            <a:pPr lvl="1"/>
            <a:r>
              <a:rPr lang="en-US" dirty="0"/>
              <a:t>Integrity of data (message signing and verification)</a:t>
            </a:r>
          </a:p>
          <a:p>
            <a:pPr lvl="1"/>
            <a:r>
              <a:rPr lang="en-US" dirty="0"/>
              <a:t>Authentication (electronic certificates)</a:t>
            </a:r>
          </a:p>
          <a:p>
            <a:pPr lvl="1"/>
            <a:r>
              <a:rPr lang="en-US" dirty="0"/>
              <a:t>Encryption (encryption without shared key)</a:t>
            </a:r>
          </a:p>
          <a:p>
            <a:pPr lvl="1"/>
            <a:r>
              <a:rPr lang="en-US" dirty="0"/>
              <a:t>Key exchange</a:t>
            </a:r>
          </a:p>
        </p:txBody>
      </p:sp>
    </p:spTree>
    <p:extLst>
      <p:ext uri="{BB962C8B-B14F-4D97-AF65-F5344CB8AC3E}">
        <p14:creationId xmlns:p14="http://schemas.microsoft.com/office/powerpoint/2010/main" val="617640576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64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Sandboxing</a:t>
            </a:r>
          </a:p>
        </p:txBody>
      </p:sp>
      <p:sp>
        <p:nvSpPr>
          <p:cNvPr id="155650" name="Content Placeholder 2"/>
          <p:cNvSpPr>
            <a:spLocks noGrp="1"/>
          </p:cNvSpPr>
          <p:nvPr>
            <p:ph sz="half" idx="1"/>
          </p:nvPr>
        </p:nvSpPr>
        <p:spPr>
          <a:xfrm>
            <a:off x="703545" y="1501436"/>
            <a:ext cx="5646455" cy="5480764"/>
          </a:xfrm>
        </p:spPr>
        <p:txBody>
          <a:bodyPr>
            <a:normAutofit fontScale="62500" lnSpcReduction="20000"/>
          </a:bodyPr>
          <a:lstStyle/>
          <a:p>
            <a:pPr indent="0">
              <a:lnSpc>
                <a:spcPct val="120000"/>
              </a:lnSpc>
              <a:buNone/>
            </a:pPr>
            <a:r>
              <a:rPr lang="en-US" altLang="en-US" dirty="0"/>
              <a:t>A sandbox;</a:t>
            </a:r>
          </a:p>
          <a:p>
            <a:pPr marL="835140" indent="-457200">
              <a:lnSpc>
                <a:spcPct val="120000"/>
              </a:lnSpc>
            </a:pPr>
            <a:r>
              <a:rPr lang="en-US" altLang="en-US" dirty="0"/>
              <a:t>is a security mechanism for separating running programs. </a:t>
            </a:r>
          </a:p>
          <a:p>
            <a:pPr marL="1276069" lvl="1" indent="-457200">
              <a:lnSpc>
                <a:spcPct val="120000"/>
              </a:lnSpc>
            </a:pPr>
            <a:r>
              <a:rPr lang="en-US" altLang="en-US" dirty="0"/>
              <a:t>often used to execute untested code, or untrusted programs from unverified third-parties, suppliers, untrusted users and untrusted websites.</a:t>
            </a:r>
          </a:p>
          <a:p>
            <a:pPr marL="835140" indent="-457200">
              <a:lnSpc>
                <a:spcPct val="120000"/>
              </a:lnSpc>
            </a:pPr>
            <a:r>
              <a:rPr lang="en-US" altLang="en-US" dirty="0"/>
              <a:t>typically provides a tightly controlled set of resources for guest programs to run in, such as scratch space on disk and memory. </a:t>
            </a:r>
          </a:p>
          <a:p>
            <a:pPr marL="835140" indent="-457200">
              <a:lnSpc>
                <a:spcPct val="120000"/>
              </a:lnSpc>
            </a:pPr>
            <a:r>
              <a:rPr lang="en-US" altLang="en-US" dirty="0"/>
              <a:t>Network access, the ability to inspect the host system or read from input devices are usually disallowed or heavily restricted. </a:t>
            </a:r>
          </a:p>
          <a:p>
            <a:pPr marL="835140" indent="-457200">
              <a:lnSpc>
                <a:spcPct val="120000"/>
              </a:lnSpc>
            </a:pPr>
            <a:r>
              <a:rPr lang="en-US" altLang="en-US" dirty="0"/>
              <a:t>In this sense, sandboxes are a specific example of virtualization.</a:t>
            </a:r>
          </a:p>
          <a:p>
            <a:pPr indent="0">
              <a:lnSpc>
                <a:spcPct val="120000"/>
              </a:lnSpc>
            </a:pPr>
            <a:endParaRPr lang="en-US" altLang="en-US" dirty="0"/>
          </a:p>
        </p:txBody>
      </p:sp>
      <p:pic>
        <p:nvPicPr>
          <p:cNvPr id="155651" name="Picture 3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92838" y="1187450"/>
            <a:ext cx="3430587" cy="2573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19137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2"/>
          <p:cNvSpPr>
            <a:spLocks noGrp="1" noChangeArrowheads="1"/>
          </p:cNvSpPr>
          <p:nvPr>
            <p:ph type="title"/>
          </p:nvPr>
        </p:nvSpPr>
        <p:spPr/>
        <p:txBody>
          <a:bodyPr lIns="90000" tIns="46800" rIns="90000" bIns="46800" anchor="b">
            <a:spAutoFit/>
          </a:bodyPr>
          <a:lstStyle/>
          <a:p>
            <a:pPr eaLnBrk="1">
              <a:lnSpc>
                <a:spcPct val="42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altLang="en-US"/>
              <a:t>Principles of Protection</a:t>
            </a:r>
          </a:p>
        </p:txBody>
      </p:sp>
      <p:sp>
        <p:nvSpPr>
          <p:cNvPr id="22530" name="Rectangle 3"/>
          <p:cNvSpPr>
            <a:spLocks noGrp="1" noChangeArrowheads="1"/>
          </p:cNvSpPr>
          <p:nvPr>
            <p:ph idx="1"/>
          </p:nvPr>
        </p:nvSpPr>
        <p:spPr>
          <a:xfrm>
            <a:off x="437529" y="1501436"/>
            <a:ext cx="8705040" cy="5222072"/>
          </a:xfrm>
        </p:spPr>
        <p:txBody>
          <a:bodyPr lIns="90000" tIns="46800" rIns="90000" bIns="46800">
            <a:spAutoFit/>
          </a:bodyPr>
          <a:lstStyle/>
          <a:p>
            <a:pPr marL="561975" indent="-457200">
              <a:spcBef>
                <a:spcPts val="788"/>
              </a:spcBef>
              <a:tabLst>
                <a:tab pos="263525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altLang="en-US" dirty="0"/>
              <a:t>Guiding principle – principle of least privilege</a:t>
            </a:r>
          </a:p>
          <a:p>
            <a:pPr marL="794145" lvl="1" indent="-173038">
              <a:spcBef>
                <a:spcPts val="788"/>
              </a:spcBef>
              <a:tabLst>
                <a:tab pos="263525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altLang="en-US" dirty="0">
                <a:ea typeface="ＭＳ Ｐゴシック" charset="-128"/>
              </a:rPr>
              <a:t>Programs, users and systems should be given just enough privileges to perform their tasks</a:t>
            </a:r>
          </a:p>
          <a:p>
            <a:pPr marL="794145" lvl="1" indent="-173038">
              <a:spcBef>
                <a:spcPts val="788"/>
              </a:spcBef>
              <a:tabLst>
                <a:tab pos="263525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endParaRPr lang="en-GB" altLang="en-US" dirty="0">
              <a:ea typeface="ＭＳ Ｐゴシック" charset="-128"/>
            </a:endParaRPr>
          </a:p>
          <a:p>
            <a:r>
              <a:rPr lang="en-GB" b="0" dirty="0"/>
              <a:t>Ask:</a:t>
            </a:r>
          </a:p>
          <a:p>
            <a:pPr lvl="1"/>
            <a:r>
              <a:rPr lang="en-GB" b="0" dirty="0"/>
              <a:t>What is the lowest set of privileges allowable for this user’s tasks?</a:t>
            </a:r>
          </a:p>
          <a:p>
            <a:pPr lvl="1"/>
            <a:r>
              <a:rPr lang="en-GB" b="0" dirty="0"/>
              <a:t>How long are the privileges required?</a:t>
            </a:r>
          </a:p>
          <a:p>
            <a:endParaRPr lang="en-GB" b="0" dirty="0"/>
          </a:p>
          <a:p>
            <a:r>
              <a:rPr lang="en-GB" b="0" dirty="0"/>
              <a:t>If you hire a gardener, </a:t>
            </a:r>
          </a:p>
          <a:p>
            <a:pPr lvl="1"/>
            <a:r>
              <a:rPr lang="en-GB" b="0" dirty="0"/>
              <a:t>grant them access to your yard – not your bedroom. </a:t>
            </a:r>
          </a:p>
          <a:p>
            <a:pPr lvl="1"/>
            <a:r>
              <a:rPr lang="en-GB" b="0" dirty="0"/>
              <a:t>grant them access for the time they’re working</a:t>
            </a:r>
            <a:endParaRPr lang="en-GB" altLang="en-US" dirty="0">
              <a:ea typeface="ＭＳ Ｐゴシック" charset="-128"/>
            </a:endParaRPr>
          </a:p>
          <a:p>
            <a:pPr marL="731838" lvl="1" indent="-161925" eaLnBrk="1">
              <a:lnSpc>
                <a:spcPct val="100000"/>
              </a:lnSpc>
              <a:spcBef>
                <a:spcPts val="788"/>
              </a:spcBef>
              <a:spcAft>
                <a:spcPct val="0"/>
              </a:spcAft>
              <a:buClr>
                <a:srgbClr val="CC6600"/>
              </a:buClr>
              <a:buSzPct val="80000"/>
              <a:buFont typeface="Monotype Sorts" charset="2"/>
              <a:buNone/>
              <a:tabLst>
                <a:tab pos="263525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endParaRPr lang="en-GB" altLang="en-US" dirty="0"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51076585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67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Sandboxing examples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03545" y="1501436"/>
            <a:ext cx="5680926" cy="2531721"/>
          </a:xfrm>
        </p:spPr>
        <p:txBody>
          <a:bodyPr>
            <a:normAutofit fontScale="62500" lnSpcReduction="20000"/>
          </a:bodyPr>
          <a:lstStyle/>
          <a:p>
            <a:pPr marL="736600" indent="-457200">
              <a:lnSpc>
                <a:spcPct val="120000"/>
              </a:lnSpc>
              <a:buSzPct val="100000"/>
              <a:defRPr/>
            </a:pPr>
            <a:r>
              <a:rPr lang="en-US" dirty="0"/>
              <a:t>Applets are self-contained programs that run in a virtual machine or scripting language interpreter</a:t>
            </a:r>
          </a:p>
          <a:p>
            <a:pPr marL="736600" indent="-457200">
              <a:lnSpc>
                <a:spcPct val="120000"/>
              </a:lnSpc>
              <a:buSzPct val="100000"/>
              <a:defRPr/>
            </a:pPr>
            <a:r>
              <a:rPr lang="en-US" dirty="0"/>
              <a:t>A jail is a set of resource limits imposed on programs by the operating system kernel.  </a:t>
            </a:r>
          </a:p>
          <a:p>
            <a:pPr marL="1177529" lvl="1" indent="-457200">
              <a:lnSpc>
                <a:spcPct val="120000"/>
              </a:lnSpc>
              <a:defRPr/>
            </a:pPr>
            <a:r>
              <a:rPr lang="en-US" dirty="0"/>
              <a:t>include I/O bandwidth caps, disk quotas, network-access restrictions and a restricted </a:t>
            </a:r>
            <a:r>
              <a:rPr lang="en-US" dirty="0" err="1"/>
              <a:t>filesystem</a:t>
            </a:r>
            <a:r>
              <a:rPr lang="en-US" dirty="0"/>
              <a:t> namespace </a:t>
            </a:r>
          </a:p>
        </p:txBody>
      </p:sp>
      <p:pic>
        <p:nvPicPr>
          <p:cNvPr id="156675" name="Picture 3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00132" y="1501436"/>
            <a:ext cx="3063875" cy="2298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Content Placeholder 2"/>
          <p:cNvSpPr>
            <a:spLocks noGrp="1"/>
          </p:cNvSpPr>
          <p:nvPr>
            <p:ph sz="half" idx="1"/>
          </p:nvPr>
        </p:nvSpPr>
        <p:spPr>
          <a:xfrm>
            <a:off x="939319" y="4157805"/>
            <a:ext cx="8172024" cy="2531721"/>
          </a:xfrm>
        </p:spPr>
        <p:txBody>
          <a:bodyPr>
            <a:normAutofit/>
          </a:bodyPr>
          <a:lstStyle/>
          <a:p>
            <a:r>
              <a:rPr lang="en-US" sz="2400" dirty="0">
                <a:latin typeface="Calibri" charset="0"/>
                <a:ea typeface="Calibri" charset="0"/>
                <a:cs typeface="Calibri" charset="0"/>
              </a:rPr>
              <a:t>Virtual machines emulate a complete host computer, on which a conventional operating system may boot and run as on actual hardware. </a:t>
            </a:r>
          </a:p>
          <a:p>
            <a:r>
              <a:rPr lang="en-US" sz="2400" dirty="0">
                <a:latin typeface="Calibri" charset="0"/>
                <a:ea typeface="Calibri" charset="0"/>
                <a:cs typeface="Calibri" charset="0"/>
              </a:rPr>
              <a:t>Applications for iOS and Android are sandboxed. </a:t>
            </a:r>
          </a:p>
          <a:p>
            <a:pPr marL="799768" lvl="1" indent="-342900"/>
            <a:r>
              <a:rPr lang="en-US" sz="2400" dirty="0">
                <a:latin typeface="Calibri" charset="0"/>
                <a:ea typeface="Calibri" charset="0"/>
                <a:cs typeface="Calibri" charset="0"/>
              </a:rPr>
              <a:t>Only able to access files inside their own respective storage areas, and cannot change system settings.</a:t>
            </a:r>
          </a:p>
        </p:txBody>
      </p:sp>
    </p:spTree>
    <p:extLst>
      <p:ext uri="{BB962C8B-B14F-4D97-AF65-F5344CB8AC3E}">
        <p14:creationId xmlns:p14="http://schemas.microsoft.com/office/powerpoint/2010/main" val="145575188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69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defTabSz="914400" eaLnBrk="1"/>
            <a:r>
              <a:rPr lang="en-US" altLang="en-US" dirty="0"/>
              <a:t>Code Signing and Mobile Code</a:t>
            </a:r>
          </a:p>
        </p:txBody>
      </p:sp>
      <p:sp>
        <p:nvSpPr>
          <p:cNvPr id="15769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68275" y="6034088"/>
            <a:ext cx="9696450" cy="822325"/>
          </a:xfrm>
        </p:spPr>
        <p:txBody>
          <a:bodyPr/>
          <a:lstStyle/>
          <a:p>
            <a:pPr marL="342900" indent="-342900" algn="ctr" defTabSz="914400" eaLnBrk="1"/>
            <a:r>
              <a:rPr lang="en-US" altLang="en-US"/>
              <a:t>How code signing works</a:t>
            </a:r>
          </a:p>
        </p:txBody>
      </p:sp>
      <p:pic>
        <p:nvPicPr>
          <p:cNvPr id="157699" name="Picture 4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5000" y="1673225"/>
            <a:ext cx="8904288" cy="3833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40774538"/>
      </p:ext>
    </p:extLst>
  </p:cSld>
  <p:clrMapOvr>
    <a:masterClrMapping/>
  </p:clrMapOvr>
  <p:transition spd="slow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2"/>
          <p:cNvSpPr>
            <a:spLocks noGrp="1" noChangeArrowheads="1"/>
          </p:cNvSpPr>
          <p:nvPr>
            <p:ph type="title"/>
          </p:nvPr>
        </p:nvSpPr>
        <p:spPr/>
        <p:txBody>
          <a:bodyPr lIns="90000" tIns="46800" rIns="90000" bIns="46800" anchor="b">
            <a:spAutoFit/>
          </a:bodyPr>
          <a:lstStyle/>
          <a:p>
            <a:pPr eaLnBrk="1">
              <a:lnSpc>
                <a:spcPct val="42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altLang="en-US"/>
              <a:t>Domain of Protection</a:t>
            </a:r>
          </a:p>
        </p:txBody>
      </p:sp>
      <p:sp>
        <p:nvSpPr>
          <p:cNvPr id="24578" name="Rectangle 3"/>
          <p:cNvSpPr>
            <a:spLocks noGrp="1" noChangeArrowheads="1"/>
          </p:cNvSpPr>
          <p:nvPr>
            <p:ph idx="1"/>
          </p:nvPr>
        </p:nvSpPr>
        <p:spPr>
          <a:xfrm>
            <a:off x="437529" y="1501436"/>
            <a:ext cx="8705040" cy="5643084"/>
          </a:xfrm>
        </p:spPr>
        <p:txBody>
          <a:bodyPr lIns="90000" tIns="46800" rIns="90000" bIns="46800">
            <a:spAutoFit/>
          </a:bodyPr>
          <a:lstStyle/>
          <a:p>
            <a:pPr marL="561975" indent="-457200">
              <a:spcBef>
                <a:spcPts val="788"/>
              </a:spcBef>
              <a:tabLst>
                <a:tab pos="263525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altLang="en-US" dirty="0"/>
              <a:t>Operating system consists of a collection of objects, hardware or software</a:t>
            </a:r>
          </a:p>
          <a:p>
            <a:pPr marL="912813" lvl="1" indent="-342900">
              <a:tabLst>
                <a:tab pos="263525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altLang="en-US" dirty="0">
                <a:ea typeface="ＭＳ Ｐゴシック" charset="-128"/>
              </a:rPr>
              <a:t>Files, directories, hardware, ..</a:t>
            </a:r>
          </a:p>
          <a:p>
            <a:pPr marL="1404937" lvl="2" indent="-342900">
              <a:tabLst>
                <a:tab pos="263525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altLang="en-US" dirty="0">
                <a:ea typeface="ＭＳ Ｐゴシック" charset="-128"/>
              </a:rPr>
              <a:t>A file can be readable but not writable..</a:t>
            </a:r>
            <a:endParaRPr lang="en-GB" altLang="en-US" dirty="0">
              <a:ea typeface="ＭＳ Ｐゴシック" charset="-128"/>
            </a:endParaRPr>
          </a:p>
          <a:p>
            <a:pPr marL="561975" indent="-457200">
              <a:spcBef>
                <a:spcPts val="788"/>
              </a:spcBef>
              <a:tabLst>
                <a:tab pos="263525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altLang="en-US" dirty="0"/>
              <a:t>Each object has a unique name and can be accessed through a well-defined set of operations.</a:t>
            </a:r>
          </a:p>
          <a:p>
            <a:pPr marL="1404937" lvl="2" indent="-342900">
              <a:spcBef>
                <a:spcPts val="788"/>
              </a:spcBef>
              <a:tabLst>
                <a:tab pos="263525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altLang="en-US" dirty="0">
                <a:ea typeface="ＭＳ Ｐゴシック" charset="-128"/>
              </a:rPr>
              <a:t>A CPU can only be executed on</a:t>
            </a:r>
          </a:p>
          <a:p>
            <a:pPr marL="1404937" lvl="2" indent="-342900">
              <a:spcBef>
                <a:spcPts val="788"/>
              </a:spcBef>
              <a:tabLst>
                <a:tab pos="263525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altLang="en-US" dirty="0">
                <a:ea typeface="ＭＳ Ｐゴシック" charset="-128"/>
              </a:rPr>
              <a:t>Memory can be read or written</a:t>
            </a:r>
          </a:p>
          <a:p>
            <a:pPr marL="1404937" lvl="2" indent="-342900">
              <a:spcBef>
                <a:spcPts val="788"/>
              </a:spcBef>
              <a:tabLst>
                <a:tab pos="263525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altLang="en-US" dirty="0">
                <a:ea typeface="ＭＳ Ｐゴシック" charset="-128"/>
              </a:rPr>
              <a:t>CD-ROM can only be read</a:t>
            </a:r>
          </a:p>
          <a:p>
            <a:pPr marL="561975" indent="-457200">
              <a:spcBef>
                <a:spcPts val="788"/>
              </a:spcBef>
              <a:tabLst>
                <a:tab pos="263525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altLang="en-US" dirty="0"/>
              <a:t>Protection problem - ensure that each object is accessed correctly and only by those processes that are allowed to do so.</a:t>
            </a:r>
          </a:p>
          <a:p>
            <a:pPr marL="561975" indent="-457200">
              <a:lnSpc>
                <a:spcPct val="76000"/>
              </a:lnSpc>
              <a:spcBef>
                <a:spcPts val="788"/>
              </a:spcBef>
              <a:tabLst>
                <a:tab pos="263525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1784823152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dirty="0"/>
              <a:t>Domain Structure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A protection </a:t>
            </a:r>
            <a:r>
              <a:rPr lang="en-GB" dirty="0">
                <a:solidFill>
                  <a:srgbClr val="3B3EFF"/>
                </a:solidFill>
              </a:rPr>
              <a:t>domain </a:t>
            </a:r>
            <a:r>
              <a:rPr lang="en-GB" dirty="0"/>
              <a:t>specifies the resources that the process may access.</a:t>
            </a:r>
          </a:p>
          <a:p>
            <a:r>
              <a:rPr lang="en-GB" dirty="0"/>
              <a:t>Each domain defines </a:t>
            </a:r>
          </a:p>
          <a:p>
            <a:pPr lvl="1"/>
            <a:r>
              <a:rPr lang="en-GB" dirty="0"/>
              <a:t>a set of objects and </a:t>
            </a:r>
          </a:p>
          <a:p>
            <a:pPr lvl="1"/>
            <a:r>
              <a:rPr lang="en-GB" dirty="0"/>
              <a:t>the types of operations that may be invoked on each object.</a:t>
            </a:r>
          </a:p>
          <a:p>
            <a:endParaRPr lang="en-GB" dirty="0"/>
          </a:p>
          <a:p>
            <a:pPr marL="0" indent="0">
              <a:buNone/>
            </a:pPr>
            <a:r>
              <a:rPr lang="en-GB" dirty="0">
                <a:solidFill>
                  <a:schemeClr val="accent2"/>
                </a:solidFill>
              </a:rPr>
              <a:t>Domain</a:t>
            </a:r>
            <a:r>
              <a:rPr lang="en-GB" dirty="0"/>
              <a:t> = {</a:t>
            </a:r>
            <a:r>
              <a:rPr lang="en-GB" dirty="0">
                <a:solidFill>
                  <a:srgbClr val="C00000"/>
                </a:solidFill>
              </a:rPr>
              <a:t>access-right</a:t>
            </a:r>
            <a:r>
              <a:rPr lang="en-GB" dirty="0"/>
              <a:t>} </a:t>
            </a:r>
          </a:p>
          <a:p>
            <a:pPr marL="0" indent="0">
              <a:buNone/>
            </a:pPr>
            <a:r>
              <a:rPr lang="en-GB" dirty="0">
                <a:solidFill>
                  <a:srgbClr val="C00000"/>
                </a:solidFill>
              </a:rPr>
              <a:t>	        access-right</a:t>
            </a:r>
            <a:r>
              <a:rPr lang="en-GB" dirty="0"/>
              <a:t> = &lt;</a:t>
            </a:r>
            <a:r>
              <a:rPr lang="en-GB" dirty="0">
                <a:solidFill>
                  <a:srgbClr val="7030A0"/>
                </a:solidFill>
              </a:rPr>
              <a:t>object-name</a:t>
            </a:r>
            <a:r>
              <a:rPr lang="en-GB" dirty="0"/>
              <a:t>, {</a:t>
            </a:r>
            <a:r>
              <a:rPr lang="en-GB" dirty="0">
                <a:solidFill>
                  <a:srgbClr val="00B050"/>
                </a:solidFill>
              </a:rPr>
              <a:t>right}</a:t>
            </a:r>
            <a:r>
              <a:rPr lang="en-GB" dirty="0"/>
              <a:t>&gt;</a:t>
            </a:r>
          </a:p>
          <a:p>
            <a:pPr marL="0" indent="0">
              <a:buNone/>
            </a:pPr>
            <a:r>
              <a:rPr lang="en-GB" dirty="0">
                <a:solidFill>
                  <a:srgbClr val="00B050"/>
                </a:solidFill>
              </a:rPr>
              <a:t>				right</a:t>
            </a:r>
            <a:r>
              <a:rPr lang="en-GB" dirty="0"/>
              <a:t> =  {read, write, execute …}</a:t>
            </a:r>
          </a:p>
          <a:p>
            <a:pPr marL="0" indent="0">
              <a:buNone/>
            </a:pPr>
            <a:r>
              <a:rPr lang="en-GB" dirty="0"/>
              <a:t/>
            </a:r>
            <a:br>
              <a:rPr lang="en-GB" dirty="0"/>
            </a:br>
            <a:endParaRPr lang="en-GB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0142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Domain structure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52029" y="1539536"/>
            <a:ext cx="6325221" cy="1942272"/>
          </a:xfrm>
          <a:solidFill>
            <a:srgbClr val="FF0000">
              <a:alpha val="18000"/>
            </a:srgbClr>
          </a:solidFill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n-US" dirty="0"/>
              <a:t>Domain1 = { &lt;file-A, {read, write, execute}&gt;,</a:t>
            </a:r>
          </a:p>
          <a:p>
            <a:pPr marL="0" indent="0">
              <a:buNone/>
            </a:pPr>
            <a:r>
              <a:rPr lang="en-US" dirty="0"/>
              <a:t>		&lt;file-B, {read, execute}&gt;,</a:t>
            </a:r>
          </a:p>
          <a:p>
            <a:pPr marL="0" indent="0">
              <a:buNone/>
            </a:pPr>
            <a:r>
              <a:rPr lang="en-US" dirty="0"/>
              <a:t>		&lt;page-2, {read}&gt;,</a:t>
            </a:r>
          </a:p>
          <a:p>
            <a:pPr marL="0" indent="0">
              <a:buNone/>
            </a:pPr>
            <a:r>
              <a:rPr lang="en-US" dirty="0"/>
              <a:t>		&lt; printer-1, {print}&gt;}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 bwMode="auto">
          <a:xfrm>
            <a:off x="2152029" y="3663026"/>
            <a:ext cx="6325221" cy="1942272"/>
          </a:xfrm>
          <a:prstGeom prst="rect">
            <a:avLst/>
          </a:prstGeom>
          <a:solidFill>
            <a:srgbClr val="FFFF00">
              <a:alpha val="40000"/>
            </a:srgbClr>
          </a:solidFill>
          <a:ln w="9525">
            <a:noFill/>
            <a:miter lim="800000"/>
            <a:headEnd/>
            <a:tailEnd/>
          </a:ln>
        </p:spPr>
        <p:txBody>
          <a:bodyPr vert="horz" wrap="square" lIns="100783" tIns="50392" rIns="100783" bIns="50392" numCol="1" anchor="t" anchorCtr="0" compatLnSpc="1">
            <a:prstTxWarp prst="textNoShape">
              <a:avLst/>
            </a:prstTxWarp>
            <a:spAutoFit/>
          </a:bodyPr>
          <a:lstStyle>
            <a:lvl1pPr marL="377940" indent="-37794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 2" pitchFamily="18" charset="2"/>
              <a:buChar char="¢"/>
              <a:defRPr sz="2600" b="1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1pPr>
            <a:lvl2pPr marL="818869" indent="-314949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110000"/>
              <a:buFont typeface="Wingdings" pitchFamily="2" charset="2"/>
              <a:buChar char="§"/>
              <a:defRPr sz="2200">
                <a:solidFill>
                  <a:schemeClr val="tx1"/>
                </a:solidFill>
                <a:latin typeface="Calibri" pitchFamily="34" charset="0"/>
              </a:defRPr>
            </a:lvl2pPr>
            <a:lvl3pPr marL="1259799" indent="-251960" algn="l" rtl="0" eaLnBrk="1" fontAlgn="base" hangingPunct="1">
              <a:spcBef>
                <a:spcPct val="20000"/>
              </a:spcBef>
              <a:spcAft>
                <a:spcPct val="0"/>
              </a:spcAft>
              <a:buSzPct val="80000"/>
              <a:buFont typeface="Wingdings" pitchFamily="2" charset="2"/>
              <a:buChar char="§"/>
              <a:defRPr sz="2200">
                <a:solidFill>
                  <a:schemeClr val="tx1"/>
                </a:solidFill>
                <a:latin typeface="Calibri" pitchFamily="34" charset="0"/>
              </a:defRPr>
            </a:lvl3pPr>
            <a:lvl4pPr marL="1763717" indent="-25196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200">
                <a:solidFill>
                  <a:schemeClr val="tx1"/>
                </a:solidFill>
                <a:latin typeface="Calibri" pitchFamily="34" charset="0"/>
              </a:defRPr>
            </a:lvl4pPr>
            <a:lvl5pPr marL="2267637" indent="-25196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200">
                <a:solidFill>
                  <a:schemeClr val="tx1"/>
                </a:solidFill>
                <a:latin typeface="Calibri" pitchFamily="34" charset="0"/>
              </a:defRPr>
            </a:lvl5pPr>
            <a:lvl6pPr marL="2771557" indent="-25196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200">
                <a:solidFill>
                  <a:schemeClr val="tx1"/>
                </a:solidFill>
                <a:latin typeface="Arial" charset="0"/>
              </a:defRPr>
            </a:lvl6pPr>
            <a:lvl7pPr marL="3275476" indent="-25196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200">
                <a:solidFill>
                  <a:schemeClr val="tx1"/>
                </a:solidFill>
                <a:latin typeface="Arial" charset="0"/>
              </a:defRPr>
            </a:lvl7pPr>
            <a:lvl8pPr marL="3779395" indent="-25196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200">
                <a:solidFill>
                  <a:schemeClr val="tx1"/>
                </a:solidFill>
                <a:latin typeface="Arial" charset="0"/>
              </a:defRPr>
            </a:lvl8pPr>
            <a:lvl9pPr marL="4283314" indent="-25196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2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indent="0" defTabSz="914400">
              <a:buFont typeface="Wingdings 2" pitchFamily="18" charset="2"/>
              <a:buNone/>
            </a:pPr>
            <a:r>
              <a:rPr lang="en-US" kern="0" dirty="0"/>
              <a:t>Domain2 = { &lt;file-A, {read, write}&gt;,</a:t>
            </a:r>
          </a:p>
          <a:p>
            <a:pPr marL="0" indent="0" defTabSz="914400">
              <a:buFont typeface="Wingdings 2" pitchFamily="18" charset="2"/>
              <a:buNone/>
            </a:pPr>
            <a:r>
              <a:rPr lang="en-US" kern="0" dirty="0"/>
              <a:t>		&lt;file-B, {read, execute}&gt;,</a:t>
            </a:r>
          </a:p>
          <a:p>
            <a:pPr marL="0" indent="0" defTabSz="914400">
              <a:buFont typeface="Wingdings 2" pitchFamily="18" charset="2"/>
              <a:buNone/>
            </a:pPr>
            <a:r>
              <a:rPr lang="en-US" kern="0" dirty="0"/>
              <a:t>		&lt;page-1, {read, execute}&gt;,</a:t>
            </a:r>
          </a:p>
          <a:p>
            <a:pPr marL="0" indent="0" defTabSz="914400">
              <a:buFont typeface="Wingdings 2" pitchFamily="18" charset="2"/>
              <a:buNone/>
            </a:pPr>
            <a:r>
              <a:rPr lang="en-US" kern="0" dirty="0"/>
              <a:t>		&lt; printer-1, {print}&gt;}</a:t>
            </a:r>
          </a:p>
        </p:txBody>
      </p:sp>
      <p:sp>
        <p:nvSpPr>
          <p:cNvPr id="5" name="Content Placeholder 2"/>
          <p:cNvSpPr txBox="1">
            <a:spLocks/>
          </p:cNvSpPr>
          <p:nvPr/>
        </p:nvSpPr>
        <p:spPr bwMode="auto">
          <a:xfrm>
            <a:off x="608979" y="5696692"/>
            <a:ext cx="9011271" cy="1942272"/>
          </a:xfrm>
          <a:prstGeom prst="rect">
            <a:avLst/>
          </a:prstGeom>
          <a:solidFill>
            <a:schemeClr val="bg1">
              <a:alpha val="40000"/>
            </a:schemeClr>
          </a:solidFill>
          <a:ln w="9525">
            <a:noFill/>
            <a:miter lim="800000"/>
            <a:headEnd/>
            <a:tailEnd/>
          </a:ln>
        </p:spPr>
        <p:txBody>
          <a:bodyPr vert="horz" wrap="square" lIns="100783" tIns="50392" rIns="100783" bIns="50392" numCol="1" anchor="t" anchorCtr="0" compatLnSpc="1">
            <a:prstTxWarp prst="textNoShape">
              <a:avLst/>
            </a:prstTxWarp>
            <a:normAutofit/>
          </a:bodyPr>
          <a:lstStyle>
            <a:lvl1pPr marL="377940" indent="-37794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 2" pitchFamily="18" charset="2"/>
              <a:buChar char="¢"/>
              <a:defRPr sz="2600" b="1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1pPr>
            <a:lvl2pPr marL="818869" indent="-314949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110000"/>
              <a:buFont typeface="Wingdings" pitchFamily="2" charset="2"/>
              <a:buChar char="§"/>
              <a:defRPr sz="2200">
                <a:solidFill>
                  <a:schemeClr val="tx1"/>
                </a:solidFill>
                <a:latin typeface="Calibri" pitchFamily="34" charset="0"/>
              </a:defRPr>
            </a:lvl2pPr>
            <a:lvl3pPr marL="1259799" indent="-251960" algn="l" rtl="0" eaLnBrk="1" fontAlgn="base" hangingPunct="1">
              <a:spcBef>
                <a:spcPct val="20000"/>
              </a:spcBef>
              <a:spcAft>
                <a:spcPct val="0"/>
              </a:spcAft>
              <a:buSzPct val="80000"/>
              <a:buFont typeface="Wingdings" pitchFamily="2" charset="2"/>
              <a:buChar char="§"/>
              <a:defRPr sz="2200">
                <a:solidFill>
                  <a:schemeClr val="tx1"/>
                </a:solidFill>
                <a:latin typeface="Calibri" pitchFamily="34" charset="0"/>
              </a:defRPr>
            </a:lvl3pPr>
            <a:lvl4pPr marL="1763717" indent="-25196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200">
                <a:solidFill>
                  <a:schemeClr val="tx1"/>
                </a:solidFill>
                <a:latin typeface="Calibri" pitchFamily="34" charset="0"/>
              </a:defRPr>
            </a:lvl4pPr>
            <a:lvl5pPr marL="2267637" indent="-25196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200">
                <a:solidFill>
                  <a:schemeClr val="tx1"/>
                </a:solidFill>
                <a:latin typeface="Calibri" pitchFamily="34" charset="0"/>
              </a:defRPr>
            </a:lvl5pPr>
            <a:lvl6pPr marL="2771557" indent="-25196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200">
                <a:solidFill>
                  <a:schemeClr val="tx1"/>
                </a:solidFill>
                <a:latin typeface="Arial" charset="0"/>
              </a:defRPr>
            </a:lvl6pPr>
            <a:lvl7pPr marL="3275476" indent="-25196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200">
                <a:solidFill>
                  <a:schemeClr val="tx1"/>
                </a:solidFill>
                <a:latin typeface="Arial" charset="0"/>
              </a:defRPr>
            </a:lvl7pPr>
            <a:lvl8pPr marL="3779395" indent="-25196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200">
                <a:solidFill>
                  <a:schemeClr val="tx1"/>
                </a:solidFill>
                <a:latin typeface="Arial" charset="0"/>
              </a:defRPr>
            </a:lvl8pPr>
            <a:lvl9pPr marL="4283314" indent="-25196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200">
                <a:solidFill>
                  <a:schemeClr val="tx1"/>
                </a:solidFill>
                <a:latin typeface="Arial" charset="0"/>
              </a:defRPr>
            </a:lvl9pPr>
          </a:lstStyle>
          <a:p>
            <a:pPr defTabSz="914400"/>
            <a:r>
              <a:rPr lang="en-US" kern="0" dirty="0"/>
              <a:t>Domains need not be disjoint.</a:t>
            </a:r>
          </a:p>
          <a:p>
            <a:pPr defTabSz="914400"/>
            <a:r>
              <a:rPr lang="en-US" kern="0" dirty="0"/>
              <a:t>Both P1 and P2 processes can print on printer-1.</a:t>
            </a:r>
          </a:p>
          <a:p>
            <a:pPr defTabSz="914400"/>
            <a:r>
              <a:rPr lang="en-US" kern="0" dirty="0"/>
              <a:t>Only P1 can execute file-A.</a:t>
            </a:r>
          </a:p>
          <a:p>
            <a:pPr defTabSz="914400"/>
            <a:r>
              <a:rPr lang="en-US" kern="0" dirty="0"/>
              <a:t>Only P2 can read page-1.</a:t>
            </a:r>
          </a:p>
        </p:txBody>
      </p:sp>
      <p:sp>
        <p:nvSpPr>
          <p:cNvPr id="6" name="Oval 5"/>
          <p:cNvSpPr/>
          <p:nvPr/>
        </p:nvSpPr>
        <p:spPr bwMode="auto">
          <a:xfrm>
            <a:off x="559469" y="2053472"/>
            <a:ext cx="990256" cy="914400"/>
          </a:xfrm>
          <a:prstGeom prst="ellipse">
            <a:avLst/>
          </a:prstGeom>
          <a:solidFill>
            <a:srgbClr val="B6C7FF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2800">
                <a:latin typeface="Calibri" charset="0"/>
                <a:ea typeface="Calibri" charset="0"/>
                <a:cs typeface="Calibri" charset="0"/>
              </a:rPr>
              <a:t>P1</a:t>
            </a:r>
            <a:endParaRPr lang="en-US" sz="2800" dirty="0"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7" name="Oval 6"/>
          <p:cNvSpPr/>
          <p:nvPr/>
        </p:nvSpPr>
        <p:spPr bwMode="auto">
          <a:xfrm>
            <a:off x="559469" y="4176962"/>
            <a:ext cx="990256" cy="914400"/>
          </a:xfrm>
          <a:prstGeom prst="ellipse">
            <a:avLst/>
          </a:prstGeom>
          <a:solidFill>
            <a:srgbClr val="92D050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2800">
                <a:latin typeface="Calibri" charset="0"/>
                <a:ea typeface="Calibri" charset="0"/>
                <a:cs typeface="Calibri" charset="0"/>
              </a:rPr>
              <a:t>P2</a:t>
            </a:r>
            <a:endParaRPr lang="en-US" sz="2800" dirty="0">
              <a:latin typeface="Calibri" charset="0"/>
              <a:ea typeface="Calibri" charset="0"/>
              <a:cs typeface="Calibri" charset="0"/>
            </a:endParaRPr>
          </a:p>
        </p:txBody>
      </p:sp>
      <p:cxnSp>
        <p:nvCxnSpPr>
          <p:cNvPr id="9" name="Straight Arrow Connector 8"/>
          <p:cNvCxnSpPr>
            <a:stCxn id="6" idx="6"/>
            <a:endCxn id="3" idx="1"/>
          </p:cNvCxnSpPr>
          <p:nvPr/>
        </p:nvCxnSpPr>
        <p:spPr bwMode="auto">
          <a:xfrm>
            <a:off x="1549725" y="2510672"/>
            <a:ext cx="602304" cy="0"/>
          </a:xfrm>
          <a:prstGeom prst="straightConnector1">
            <a:avLst/>
          </a:prstGeom>
          <a:noFill/>
          <a:ln w="63500" cap="flat" cmpd="sng" algn="ctr">
            <a:solidFill>
              <a:schemeClr val="tx1"/>
            </a:solidFill>
            <a:prstDash val="solid"/>
            <a:round/>
            <a:headEnd type="none" w="med" len="med"/>
            <a:tailEnd type="stealth" w="lg" len="lg"/>
          </a:ln>
          <a:effectLst/>
        </p:spPr>
      </p:cxnSp>
      <p:cxnSp>
        <p:nvCxnSpPr>
          <p:cNvPr id="13" name="Straight Arrow Connector 12"/>
          <p:cNvCxnSpPr/>
          <p:nvPr/>
        </p:nvCxnSpPr>
        <p:spPr bwMode="auto">
          <a:xfrm>
            <a:off x="1549725" y="4634162"/>
            <a:ext cx="602304" cy="0"/>
          </a:xfrm>
          <a:prstGeom prst="straightConnector1">
            <a:avLst/>
          </a:prstGeom>
          <a:noFill/>
          <a:ln w="63500" cap="flat" cmpd="sng" algn="ctr">
            <a:solidFill>
              <a:schemeClr val="tx1"/>
            </a:solidFill>
            <a:prstDash val="solid"/>
            <a:round/>
            <a:headEnd type="none" w="med" len="med"/>
            <a:tailEnd type="stealth" w="lg" len="lg"/>
          </a:ln>
          <a:effectLst/>
        </p:spPr>
      </p:cxnSp>
    </p:spTree>
    <p:extLst>
      <p:ext uri="{BB962C8B-B14F-4D97-AF65-F5344CB8AC3E}">
        <p14:creationId xmlns:p14="http://schemas.microsoft.com/office/powerpoint/2010/main" val="176513925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2"/>
          <p:cNvSpPr>
            <a:spLocks noGrp="1" noChangeArrowheads="1"/>
          </p:cNvSpPr>
          <p:nvPr>
            <p:ph type="title"/>
          </p:nvPr>
        </p:nvSpPr>
        <p:spPr>
          <a:xfrm>
            <a:off x="393589" y="967172"/>
            <a:ext cx="8369755" cy="353046"/>
          </a:xfrm>
        </p:spPr>
        <p:txBody>
          <a:bodyPr lIns="90000" tIns="46800" rIns="90000" bIns="46800" anchor="b">
            <a:spAutoFit/>
          </a:bodyPr>
          <a:lstStyle/>
          <a:p>
            <a:pPr eaLnBrk="1">
              <a:lnSpc>
                <a:spcPct val="42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altLang="en-US" dirty="0"/>
              <a:t>Domain Structure -  static/dynamic</a:t>
            </a:r>
          </a:p>
        </p:txBody>
      </p:sp>
      <p:sp>
        <p:nvSpPr>
          <p:cNvPr id="30722" name="Rectangle 3"/>
          <p:cNvSpPr>
            <a:spLocks noGrp="1" noChangeArrowheads="1"/>
          </p:cNvSpPr>
          <p:nvPr>
            <p:ph idx="1"/>
          </p:nvPr>
        </p:nvSpPr>
        <p:spPr>
          <a:xfrm>
            <a:off x="437529" y="1501436"/>
            <a:ext cx="8705040" cy="2932214"/>
          </a:xfrm>
        </p:spPr>
        <p:txBody>
          <a:bodyPr lIns="90000" tIns="46800" rIns="90000" bIns="46800">
            <a:spAutoFit/>
          </a:bodyPr>
          <a:lstStyle/>
          <a:p>
            <a:pPr marL="263525" indent="-158750" eaLnBrk="1">
              <a:lnSpc>
                <a:spcPct val="100000"/>
              </a:lnSpc>
              <a:buFont typeface="StarSymbol" charset="0"/>
              <a:buChar char="●"/>
              <a:tabLst>
                <a:tab pos="263525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altLang="en-US" dirty="0"/>
              <a:t>Associations between a process and a domain can be</a:t>
            </a:r>
          </a:p>
          <a:p>
            <a:pPr marL="731838" lvl="1" indent="-161925" eaLnBrk="1">
              <a:lnSpc>
                <a:spcPct val="100000"/>
              </a:lnSpc>
              <a:tabLst>
                <a:tab pos="263525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altLang="en-US" b="1" dirty="0">
                <a:ea typeface="ＭＳ Ｐゴシック" charset="-128"/>
              </a:rPr>
              <a:t>Static</a:t>
            </a:r>
          </a:p>
          <a:p>
            <a:pPr marL="1235075" lvl="2" indent="-173038" eaLnBrk="1">
              <a:lnSpc>
                <a:spcPct val="100000"/>
              </a:lnSpc>
              <a:tabLst>
                <a:tab pos="263525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altLang="en-US" dirty="0">
                <a:ea typeface="ＭＳ Ｐゴシック" charset="-128"/>
              </a:rPr>
              <a:t>Fixed at the time of creation of the process</a:t>
            </a:r>
          </a:p>
          <a:p>
            <a:pPr marL="1235075" lvl="2" indent="-173038" eaLnBrk="1">
              <a:lnSpc>
                <a:spcPct val="100000"/>
              </a:lnSpc>
              <a:tabLst>
                <a:tab pos="263525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altLang="en-US" dirty="0">
                <a:ea typeface="ＭＳ Ｐゴシック" charset="-128"/>
              </a:rPr>
              <a:t>May need to provide more rights than needed at the run time</a:t>
            </a:r>
          </a:p>
          <a:p>
            <a:pPr marL="731838" lvl="1" indent="-161925" eaLnBrk="1">
              <a:lnSpc>
                <a:spcPct val="100000"/>
              </a:lnSpc>
              <a:tabLst>
                <a:tab pos="263525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altLang="en-US" b="1" dirty="0">
                <a:ea typeface="ＭＳ Ｐゴシック" charset="-128"/>
              </a:rPr>
              <a:t>Dynamic</a:t>
            </a:r>
          </a:p>
          <a:p>
            <a:pPr marL="1235075" lvl="2" indent="-173038" eaLnBrk="1">
              <a:lnSpc>
                <a:spcPct val="100000"/>
              </a:lnSpc>
              <a:tabLst>
                <a:tab pos="263525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altLang="en-US" dirty="0">
                <a:ea typeface="ＭＳ Ｐゴシック" charset="-128"/>
              </a:rPr>
              <a:t>A process can switch from one domain to another</a:t>
            </a:r>
          </a:p>
          <a:p>
            <a:pPr marL="1235075" lvl="2" indent="-173038" eaLnBrk="1">
              <a:lnSpc>
                <a:spcPct val="100000"/>
              </a:lnSpc>
              <a:tabLst>
                <a:tab pos="263525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altLang="en-US" dirty="0">
                <a:ea typeface="ＭＳ Ｐゴシック" charset="-128"/>
              </a:rPr>
              <a:t>The content of the domain can also be changed </a:t>
            </a:r>
          </a:p>
        </p:txBody>
      </p:sp>
      <p:sp>
        <p:nvSpPr>
          <p:cNvPr id="5" name="Content Placeholder 2"/>
          <p:cNvSpPr txBox="1">
            <a:spLocks/>
          </p:cNvSpPr>
          <p:nvPr/>
        </p:nvSpPr>
        <p:spPr bwMode="auto">
          <a:xfrm>
            <a:off x="2152029" y="5006636"/>
            <a:ext cx="6325221" cy="982009"/>
          </a:xfrm>
          <a:prstGeom prst="rect">
            <a:avLst/>
          </a:prstGeom>
          <a:solidFill>
            <a:srgbClr val="FF0000">
              <a:alpha val="18000"/>
            </a:srgbClr>
          </a:solidFill>
          <a:ln w="9525">
            <a:noFill/>
            <a:miter lim="800000"/>
            <a:headEnd/>
            <a:tailEnd/>
          </a:ln>
        </p:spPr>
        <p:txBody>
          <a:bodyPr vert="horz" wrap="square" lIns="100783" tIns="50392" rIns="100783" bIns="50392" numCol="1" anchor="t" anchorCtr="0" compatLnSpc="1">
            <a:prstTxWarp prst="textNoShape">
              <a:avLst/>
            </a:prstTxWarp>
            <a:spAutoFit/>
          </a:bodyPr>
          <a:lstStyle>
            <a:lvl1pPr marL="377940" indent="-37794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 2" pitchFamily="18" charset="2"/>
              <a:buChar char="¢"/>
              <a:defRPr sz="2600" b="1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1pPr>
            <a:lvl2pPr marL="818869" indent="-314949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110000"/>
              <a:buFont typeface="Wingdings" pitchFamily="2" charset="2"/>
              <a:buChar char="§"/>
              <a:defRPr sz="2200">
                <a:solidFill>
                  <a:schemeClr val="tx1"/>
                </a:solidFill>
                <a:latin typeface="Calibri" pitchFamily="34" charset="0"/>
              </a:defRPr>
            </a:lvl2pPr>
            <a:lvl3pPr marL="1259799" indent="-251960" algn="l" rtl="0" eaLnBrk="1" fontAlgn="base" hangingPunct="1">
              <a:spcBef>
                <a:spcPct val="20000"/>
              </a:spcBef>
              <a:spcAft>
                <a:spcPct val="0"/>
              </a:spcAft>
              <a:buSzPct val="80000"/>
              <a:buFont typeface="Wingdings" pitchFamily="2" charset="2"/>
              <a:buChar char="§"/>
              <a:defRPr sz="2200">
                <a:solidFill>
                  <a:schemeClr val="tx1"/>
                </a:solidFill>
                <a:latin typeface="Calibri" pitchFamily="34" charset="0"/>
              </a:defRPr>
            </a:lvl3pPr>
            <a:lvl4pPr marL="1763717" indent="-25196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200">
                <a:solidFill>
                  <a:schemeClr val="tx1"/>
                </a:solidFill>
                <a:latin typeface="Calibri" pitchFamily="34" charset="0"/>
              </a:defRPr>
            </a:lvl4pPr>
            <a:lvl5pPr marL="2267637" indent="-25196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200">
                <a:solidFill>
                  <a:schemeClr val="tx1"/>
                </a:solidFill>
                <a:latin typeface="Calibri" pitchFamily="34" charset="0"/>
              </a:defRPr>
            </a:lvl5pPr>
            <a:lvl6pPr marL="2771557" indent="-25196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200">
                <a:solidFill>
                  <a:schemeClr val="tx1"/>
                </a:solidFill>
                <a:latin typeface="Arial" charset="0"/>
              </a:defRPr>
            </a:lvl6pPr>
            <a:lvl7pPr marL="3275476" indent="-25196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200">
                <a:solidFill>
                  <a:schemeClr val="tx1"/>
                </a:solidFill>
                <a:latin typeface="Arial" charset="0"/>
              </a:defRPr>
            </a:lvl7pPr>
            <a:lvl8pPr marL="3779395" indent="-25196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200">
                <a:solidFill>
                  <a:schemeClr val="tx1"/>
                </a:solidFill>
                <a:latin typeface="Arial" charset="0"/>
              </a:defRPr>
            </a:lvl8pPr>
            <a:lvl9pPr marL="4283314" indent="-25196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2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indent="0" defTabSz="914400">
              <a:buFont typeface="Wingdings 2" pitchFamily="18" charset="2"/>
              <a:buNone/>
            </a:pPr>
            <a:r>
              <a:rPr lang="en-US" kern="0" dirty="0"/>
              <a:t>Domain1 = { &lt;file-A, {read, write, execute}&gt;,</a:t>
            </a:r>
          </a:p>
          <a:p>
            <a:pPr marL="0" indent="0" defTabSz="914400">
              <a:buFont typeface="Wingdings 2" pitchFamily="18" charset="2"/>
              <a:buNone/>
            </a:pPr>
            <a:r>
              <a:rPr lang="en-US" kern="0" dirty="0"/>
              <a:t>		&lt; printer-1, {print}&gt;}</a:t>
            </a:r>
          </a:p>
        </p:txBody>
      </p:sp>
      <p:sp>
        <p:nvSpPr>
          <p:cNvPr id="7" name="Oval 6"/>
          <p:cNvSpPr/>
          <p:nvPr/>
        </p:nvSpPr>
        <p:spPr bwMode="auto">
          <a:xfrm>
            <a:off x="559469" y="5025272"/>
            <a:ext cx="990256" cy="914400"/>
          </a:xfrm>
          <a:prstGeom prst="ellipse">
            <a:avLst/>
          </a:prstGeom>
          <a:solidFill>
            <a:srgbClr val="B6C7FF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2800">
                <a:latin typeface="Calibri" charset="0"/>
                <a:ea typeface="Calibri" charset="0"/>
                <a:cs typeface="Calibri" charset="0"/>
              </a:rPr>
              <a:t>P1</a:t>
            </a:r>
            <a:endParaRPr lang="en-US" sz="2800" dirty="0">
              <a:latin typeface="Calibri" charset="0"/>
              <a:ea typeface="Calibri" charset="0"/>
              <a:cs typeface="Calibri" charset="0"/>
            </a:endParaRPr>
          </a:p>
        </p:txBody>
      </p:sp>
      <p:cxnSp>
        <p:nvCxnSpPr>
          <p:cNvPr id="19" name="Straight Arrow Connector 18"/>
          <p:cNvCxnSpPr/>
          <p:nvPr/>
        </p:nvCxnSpPr>
        <p:spPr bwMode="auto">
          <a:xfrm>
            <a:off x="1549725" y="5501522"/>
            <a:ext cx="602304" cy="0"/>
          </a:xfrm>
          <a:prstGeom prst="straightConnector1">
            <a:avLst/>
          </a:prstGeom>
          <a:noFill/>
          <a:ln w="63500" cap="flat" cmpd="sng" algn="ctr">
            <a:solidFill>
              <a:schemeClr val="tx1"/>
            </a:solidFill>
            <a:prstDash val="solid"/>
            <a:round/>
            <a:headEnd type="none" w="med" len="med"/>
            <a:tailEnd type="stealth" w="lg" len="lg"/>
          </a:ln>
          <a:effectLst/>
        </p:spPr>
      </p:cxnSp>
    </p:spTree>
    <p:extLst>
      <p:ext uri="{BB962C8B-B14F-4D97-AF65-F5344CB8AC3E}">
        <p14:creationId xmlns:p14="http://schemas.microsoft.com/office/powerpoint/2010/main" val="217878369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2"/>
          <p:cNvSpPr>
            <a:spLocks noGrp="1" noChangeArrowheads="1"/>
          </p:cNvSpPr>
          <p:nvPr>
            <p:ph type="title"/>
          </p:nvPr>
        </p:nvSpPr>
        <p:spPr>
          <a:xfrm>
            <a:off x="393589" y="967172"/>
            <a:ext cx="8369755" cy="353046"/>
          </a:xfrm>
        </p:spPr>
        <p:txBody>
          <a:bodyPr lIns="90000" tIns="46800" rIns="90000" bIns="46800" anchor="b">
            <a:spAutoFit/>
          </a:bodyPr>
          <a:lstStyle/>
          <a:p>
            <a:pPr eaLnBrk="1">
              <a:lnSpc>
                <a:spcPct val="42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altLang="en-US" dirty="0"/>
              <a:t>Domain Structure -  static/dynamic</a:t>
            </a:r>
          </a:p>
        </p:txBody>
      </p:sp>
      <p:sp>
        <p:nvSpPr>
          <p:cNvPr id="30722" name="Rectangle 3"/>
          <p:cNvSpPr>
            <a:spLocks noGrp="1" noChangeArrowheads="1"/>
          </p:cNvSpPr>
          <p:nvPr>
            <p:ph idx="1"/>
          </p:nvPr>
        </p:nvSpPr>
        <p:spPr>
          <a:xfrm>
            <a:off x="437529" y="1501436"/>
            <a:ext cx="8705040" cy="2525949"/>
          </a:xfrm>
        </p:spPr>
        <p:txBody>
          <a:bodyPr lIns="90000" tIns="46800" rIns="90000" bIns="46800">
            <a:spAutoFit/>
          </a:bodyPr>
          <a:lstStyle/>
          <a:p>
            <a:pPr marL="263525" indent="-158750" eaLnBrk="1">
              <a:lnSpc>
                <a:spcPct val="100000"/>
              </a:lnSpc>
              <a:buFont typeface="StarSymbol" charset="0"/>
              <a:buChar char="●"/>
              <a:tabLst>
                <a:tab pos="263525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altLang="en-US" dirty="0"/>
              <a:t>Associations between a process and a domain can be</a:t>
            </a:r>
          </a:p>
          <a:p>
            <a:pPr marL="731838" lvl="1" indent="-161925" eaLnBrk="1">
              <a:lnSpc>
                <a:spcPct val="100000"/>
              </a:lnSpc>
              <a:tabLst>
                <a:tab pos="263525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altLang="en-US" b="1" dirty="0">
                <a:ea typeface="ＭＳ Ｐゴシック" charset="-128"/>
              </a:rPr>
              <a:t>Static</a:t>
            </a:r>
          </a:p>
          <a:p>
            <a:pPr marL="1235075" lvl="2" indent="-173038" eaLnBrk="1">
              <a:lnSpc>
                <a:spcPct val="100000"/>
              </a:lnSpc>
              <a:tabLst>
                <a:tab pos="263525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altLang="en-US" dirty="0">
                <a:ea typeface="ＭＳ Ｐゴシック" charset="-128"/>
              </a:rPr>
              <a:t>Fixed at the time of creation of the process</a:t>
            </a:r>
          </a:p>
          <a:p>
            <a:pPr marL="1235075" lvl="2" indent="-173038" eaLnBrk="1">
              <a:lnSpc>
                <a:spcPct val="100000"/>
              </a:lnSpc>
              <a:tabLst>
                <a:tab pos="263525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altLang="en-US" dirty="0">
                <a:ea typeface="ＭＳ Ｐゴシック" charset="-128"/>
              </a:rPr>
              <a:t>May need to provide more rights than needed at the run time</a:t>
            </a:r>
          </a:p>
          <a:p>
            <a:pPr marL="731838" lvl="1" indent="-161925" eaLnBrk="1">
              <a:lnSpc>
                <a:spcPct val="100000"/>
              </a:lnSpc>
              <a:tabLst>
                <a:tab pos="263525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altLang="en-US" b="1" dirty="0">
                <a:ea typeface="ＭＳ Ｐゴシック" charset="-128"/>
              </a:rPr>
              <a:t>Dynamic</a:t>
            </a:r>
          </a:p>
          <a:p>
            <a:pPr marL="1235075" lvl="2" indent="-173038" eaLnBrk="1">
              <a:lnSpc>
                <a:spcPct val="100000"/>
              </a:lnSpc>
              <a:tabLst>
                <a:tab pos="263525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altLang="en-US" b="1" dirty="0">
                <a:solidFill>
                  <a:srgbClr val="3B3EFF"/>
                </a:solidFill>
                <a:ea typeface="ＭＳ Ｐゴシック" charset="-128"/>
              </a:rPr>
              <a:t>A process can switch from one domain to another</a:t>
            </a:r>
          </a:p>
        </p:txBody>
      </p:sp>
      <p:sp>
        <p:nvSpPr>
          <p:cNvPr id="5" name="Content Placeholder 2"/>
          <p:cNvSpPr txBox="1">
            <a:spLocks/>
          </p:cNvSpPr>
          <p:nvPr/>
        </p:nvSpPr>
        <p:spPr bwMode="auto">
          <a:xfrm>
            <a:off x="2152029" y="5006636"/>
            <a:ext cx="6325221" cy="982009"/>
          </a:xfrm>
          <a:prstGeom prst="rect">
            <a:avLst/>
          </a:prstGeom>
          <a:solidFill>
            <a:srgbClr val="FF0000">
              <a:alpha val="18000"/>
            </a:srgbClr>
          </a:solidFill>
          <a:ln w="9525">
            <a:noFill/>
            <a:miter lim="800000"/>
            <a:headEnd/>
            <a:tailEnd/>
          </a:ln>
        </p:spPr>
        <p:txBody>
          <a:bodyPr vert="horz" wrap="square" lIns="100783" tIns="50392" rIns="100783" bIns="50392" numCol="1" anchor="t" anchorCtr="0" compatLnSpc="1">
            <a:prstTxWarp prst="textNoShape">
              <a:avLst/>
            </a:prstTxWarp>
            <a:spAutoFit/>
          </a:bodyPr>
          <a:lstStyle>
            <a:lvl1pPr marL="377940" indent="-37794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 2" pitchFamily="18" charset="2"/>
              <a:buChar char="¢"/>
              <a:defRPr sz="2600" b="1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1pPr>
            <a:lvl2pPr marL="818869" indent="-314949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110000"/>
              <a:buFont typeface="Wingdings" pitchFamily="2" charset="2"/>
              <a:buChar char="§"/>
              <a:defRPr sz="2200">
                <a:solidFill>
                  <a:schemeClr val="tx1"/>
                </a:solidFill>
                <a:latin typeface="Calibri" pitchFamily="34" charset="0"/>
              </a:defRPr>
            </a:lvl2pPr>
            <a:lvl3pPr marL="1259799" indent="-251960" algn="l" rtl="0" eaLnBrk="1" fontAlgn="base" hangingPunct="1">
              <a:spcBef>
                <a:spcPct val="20000"/>
              </a:spcBef>
              <a:spcAft>
                <a:spcPct val="0"/>
              </a:spcAft>
              <a:buSzPct val="80000"/>
              <a:buFont typeface="Wingdings" pitchFamily="2" charset="2"/>
              <a:buChar char="§"/>
              <a:defRPr sz="2200">
                <a:solidFill>
                  <a:schemeClr val="tx1"/>
                </a:solidFill>
                <a:latin typeface="Calibri" pitchFamily="34" charset="0"/>
              </a:defRPr>
            </a:lvl3pPr>
            <a:lvl4pPr marL="1763717" indent="-25196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200">
                <a:solidFill>
                  <a:schemeClr val="tx1"/>
                </a:solidFill>
                <a:latin typeface="Calibri" pitchFamily="34" charset="0"/>
              </a:defRPr>
            </a:lvl4pPr>
            <a:lvl5pPr marL="2267637" indent="-25196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200">
                <a:solidFill>
                  <a:schemeClr val="tx1"/>
                </a:solidFill>
                <a:latin typeface="Calibri" pitchFamily="34" charset="0"/>
              </a:defRPr>
            </a:lvl5pPr>
            <a:lvl6pPr marL="2771557" indent="-25196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200">
                <a:solidFill>
                  <a:schemeClr val="tx1"/>
                </a:solidFill>
                <a:latin typeface="Arial" charset="0"/>
              </a:defRPr>
            </a:lvl6pPr>
            <a:lvl7pPr marL="3275476" indent="-25196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200">
                <a:solidFill>
                  <a:schemeClr val="tx1"/>
                </a:solidFill>
                <a:latin typeface="Arial" charset="0"/>
              </a:defRPr>
            </a:lvl7pPr>
            <a:lvl8pPr marL="3779395" indent="-25196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200">
                <a:solidFill>
                  <a:schemeClr val="tx1"/>
                </a:solidFill>
                <a:latin typeface="Arial" charset="0"/>
              </a:defRPr>
            </a:lvl8pPr>
            <a:lvl9pPr marL="4283314" indent="-25196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2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indent="0" defTabSz="914400">
              <a:buFont typeface="Wingdings 2" pitchFamily="18" charset="2"/>
              <a:buNone/>
            </a:pPr>
            <a:r>
              <a:rPr lang="en-US" kern="0" dirty="0"/>
              <a:t>Domain1 = { &lt;file-A, {read, write, execute}&gt;,</a:t>
            </a:r>
          </a:p>
          <a:p>
            <a:pPr marL="0" indent="0" defTabSz="914400">
              <a:buFont typeface="Wingdings 2" pitchFamily="18" charset="2"/>
              <a:buNone/>
            </a:pPr>
            <a:r>
              <a:rPr lang="en-US" kern="0" dirty="0"/>
              <a:t>		&lt; printer-1, {print}&gt;}</a:t>
            </a:r>
          </a:p>
        </p:txBody>
      </p:sp>
      <p:sp>
        <p:nvSpPr>
          <p:cNvPr id="6" name="Content Placeholder 2"/>
          <p:cNvSpPr txBox="1">
            <a:spLocks/>
          </p:cNvSpPr>
          <p:nvPr/>
        </p:nvSpPr>
        <p:spPr bwMode="auto">
          <a:xfrm>
            <a:off x="2152028" y="6158576"/>
            <a:ext cx="6325221" cy="1462141"/>
          </a:xfrm>
          <a:prstGeom prst="rect">
            <a:avLst/>
          </a:prstGeom>
          <a:solidFill>
            <a:srgbClr val="FFFF00">
              <a:alpha val="40000"/>
            </a:srgbClr>
          </a:solidFill>
          <a:ln w="9525">
            <a:noFill/>
            <a:miter lim="800000"/>
            <a:headEnd/>
            <a:tailEnd/>
          </a:ln>
        </p:spPr>
        <p:txBody>
          <a:bodyPr vert="horz" wrap="square" lIns="100783" tIns="50392" rIns="100783" bIns="50392" numCol="1" anchor="t" anchorCtr="0" compatLnSpc="1">
            <a:prstTxWarp prst="textNoShape">
              <a:avLst/>
            </a:prstTxWarp>
            <a:spAutoFit/>
          </a:bodyPr>
          <a:lstStyle>
            <a:lvl1pPr marL="377940" indent="-37794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 2" pitchFamily="18" charset="2"/>
              <a:buChar char="¢"/>
              <a:defRPr sz="2600" b="1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1pPr>
            <a:lvl2pPr marL="818869" indent="-314949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110000"/>
              <a:buFont typeface="Wingdings" pitchFamily="2" charset="2"/>
              <a:buChar char="§"/>
              <a:defRPr sz="2200">
                <a:solidFill>
                  <a:schemeClr val="tx1"/>
                </a:solidFill>
                <a:latin typeface="Calibri" pitchFamily="34" charset="0"/>
              </a:defRPr>
            </a:lvl2pPr>
            <a:lvl3pPr marL="1259799" indent="-251960" algn="l" rtl="0" eaLnBrk="1" fontAlgn="base" hangingPunct="1">
              <a:spcBef>
                <a:spcPct val="20000"/>
              </a:spcBef>
              <a:spcAft>
                <a:spcPct val="0"/>
              </a:spcAft>
              <a:buSzPct val="80000"/>
              <a:buFont typeface="Wingdings" pitchFamily="2" charset="2"/>
              <a:buChar char="§"/>
              <a:defRPr sz="2200">
                <a:solidFill>
                  <a:schemeClr val="tx1"/>
                </a:solidFill>
                <a:latin typeface="Calibri" pitchFamily="34" charset="0"/>
              </a:defRPr>
            </a:lvl3pPr>
            <a:lvl4pPr marL="1763717" indent="-25196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200">
                <a:solidFill>
                  <a:schemeClr val="tx1"/>
                </a:solidFill>
                <a:latin typeface="Calibri" pitchFamily="34" charset="0"/>
              </a:defRPr>
            </a:lvl4pPr>
            <a:lvl5pPr marL="2267637" indent="-25196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200">
                <a:solidFill>
                  <a:schemeClr val="tx1"/>
                </a:solidFill>
                <a:latin typeface="Calibri" pitchFamily="34" charset="0"/>
              </a:defRPr>
            </a:lvl5pPr>
            <a:lvl6pPr marL="2771557" indent="-25196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200">
                <a:solidFill>
                  <a:schemeClr val="tx1"/>
                </a:solidFill>
                <a:latin typeface="Arial" charset="0"/>
              </a:defRPr>
            </a:lvl6pPr>
            <a:lvl7pPr marL="3275476" indent="-25196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200">
                <a:solidFill>
                  <a:schemeClr val="tx1"/>
                </a:solidFill>
                <a:latin typeface="Arial" charset="0"/>
              </a:defRPr>
            </a:lvl7pPr>
            <a:lvl8pPr marL="3779395" indent="-25196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200">
                <a:solidFill>
                  <a:schemeClr val="tx1"/>
                </a:solidFill>
                <a:latin typeface="Arial" charset="0"/>
              </a:defRPr>
            </a:lvl8pPr>
            <a:lvl9pPr marL="4283314" indent="-25196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2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indent="0" defTabSz="914400">
              <a:buFont typeface="Wingdings 2" pitchFamily="18" charset="2"/>
              <a:buNone/>
            </a:pPr>
            <a:r>
              <a:rPr lang="en-US" kern="0" dirty="0"/>
              <a:t>Domain2 = { &lt;file-A, {read, write}&gt;,</a:t>
            </a:r>
          </a:p>
          <a:p>
            <a:pPr marL="0" indent="0" defTabSz="914400">
              <a:buFont typeface="Wingdings 2" pitchFamily="18" charset="2"/>
              <a:buNone/>
            </a:pPr>
            <a:r>
              <a:rPr lang="en-US" kern="0" dirty="0"/>
              <a:t>		&lt;file-B, {read, execute}&gt;,</a:t>
            </a:r>
          </a:p>
          <a:p>
            <a:pPr marL="0" indent="0" defTabSz="914400">
              <a:buFont typeface="Wingdings 2" pitchFamily="18" charset="2"/>
              <a:buNone/>
            </a:pPr>
            <a:r>
              <a:rPr lang="en-US" kern="0" dirty="0"/>
              <a:t>					}</a:t>
            </a:r>
          </a:p>
        </p:txBody>
      </p:sp>
      <p:sp>
        <p:nvSpPr>
          <p:cNvPr id="7" name="Oval 6"/>
          <p:cNvSpPr/>
          <p:nvPr/>
        </p:nvSpPr>
        <p:spPr bwMode="auto">
          <a:xfrm>
            <a:off x="559469" y="5025272"/>
            <a:ext cx="990256" cy="914400"/>
          </a:xfrm>
          <a:prstGeom prst="ellipse">
            <a:avLst/>
          </a:prstGeom>
          <a:solidFill>
            <a:srgbClr val="B6C7FF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2800">
                <a:latin typeface="Calibri" charset="0"/>
                <a:ea typeface="Calibri" charset="0"/>
                <a:cs typeface="Calibri" charset="0"/>
              </a:rPr>
              <a:t>P1</a:t>
            </a:r>
            <a:endParaRPr lang="en-US" sz="2800" dirty="0">
              <a:latin typeface="Calibri" charset="0"/>
              <a:ea typeface="Calibri" charset="0"/>
              <a:cs typeface="Calibri" charset="0"/>
            </a:endParaRPr>
          </a:p>
        </p:txBody>
      </p:sp>
      <p:cxnSp>
        <p:nvCxnSpPr>
          <p:cNvPr id="19" name="Straight Arrow Connector 18"/>
          <p:cNvCxnSpPr/>
          <p:nvPr/>
        </p:nvCxnSpPr>
        <p:spPr bwMode="auto">
          <a:xfrm>
            <a:off x="1549725" y="5501522"/>
            <a:ext cx="602303" cy="1356478"/>
          </a:xfrm>
          <a:prstGeom prst="straightConnector1">
            <a:avLst/>
          </a:prstGeom>
          <a:noFill/>
          <a:ln w="63500" cap="flat" cmpd="sng" algn="ctr">
            <a:solidFill>
              <a:srgbClr val="3B3EFF"/>
            </a:solidFill>
            <a:prstDash val="solid"/>
            <a:round/>
            <a:headEnd type="none" w="med" len="med"/>
            <a:tailEnd type="stealth" w="lg" len="lg"/>
          </a:ln>
          <a:effectLst/>
        </p:spPr>
      </p:cxnSp>
    </p:spTree>
    <p:extLst>
      <p:ext uri="{BB962C8B-B14F-4D97-AF65-F5344CB8AC3E}">
        <p14:creationId xmlns:p14="http://schemas.microsoft.com/office/powerpoint/2010/main" val="508487337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CEng334">
  <a:themeElements>
    <a:clrScheme name="Custom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00000"/>
      </a:hlink>
      <a:folHlink>
        <a:srgbClr val="C00000"/>
      </a:folHlink>
    </a:clrScheme>
    <a:fontScheme name="Custom 1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25400" cap="flat" cmpd="sng" algn="ctr">
          <a:solidFill>
            <a:schemeClr val="tx1"/>
          </a:solidFill>
          <a:prstDash val="solid"/>
          <a:round/>
          <a:headEnd type="none" w="med" len="med"/>
          <a:tailEnd type="arrow" w="med" len="med"/>
        </a:ln>
        <a:effectLst/>
      </a:spPr>
      <a:bodyPr rtlCol="0" anchor="ctr"/>
      <a:lstStyle>
        <a:defPPr algn="ctr">
          <a:defRPr/>
        </a:defPPr>
      </a:lstStyle>
    </a:spDef>
    <a:lnDef>
      <a:spPr bwMode="auto">
        <a:noFill/>
        <a:ln w="254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/>
      <a:lstStyle/>
    </a:lnDef>
    <a:txDef>
      <a:spPr>
        <a:noFill/>
      </a:spPr>
      <a:bodyPr wrap="none" rtlCol="0">
        <a:spAutoFit/>
      </a:bodyPr>
      <a:lstStyle>
        <a:defPPr>
          <a:defRPr sz="1800" dirty="0" smtClean="0">
            <a:latin typeface="Calibri" pitchFamily="34" charset="0"/>
          </a:defRPr>
        </a:defPPr>
      </a:lstStyle>
    </a:txDef>
  </a:objectDefaults>
  <a:extraClrSchemeLst>
    <a:extraClrScheme>
      <a:clrScheme name="class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ass1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CEng334.thmx</Template>
  <TotalTime>4151</TotalTime>
  <Words>3438</Words>
  <Application>Microsoft Office PowerPoint</Application>
  <PresentationFormat>Custom</PresentationFormat>
  <Paragraphs>490</Paragraphs>
  <Slides>41</Slides>
  <Notes>25</Notes>
  <HiddenSlides>4</HiddenSlides>
  <MMClips>0</MMClips>
  <ScaleCrop>false</ScaleCrop>
  <HeadingPairs>
    <vt:vector size="6" baseType="variant">
      <vt:variant>
        <vt:lpstr>Fonts Used</vt:lpstr>
      </vt:variant>
      <vt:variant>
        <vt:i4>12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41</vt:i4>
      </vt:variant>
    </vt:vector>
  </HeadingPairs>
  <TitlesOfParts>
    <vt:vector size="54" baseType="lpstr">
      <vt:lpstr>ＭＳ Ｐゴシック</vt:lpstr>
      <vt:lpstr>Arial</vt:lpstr>
      <vt:lpstr>Arial Narrow</vt:lpstr>
      <vt:lpstr>Bitstream Vera Serif</vt:lpstr>
      <vt:lpstr>Calibri</vt:lpstr>
      <vt:lpstr>Courier</vt:lpstr>
      <vt:lpstr>Courier New</vt:lpstr>
      <vt:lpstr>Monotype Sorts</vt:lpstr>
      <vt:lpstr>StarSymbol</vt:lpstr>
      <vt:lpstr>Times New Roman</vt:lpstr>
      <vt:lpstr>Wingdings</vt:lpstr>
      <vt:lpstr>Wingdings 2</vt:lpstr>
      <vt:lpstr>CEng334</vt:lpstr>
      <vt:lpstr>Protection and security</vt:lpstr>
      <vt:lpstr>Protection and Security</vt:lpstr>
      <vt:lpstr>Goals of Protection</vt:lpstr>
      <vt:lpstr>Principles of Protection</vt:lpstr>
      <vt:lpstr>Domain of Protection</vt:lpstr>
      <vt:lpstr>Domain Structure</vt:lpstr>
      <vt:lpstr>Domain structure</vt:lpstr>
      <vt:lpstr>Domain Structure -  static/dynamic</vt:lpstr>
      <vt:lpstr>Domain Structure -  static/dynamic</vt:lpstr>
      <vt:lpstr>Domain Structure -  static/dynamic</vt:lpstr>
      <vt:lpstr>Domain design</vt:lpstr>
      <vt:lpstr>Domain Implementation  (UNIX)</vt:lpstr>
      <vt:lpstr>setuid bit – how passwd works </vt:lpstr>
      <vt:lpstr>Model of Protection: Access Matrix</vt:lpstr>
      <vt:lpstr>Access Matrix -  dynamic protection</vt:lpstr>
      <vt:lpstr>Example:</vt:lpstr>
      <vt:lpstr>Switching between domains</vt:lpstr>
      <vt:lpstr>Access Matrix with Copy Rights</vt:lpstr>
      <vt:lpstr>Access Matrix with Copy Rights</vt:lpstr>
      <vt:lpstr>Access Matrix With Owner Rights</vt:lpstr>
      <vt:lpstr>Access Matrix With Control Rights</vt:lpstr>
      <vt:lpstr>Implementation of Access Matrix</vt:lpstr>
      <vt:lpstr>Global Table </vt:lpstr>
      <vt:lpstr>Global Table – pros and cons</vt:lpstr>
      <vt:lpstr>Access Lists for Objects</vt:lpstr>
      <vt:lpstr>Access Lists for Objects -  example</vt:lpstr>
      <vt:lpstr>Capability Lists for Domains</vt:lpstr>
      <vt:lpstr>Capability Lists for Domains -  example</vt:lpstr>
      <vt:lpstr>Lock-Key Mechanism</vt:lpstr>
      <vt:lpstr>Access lists vs. Capability lists vs. Lock-key</vt:lpstr>
      <vt:lpstr>Authentication</vt:lpstr>
      <vt:lpstr>Password Authentication</vt:lpstr>
      <vt:lpstr>Password Authentication</vt:lpstr>
      <vt:lpstr>Encrypted Passwords</vt:lpstr>
      <vt:lpstr>One Time Passwords (OTP)</vt:lpstr>
      <vt:lpstr>Third Party Authentication</vt:lpstr>
      <vt:lpstr>Multi-factor Authentication</vt:lpstr>
      <vt:lpstr>Other Uses of Cryptography in OS</vt:lpstr>
      <vt:lpstr>Sandboxing</vt:lpstr>
      <vt:lpstr>Sandboxing examples</vt:lpstr>
      <vt:lpstr>Code Signing and Mobile Code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Onur Sehitoglu</dc:creator>
  <dc:description/>
  <cp:lastModifiedBy>erol sahin</cp:lastModifiedBy>
  <cp:revision>140</cp:revision>
  <cp:lastPrinted>2017-05-22T13:17:33Z</cp:lastPrinted>
  <dcterms:created xsi:type="dcterms:W3CDTF">2017-05-04T11:34:48Z</dcterms:created>
  <dcterms:modified xsi:type="dcterms:W3CDTF">2020-05-19T16:48:34Z</dcterms:modified>
  <dc:language>en-US</dc:language>
</cp:coreProperties>
</file>