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9"/>
  </p:notesMasterIdLst>
  <p:sldIdLst>
    <p:sldId id="256" r:id="rId2"/>
    <p:sldId id="418" r:id="rId3"/>
    <p:sldId id="273" r:id="rId4"/>
    <p:sldId id="422" r:id="rId5"/>
    <p:sldId id="420" r:id="rId6"/>
    <p:sldId id="423" r:id="rId7"/>
    <p:sldId id="421" r:id="rId8"/>
    <p:sldId id="424" r:id="rId9"/>
    <p:sldId id="434" r:id="rId10"/>
    <p:sldId id="425" r:id="rId11"/>
    <p:sldId id="427" r:id="rId12"/>
    <p:sldId id="428" r:id="rId13"/>
    <p:sldId id="429" r:id="rId14"/>
    <p:sldId id="430" r:id="rId15"/>
    <p:sldId id="431" r:id="rId16"/>
    <p:sldId id="432" r:id="rId17"/>
    <p:sldId id="433" r:id="rId18"/>
  </p:sldIdLst>
  <p:sldSz cx="10080625" cy="7559675"/>
  <p:notesSz cx="7772400" cy="10058400"/>
  <p:defaultTextStyle>
    <a:defPPr>
      <a:defRPr lang="en-US"/>
    </a:defPPr>
    <a:lvl1pPr marL="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6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3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04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72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41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1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7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94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3EFF"/>
    <a:srgbClr val="B6C7FF"/>
    <a:srgbClr val="FEFFDE"/>
    <a:srgbClr val="8198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90" autoAdjust="0"/>
    <p:restoredTop sz="94748" autoAdjust="0"/>
  </p:normalViewPr>
  <p:slideViewPr>
    <p:cSldViewPr snapToGrid="0" snapToObjects="1">
      <p:cViewPr varScale="1">
        <p:scale>
          <a:sx n="78" d="100"/>
          <a:sy n="78" d="100"/>
        </p:scale>
        <p:origin x="1068" y="57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9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6A33A-D8BA-DE44-9376-66A40D573CD6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71D14-698D-D04E-9B44-6B5985FA5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3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3970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8E6E6F3-45D0-324A-BCD4-86AF4D35F20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3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0268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2402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D89F1AC-22AB-C44C-B753-F7627BB5574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11</a:t>
            </a:fld>
            <a:endParaRPr lang="en-GB" altLang="en-US" sz="13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92534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4450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20C2A85-CA3F-6949-95A0-5AEE32E3E2F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12</a:t>
            </a:fld>
            <a:endParaRPr lang="en-GB" altLang="en-US" sz="13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77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6498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03DCAFD-5731-5E4D-9406-4F64024931C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13</a:t>
            </a:fld>
            <a:endParaRPr lang="en-GB" altLang="en-US" sz="130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7820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8546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7FF67D7-B502-754A-B431-E0369957E96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14</a:t>
            </a:fld>
            <a:endParaRPr lang="en-GB" altLang="en-US" sz="130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46298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0594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AE57044-4981-5149-B9DC-6A8987BDC06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15</a:t>
            </a:fld>
            <a:endParaRPr lang="en-GB" altLang="en-US" sz="1300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61340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2642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6E41025-2BB9-7D47-92A5-360A06AC0D3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16</a:t>
            </a:fld>
            <a:endParaRPr lang="en-GB" altLang="en-US" sz="130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6946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3837DC7E-B2D1-DB43-8927-9887C58F42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BF9157B1-BA7F-D344-AF0B-36070C12DC9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4C34BEE0-8033-6341-B190-67F0F1D6E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741211-6CD0-B940-8BFF-FBC71905483F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5607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2162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34AC8DF-6C70-3941-95BC-CCFD84CE418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30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672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8066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B973A12-2154-E046-8707-36A891866A9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30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8456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4210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85DC589-C766-C944-8BE1-989E19915AF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</a:t>
            </a:fld>
            <a:endParaRPr lang="en-GB" altLang="en-US" sz="130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4962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0114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786CD24-FCE1-0E4E-B998-D8305F4F4CA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</a:t>
            </a:fld>
            <a:endParaRPr lang="en-GB" altLang="en-US" sz="130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4775" y="755650"/>
            <a:ext cx="5024438" cy="3768725"/>
          </a:xfrm>
          <a:ln w="12700" cap="flat">
            <a:solidFill>
              <a:srgbClr val="000000"/>
            </a:solidFill>
            <a:round/>
            <a:headEnd/>
            <a:tailEnd/>
          </a:ln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102590" tIns="51296" rIns="102590" bIns="51296"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7725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6258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BDCEF36-213E-BD4A-B277-FCA1565FFDA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</a:t>
            </a:fld>
            <a:endParaRPr lang="en-GB" altLang="en-US" sz="130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54063"/>
            <a:ext cx="5029200" cy="3771900"/>
          </a:xfrm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7875" y="4778375"/>
            <a:ext cx="6216650" cy="45259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defTabSz="914400"/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1254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FB2A5B-9E9D-42ED-A512-52F33213D4D9}" type="slidenum">
              <a:rPr lang="en-US" altLang="en-US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016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0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8306" name="Rectangle 24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50787EE-7107-0E44-A770-553844530A2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57313" y="752475"/>
            <a:ext cx="5029200" cy="3771900"/>
          </a:xfrm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tr-TR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7514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882769"/>
            <a:ext cx="8568531" cy="162043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4283817"/>
            <a:ext cx="8463902" cy="1931917"/>
          </a:xfrm>
        </p:spPr>
        <p:txBody>
          <a:bodyPr/>
          <a:lstStyle>
            <a:lvl1pPr marL="0" indent="0" algn="l">
              <a:buNone/>
              <a:defRPr sz="2200" b="0">
                <a:latin typeface="Calibri" pitchFamily="34" charset="0"/>
              </a:defRPr>
            </a:lvl1pPr>
            <a:lvl2pPr marL="503920" indent="0" algn="ctr">
              <a:buNone/>
              <a:defRPr/>
            </a:lvl2pPr>
            <a:lvl3pPr marL="1007838" indent="0" algn="ctr">
              <a:buNone/>
              <a:defRPr/>
            </a:lvl3pPr>
            <a:lvl4pPr marL="1511758" indent="0" algn="ctr">
              <a:buNone/>
              <a:defRPr/>
            </a:lvl4pPr>
            <a:lvl5pPr marL="2015677" indent="0" algn="ctr">
              <a:buNone/>
              <a:defRPr/>
            </a:lvl5pPr>
            <a:lvl6pPr marL="2519597" indent="0" algn="ctr">
              <a:buNone/>
              <a:defRPr/>
            </a:lvl6pPr>
            <a:lvl7pPr marL="3023515" indent="0" algn="ctr">
              <a:buNone/>
              <a:defRPr/>
            </a:lvl7pPr>
            <a:lvl8pPr marL="3527435" indent="0" algn="ctr">
              <a:buNone/>
              <a:defRPr/>
            </a:lvl8pPr>
            <a:lvl9pPr marL="4031354" indent="0" algn="ctr">
              <a:buNone/>
              <a:defRPr/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0728" y="251991"/>
            <a:ext cx="240989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7528" y="251991"/>
            <a:ext cx="706518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0069" y="1501437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0069" y="4325814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89" y="480254"/>
            <a:ext cx="8369755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3"/>
            <a:ext cx="8568531" cy="1501435"/>
          </a:xfrm>
        </p:spPr>
        <p:txBody>
          <a:bodyPr anchor="t"/>
          <a:lstStyle>
            <a:lvl1pPr algn="l">
              <a:defRPr sz="4400" b="1" cap="all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5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latin typeface="Calibri" pitchFamily="34" charset="0"/>
              </a:defRPr>
            </a:lvl1pPr>
            <a:lvl2pPr marL="503920" indent="0">
              <a:buNone/>
              <a:defRPr sz="2000"/>
            </a:lvl2pPr>
            <a:lvl3pPr marL="1007838" indent="0">
              <a:buNone/>
              <a:defRPr sz="1800"/>
            </a:lvl3pPr>
            <a:lvl4pPr marL="1511758" indent="0">
              <a:buNone/>
              <a:defRPr sz="1500"/>
            </a:lvl4pPr>
            <a:lvl5pPr marL="2015677" indent="0">
              <a:buNone/>
              <a:defRPr sz="1500"/>
            </a:lvl5pPr>
            <a:lvl6pPr marL="2519597" indent="0">
              <a:buNone/>
              <a:defRPr sz="1500"/>
            </a:lvl6pPr>
            <a:lvl7pPr marL="3023515" indent="0">
              <a:buNone/>
              <a:defRPr sz="1500"/>
            </a:lvl7pPr>
            <a:lvl8pPr marL="3527435" indent="0">
              <a:buNone/>
              <a:defRPr sz="1500"/>
            </a:lvl8pPr>
            <a:lvl9pPr marL="4031354" indent="0">
              <a:buNone/>
              <a:defRPr sz="15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09" y="490607"/>
            <a:ext cx="8369019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3" y="300987"/>
            <a:ext cx="3316456" cy="1280945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6" y="300989"/>
            <a:ext cx="5635349" cy="6451973"/>
          </a:xfrm>
        </p:spPr>
        <p:txBody>
          <a:bodyPr/>
          <a:lstStyle>
            <a:lvl1pPr>
              <a:defRPr sz="3500">
                <a:latin typeface="Calibri" pitchFamily="34" charset="0"/>
              </a:defRPr>
            </a:lvl1pPr>
            <a:lvl2pPr>
              <a:defRPr sz="3100">
                <a:latin typeface="Calibri" pitchFamily="34" charset="0"/>
              </a:defRPr>
            </a:lvl2pPr>
            <a:lvl3pPr>
              <a:defRPr sz="2600">
                <a:latin typeface="Calibri" pitchFamily="34" charset="0"/>
              </a:defRPr>
            </a:lvl3pPr>
            <a:lvl4pPr>
              <a:defRPr sz="2200">
                <a:latin typeface="Calibri" pitchFamily="34" charset="0"/>
              </a:defRPr>
            </a:lvl4pPr>
            <a:lvl5pPr>
              <a:defRPr sz="2200">
                <a:latin typeface="Calibri" pitchFamily="34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3" y="1581934"/>
            <a:ext cx="3316456" cy="5171028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>
                <a:latin typeface="Calibri" pitchFamily="34" charset="0"/>
              </a:defRPr>
            </a:lvl1pPr>
            <a:lvl2pPr marL="503920" indent="0">
              <a:buNone/>
              <a:defRPr sz="3100"/>
            </a:lvl2pPr>
            <a:lvl3pPr marL="1007838" indent="0">
              <a:buNone/>
              <a:defRPr sz="2600"/>
            </a:lvl3pPr>
            <a:lvl4pPr marL="1511758" indent="0">
              <a:buNone/>
              <a:defRPr sz="2200"/>
            </a:lvl4pPr>
            <a:lvl5pPr marL="2015677" indent="0">
              <a:buNone/>
              <a:defRPr sz="2200"/>
            </a:lvl5pPr>
            <a:lvl6pPr marL="2519597" indent="0">
              <a:buNone/>
              <a:defRPr sz="2200"/>
            </a:lvl6pPr>
            <a:lvl7pPr marL="3023515" indent="0">
              <a:buNone/>
              <a:defRPr sz="2200"/>
            </a:lvl7pPr>
            <a:lvl8pPr marL="3527435" indent="0">
              <a:buNone/>
              <a:defRPr sz="2200"/>
            </a:lvl8pPr>
            <a:lvl9pPr marL="4031354" indent="0">
              <a:buNone/>
              <a:defRPr sz="2200"/>
            </a:lvl9pPr>
          </a:lstStyle>
          <a:p>
            <a:pPr lvl="0"/>
            <a:r>
              <a:rPr lang="tr-TR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410" y="409159"/>
            <a:ext cx="8369019" cy="83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7529" y="1501436"/>
            <a:ext cx="8705040" cy="548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706792" y="-29747"/>
            <a:ext cx="1443839" cy="3062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100783" tIns="50392" rIns="100783" bIns="50392">
            <a:spAutoFit/>
          </a:bodyPr>
          <a:lstStyle/>
          <a:p>
            <a:pPr>
              <a:defRPr/>
            </a:pPr>
            <a:r>
              <a:rPr lang="en-US" sz="13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txStyles>
    <p:titleStyle>
      <a:lvl1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2pPr>
      <a:lvl3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3pPr>
      <a:lvl4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4pPr>
      <a:lvl5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5pPr>
      <a:lvl6pPr marL="63515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6pPr>
      <a:lvl7pPr marL="113906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7pPr>
      <a:lvl8pPr marL="164298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8pPr>
      <a:lvl9pPr marL="2146907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9pPr>
    </p:titleStyle>
    <p:bodyStyle>
      <a:lvl1pPr marL="377940" indent="-37794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6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818869" indent="-314949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2pPr>
      <a:lvl3pPr marL="1259799" indent="-25196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3pPr>
      <a:lvl4pPr marL="1763717" indent="-25196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Calibri" pitchFamily="34" charset="0"/>
        </a:defRPr>
      </a:lvl4pPr>
      <a:lvl5pPr marL="226763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Calibri" pitchFamily="34" charset="0"/>
        </a:defRPr>
      </a:lvl5pPr>
      <a:lvl6pPr marL="277155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6pPr>
      <a:lvl7pPr marL="3275476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7pPr>
      <a:lvl8pPr marL="3779395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8pPr>
      <a:lvl9pPr marL="4283314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3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5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67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59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1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3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354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groups" TargetMode="External"/><Relationship Id="rId2" Type="http://schemas.openxmlformats.org/officeDocument/2006/relationships/hyperlink" Target="https://www.youtube.com/watch?v=FZR0rG3HKIk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L1ie8negCjc" TargetMode="External"/><Relationship Id="rId4" Type="http://schemas.openxmlformats.org/officeDocument/2006/relationships/hyperlink" Target="https://www.youtube.com/watch?v=EnJ7qX9fkc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FZR0rG3HKI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3" y="301324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4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3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32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4" indent="0">
              <a:lnSpc>
                <a:spcPct val="95000"/>
              </a:lnSpc>
            </a:pPr>
            <a:r>
              <a:rPr lang="en-GB" altLang="en-US" sz="3200" dirty="0">
                <a:solidFill>
                  <a:srgbClr val="000000"/>
                </a:solidFill>
                <a:latin typeface="Arial" charset="0"/>
              </a:rPr>
              <a:t>Virtualization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 dirty="0">
                <a:ea typeface="ＭＳ Ｐゴシック" charset="-128"/>
              </a:rPr>
              <a:t>Type II: VMware: A case study</a:t>
            </a:r>
            <a:endParaRPr lang="tr-TR" altLang="en-US" dirty="0">
              <a:ea typeface="ＭＳ Ｐゴシック" charset="-128"/>
            </a:endParaRPr>
          </a:p>
        </p:txBody>
      </p:sp>
      <p:sp>
        <p:nvSpPr>
          <p:cNvPr id="972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1800402"/>
            <a:ext cx="4960938" cy="5179836"/>
          </a:xfrm>
        </p:spPr>
        <p:txBody>
          <a:bodyPr/>
          <a:lstStyle/>
          <a:p>
            <a:pPr indent="176213" eaLnBrk="1">
              <a:lnSpc>
                <a:spcPct val="100000"/>
              </a:lnSpc>
            </a:pPr>
            <a:r>
              <a:rPr lang="en-US" altLang="en-US" sz="2400" b="0" dirty="0">
                <a:ea typeface="ＭＳ Ｐゴシック" charset="-128"/>
              </a:rPr>
              <a:t>VMware runs as a user program on the host OS, such as Windows or Linux.</a:t>
            </a:r>
          </a:p>
          <a:p>
            <a:pPr indent="176213" eaLnBrk="1">
              <a:lnSpc>
                <a:spcPct val="100000"/>
              </a:lnSpc>
            </a:pPr>
            <a:r>
              <a:rPr lang="en-US" altLang="en-US" sz="2400" b="0" dirty="0">
                <a:ea typeface="ＭＳ Ｐゴシック" charset="-128"/>
              </a:rPr>
              <a:t>When it starts it acts like a newly booted computer, and expects to find a CD-ROM containing an OS. It then installs the (guest) OS on a virtual disk.</a:t>
            </a:r>
          </a:p>
          <a:p>
            <a:pPr indent="176213" eaLnBrk="1">
              <a:lnSpc>
                <a:spcPct val="100000"/>
              </a:lnSpc>
            </a:pPr>
            <a:r>
              <a:rPr lang="en-US" altLang="en-US" sz="2400" b="0" dirty="0">
                <a:ea typeface="ＭＳ Ｐゴシック" charset="-128"/>
              </a:rPr>
              <a:t>Once the guest OS is installed on the virtual disk, it can be booted to run.</a:t>
            </a:r>
          </a:p>
        </p:txBody>
      </p:sp>
      <p:pic>
        <p:nvPicPr>
          <p:cNvPr id="97283" name="Picture 4" descr="vmware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113" y="1904335"/>
            <a:ext cx="4735512" cy="355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8084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VMware: A case study</a:t>
            </a:r>
            <a:endParaRPr lang="tr-TR" altLang="en-US">
              <a:ea typeface="ＭＳ Ｐゴシック" charset="-128"/>
            </a:endParaRP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1582994"/>
            <a:ext cx="4808538" cy="5397244"/>
          </a:xfrm>
        </p:spPr>
        <p:txBody>
          <a:bodyPr/>
          <a:lstStyle/>
          <a:p>
            <a:pPr eaLnBrk="1"/>
            <a:r>
              <a:rPr lang="en-US" altLang="en-US" sz="1800" b="0" dirty="0">
                <a:ea typeface="ＭＳ Ｐゴシック" charset="-128"/>
              </a:rPr>
              <a:t>When executing a binary program, it scans the code looking for basic blocks, that is straight runs of instructions ending in a jump, call, trap or other instructions that change the flow of execution.</a:t>
            </a:r>
          </a:p>
          <a:p>
            <a:pPr eaLnBrk="1"/>
            <a:r>
              <a:rPr lang="en-US" altLang="en-US" sz="1800" b="0" dirty="0">
                <a:ea typeface="ＭＳ Ｐゴシック" charset="-128"/>
              </a:rPr>
              <a:t>The basic block is inspected if it contains any “privileged instructions”. If so, each one is replaced with a call to VMware procedure that handles it. The final instruction is also replaced with a call into VMware.</a:t>
            </a:r>
          </a:p>
          <a:p>
            <a:pPr eaLnBrk="1"/>
            <a:r>
              <a:rPr lang="en-US" altLang="en-US" sz="1800" b="0" dirty="0">
                <a:ea typeface="ＭＳ Ｐゴシック" charset="-128"/>
              </a:rPr>
              <a:t>Once these steps are made, the basic block is cached inside VMware, and then executed.</a:t>
            </a:r>
          </a:p>
          <a:p>
            <a:pPr eaLnBrk="1"/>
            <a:r>
              <a:rPr lang="en-US" altLang="en-US" sz="1800" b="0" dirty="0">
                <a:ea typeface="ＭＳ Ｐゴシック" charset="-128"/>
              </a:rPr>
              <a:t>A basic block not containing any “privileged instructions” will execute as fast as it will on a bare machine, because it is running on the bare machine.</a:t>
            </a:r>
          </a:p>
          <a:p>
            <a:pPr eaLnBrk="1"/>
            <a:r>
              <a:rPr lang="en-US" altLang="en-US" sz="1800" b="0" dirty="0">
                <a:ea typeface="ＭＳ Ｐゴシック" charset="-128"/>
              </a:rPr>
              <a:t>“Privileged instructions” that are caught in this way are emulated. This is known as binary translation.</a:t>
            </a:r>
            <a:endParaRPr lang="tr-TR" altLang="en-US" sz="1800" b="0" dirty="0">
              <a:ea typeface="ＭＳ Ｐゴシック" charset="-128"/>
            </a:endParaRPr>
          </a:p>
        </p:txBody>
      </p:sp>
      <p:pic>
        <p:nvPicPr>
          <p:cNvPr id="101379" name="Picture 4" descr="vmware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113" y="1688025"/>
            <a:ext cx="4735512" cy="355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28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VMware: A case study</a:t>
            </a:r>
            <a:endParaRPr lang="tr-TR" altLang="en-US">
              <a:ea typeface="ＭＳ Ｐゴシック" charset="-128"/>
            </a:endParaRPr>
          </a:p>
        </p:txBody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1632154"/>
            <a:ext cx="4808538" cy="5348083"/>
          </a:xfrm>
        </p:spPr>
        <p:txBody>
          <a:bodyPr/>
          <a:lstStyle/>
          <a:p>
            <a:pPr eaLnBrk="1"/>
            <a:r>
              <a:rPr lang="en-US" altLang="en-US" sz="2000" b="0" dirty="0">
                <a:ea typeface="ＭＳ Ｐゴシック" charset="-128"/>
              </a:rPr>
              <a:t>After the execution of a basic block is completed, the control returns back to VMware, which picks its successor that comes next.</a:t>
            </a:r>
          </a:p>
          <a:p>
            <a:pPr eaLnBrk="1"/>
            <a:r>
              <a:rPr lang="en-US" altLang="en-US" sz="2000" b="0" dirty="0">
                <a:ea typeface="ＭＳ Ｐゴシック" charset="-128"/>
              </a:rPr>
              <a:t>If the successor is already translated, it can be executed immediately.</a:t>
            </a:r>
          </a:p>
          <a:p>
            <a:pPr eaLnBrk="1"/>
            <a:r>
              <a:rPr lang="en-US" altLang="en-US" sz="2000" b="0" dirty="0">
                <a:ea typeface="ＭＳ Ｐゴシック" charset="-128"/>
              </a:rPr>
              <a:t>Eventually, most of the program will be in cache and will run at close to full speed.</a:t>
            </a:r>
          </a:p>
          <a:p>
            <a:pPr eaLnBrk="1"/>
            <a:endParaRPr lang="en-US" altLang="en-US" sz="2000" b="0" dirty="0">
              <a:ea typeface="ＭＳ Ｐゴシック" charset="-128"/>
            </a:endParaRPr>
          </a:p>
          <a:p>
            <a:pPr eaLnBrk="1"/>
            <a:r>
              <a:rPr lang="en-US" altLang="en-US" sz="2000" b="0" dirty="0">
                <a:ea typeface="ＭＳ Ｐゴシック" charset="-128"/>
              </a:rPr>
              <a:t>There is no need to replace sensitive instructions in user programs. The hardware will ignore them any way.</a:t>
            </a:r>
            <a:endParaRPr lang="tr-TR" altLang="en-US" sz="2000" b="0" dirty="0">
              <a:ea typeface="ＭＳ Ｐゴシック" charset="-128"/>
            </a:endParaRPr>
          </a:p>
        </p:txBody>
      </p:sp>
      <p:pic>
        <p:nvPicPr>
          <p:cNvPr id="103427" name="Picture 4" descr="vmware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113" y="1727354"/>
            <a:ext cx="4735512" cy="355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372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Type I vs Type 2 hypervisors</a:t>
            </a:r>
          </a:p>
        </p:txBody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176213" eaLnBrk="1">
              <a:lnSpc>
                <a:spcPct val="100000"/>
              </a:lnSpc>
              <a:buSzPct val="100000"/>
              <a:buFont typeface="Arial" charset="0"/>
              <a:buChar char="•"/>
            </a:pPr>
            <a:r>
              <a:rPr lang="en-US" altLang="en-US" b="0" dirty="0">
                <a:ea typeface="ＭＳ Ｐゴシック" charset="-128"/>
              </a:rPr>
              <a:t>Unlike what you would expect, Type 1 is not a winner at all times.</a:t>
            </a:r>
          </a:p>
          <a:p>
            <a:pPr indent="176213" eaLnBrk="1">
              <a:lnSpc>
                <a:spcPct val="100000"/>
              </a:lnSpc>
              <a:buSzPct val="100000"/>
              <a:buFont typeface="Arial" charset="0"/>
              <a:buChar char="•"/>
            </a:pPr>
            <a:r>
              <a:rPr lang="en-US" altLang="en-US" b="0" dirty="0">
                <a:ea typeface="ＭＳ Ｐゴシック" charset="-128"/>
              </a:rPr>
              <a:t>It turns our that trap-and-emulate approach creates a lot of overhead due to the handling of the traps (including context switches) and that the binary translation approach (combined with caching of translated blocks) can run faster.</a:t>
            </a:r>
          </a:p>
          <a:p>
            <a:pPr indent="176213" eaLnBrk="1">
              <a:lnSpc>
                <a:spcPct val="100000"/>
              </a:lnSpc>
              <a:buSzPct val="100000"/>
              <a:buFont typeface="Arial" charset="0"/>
              <a:buChar char="•"/>
            </a:pPr>
            <a:r>
              <a:rPr lang="en-US" altLang="en-US" b="0" dirty="0">
                <a:ea typeface="ＭＳ Ｐゴシック" charset="-128"/>
              </a:rPr>
              <a:t>For this reason, some type 1 hypervisors also perform binary translation for speeding up. </a:t>
            </a:r>
          </a:p>
        </p:txBody>
      </p:sp>
    </p:spTree>
    <p:extLst>
      <p:ext uri="{BB962C8B-B14F-4D97-AF65-F5344CB8AC3E}">
        <p14:creationId xmlns:p14="http://schemas.microsoft.com/office/powerpoint/2010/main" val="2146242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Paravirtualization</a:t>
            </a:r>
          </a:p>
        </p:txBody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indent="0" eaLnBrk="1">
              <a:lnSpc>
                <a:spcPct val="100000"/>
              </a:lnSpc>
            </a:pPr>
            <a:r>
              <a:rPr lang="en-US" altLang="en-US" b="0" dirty="0">
                <a:ea typeface="ＭＳ Ｐゴシック" charset="-128"/>
              </a:rPr>
              <a:t>Both type 1 and type 2 hypervisors work with </a:t>
            </a:r>
            <a:r>
              <a:rPr lang="en-US" altLang="en-US" b="0" dirty="0">
                <a:solidFill>
                  <a:srgbClr val="FF0000"/>
                </a:solidFill>
                <a:ea typeface="ＭＳ Ｐゴシック" charset="-128"/>
              </a:rPr>
              <a:t>unmodified guest OS’s</a:t>
            </a:r>
            <a:r>
              <a:rPr lang="en-US" altLang="en-US" b="0" dirty="0">
                <a:ea typeface="ＭＳ Ｐゴシック" charset="-128"/>
              </a:rPr>
              <a:t>.</a:t>
            </a:r>
          </a:p>
          <a:p>
            <a:pPr indent="0" eaLnBrk="1">
              <a:lnSpc>
                <a:spcPct val="100000"/>
              </a:lnSpc>
            </a:pPr>
            <a:r>
              <a:rPr lang="en-US" altLang="en-US" b="0" dirty="0">
                <a:ea typeface="ＭＳ Ｐゴシック" charset="-128"/>
              </a:rPr>
              <a:t>A recent approach is to modify the source code of the guest OS such that it makes hypervisor calls instead of executing “privileged instructions”.</a:t>
            </a:r>
          </a:p>
          <a:p>
            <a:pPr indent="0" eaLnBrk="1">
              <a:lnSpc>
                <a:spcPct val="100000"/>
              </a:lnSpc>
            </a:pPr>
            <a:r>
              <a:rPr lang="en-US" altLang="en-US" b="0" dirty="0">
                <a:ea typeface="ＭＳ Ｐゴシック" charset="-128"/>
              </a:rPr>
              <a:t>For this the hypervisors have to define an API, as an interface to the guest OS’s.</a:t>
            </a:r>
          </a:p>
          <a:p>
            <a:pPr lvl="1" indent="0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But this approach is similar to the microkernel approach. </a:t>
            </a:r>
          </a:p>
          <a:p>
            <a:pPr lvl="1" indent="0" eaLnBrk="1">
              <a:lnSpc>
                <a:spcPct val="100000"/>
              </a:lnSpc>
            </a:pPr>
            <a:r>
              <a:rPr lang="en-US" altLang="en-US" dirty="0">
                <a:ea typeface="ＭＳ Ｐゴシック" charset="-128"/>
              </a:rPr>
              <a:t>A guest OS whose “privileged instructions” are replaced with hypervisor calls is said to be </a:t>
            </a:r>
            <a:r>
              <a:rPr lang="en-US" altLang="en-US" dirty="0" err="1">
                <a:solidFill>
                  <a:srgbClr val="FF0000"/>
                </a:solidFill>
                <a:ea typeface="ＭＳ Ｐゴシック" charset="-128"/>
              </a:rPr>
              <a:t>paravirtualized</a:t>
            </a:r>
            <a:r>
              <a:rPr lang="en-US" altLang="en-US" dirty="0">
                <a:solidFill>
                  <a:srgbClr val="FF0000"/>
                </a:solidFill>
                <a:ea typeface="ＭＳ Ｐゴシック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8416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Content Placeholder 1"/>
          <p:cNvSpPr>
            <a:spLocks noGrp="1"/>
          </p:cNvSpPr>
          <p:nvPr>
            <p:ph idx="4294967295"/>
          </p:nvPr>
        </p:nvSpPr>
        <p:spPr>
          <a:xfrm>
            <a:off x="385763" y="5761038"/>
            <a:ext cx="9455150" cy="1219200"/>
          </a:xfrm>
        </p:spPr>
        <p:txBody>
          <a:bodyPr lIns="100794" tIns="50397" rIns="100794" bIns="50397"/>
          <a:lstStyle/>
          <a:p>
            <a:pPr marL="609600" indent="-609600" defTabSz="914400" eaLnBrk="1"/>
            <a:r>
              <a:rPr lang="en-US" altLang="en-US" sz="2000">
                <a:ea typeface="ＭＳ Ｐゴシック" charset="-128"/>
              </a:rPr>
              <a:t>A hypervisor supporting both true virtualization and paravirtualization.</a:t>
            </a:r>
          </a:p>
        </p:txBody>
      </p:sp>
      <p:sp>
        <p:nvSpPr>
          <p:cNvPr id="109570" name="Title 2"/>
          <p:cNvSpPr>
            <a:spLocks noGrp="1"/>
          </p:cNvSpPr>
          <p:nvPr>
            <p:ph type="title" idx="4294967295"/>
          </p:nvPr>
        </p:nvSpPr>
        <p:spPr>
          <a:xfrm>
            <a:off x="739775" y="103188"/>
            <a:ext cx="8596313" cy="781050"/>
          </a:xfrm>
        </p:spPr>
        <p:txBody>
          <a:bodyPr lIns="100794" tIns="50397" rIns="100794" bIns="50397"/>
          <a:lstStyle/>
          <a:p>
            <a:pPr defTabSz="914400" eaLnBrk="1"/>
            <a:r>
              <a:rPr lang="en-US" altLang="en-US">
                <a:ea typeface="ＭＳ Ｐゴシック" charset="-128"/>
              </a:rPr>
              <a:t>Paravirtualization</a:t>
            </a:r>
          </a:p>
        </p:txBody>
      </p:sp>
      <p:sp>
        <p:nvSpPr>
          <p:cNvPr id="109571" name="Footer Placeholder 3"/>
          <p:cNvSpPr txBox="1">
            <a:spLocks noGrp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US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  <a:endParaRPr lang="en-US" altLang="en-US" sz="1300">
              <a:solidFill>
                <a:srgbClr val="898989"/>
              </a:solidFill>
              <a:latin typeface="Times New Roman" charset="0"/>
            </a:endParaRPr>
          </a:p>
        </p:txBody>
      </p:sp>
      <p:pic>
        <p:nvPicPr>
          <p:cNvPr id="10957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1679575"/>
            <a:ext cx="9336087" cy="383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74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Virtualization issues</a:t>
            </a:r>
          </a:p>
        </p:txBody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Memory virtualization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How to integrate the paging of the host OS with the paging of the guest OS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I/O virtualization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Do we use the device drivers of the host OS or the guest OS?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Multi-core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Each core can run a number of virtual machines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Sharing memory among virtual machines? 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Licensing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Some software is licensed per-CPU basis.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What is you run multiple virtual machines?</a:t>
            </a:r>
          </a:p>
          <a:p>
            <a:pPr eaLnBrk="1">
              <a:lnSpc>
                <a:spcPct val="100000"/>
              </a:lnSpc>
            </a:pPr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6377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0D052-58DA-764E-9775-74ABE2BB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curious</a:t>
            </a:r>
            <a:r>
              <a:rPr lang="tr-TR" dirty="0"/>
              <a:t>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66B3C-3A02-B945-8CB1-11632CAAF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Virtualization</a:t>
            </a:r>
            <a:endParaRPr lang="tr-TR" dirty="0"/>
          </a:p>
          <a:p>
            <a:pPr lvl="1"/>
            <a:r>
              <a:rPr lang="tr-TR" dirty="0">
                <a:hlinkClick r:id="rId2"/>
              </a:rPr>
              <a:t>https://www.youtube.com/watch?v=FZR0rG3HKIk</a:t>
            </a:r>
            <a:endParaRPr lang="tr-TR" dirty="0"/>
          </a:p>
          <a:p>
            <a:r>
              <a:rPr lang="tr-TR" dirty="0" err="1"/>
              <a:t>Cgroups</a:t>
            </a:r>
            <a:endParaRPr lang="tr-TR" dirty="0"/>
          </a:p>
          <a:p>
            <a:pPr lvl="1"/>
            <a:r>
              <a:rPr lang="tr-TR" dirty="0">
                <a:hlinkClick r:id="rId3"/>
              </a:rPr>
              <a:t>https://en.wikipedia.org/wiki/Cgroups</a:t>
            </a:r>
            <a:r>
              <a:rPr lang="tr-TR" dirty="0"/>
              <a:t> </a:t>
            </a:r>
          </a:p>
          <a:p>
            <a:r>
              <a:rPr lang="tr-TR" dirty="0" err="1"/>
              <a:t>Container</a:t>
            </a:r>
            <a:endParaRPr lang="tr-TR" dirty="0"/>
          </a:p>
          <a:p>
            <a:pPr lvl="1"/>
            <a:r>
              <a:rPr lang="tr-TR" dirty="0">
                <a:hlinkClick r:id="rId4"/>
              </a:rPr>
              <a:t>https://www.youtube.com/watch?v=EnJ7qX9fkcU</a:t>
            </a:r>
            <a:endParaRPr lang="tr-TR" dirty="0"/>
          </a:p>
          <a:p>
            <a:r>
              <a:rPr lang="tr-TR" dirty="0" err="1"/>
              <a:t>Containers</a:t>
            </a:r>
            <a:r>
              <a:rPr lang="tr-TR" dirty="0"/>
              <a:t> </a:t>
            </a:r>
            <a:r>
              <a:rPr lang="tr-TR" dirty="0" err="1"/>
              <a:t>versus</a:t>
            </a:r>
            <a:r>
              <a:rPr lang="tr-TR" dirty="0"/>
              <a:t> </a:t>
            </a:r>
            <a:r>
              <a:rPr lang="tr-TR" dirty="0" err="1"/>
              <a:t>Containers</a:t>
            </a:r>
            <a:endParaRPr lang="tr-TR" dirty="0"/>
          </a:p>
          <a:p>
            <a:pPr lvl="1"/>
            <a:r>
              <a:rPr lang="tr-TR" dirty="0">
                <a:hlinkClick r:id="rId5"/>
              </a:rPr>
              <a:t>https://www.youtube.com/watch?v=L1ie8negCjc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74437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Title 2"/>
          <p:cNvSpPr>
            <a:spLocks noGrp="1"/>
          </p:cNvSpPr>
          <p:nvPr>
            <p:ph type="title" idx="4294967295"/>
          </p:nvPr>
        </p:nvSpPr>
        <p:spPr>
          <a:xfrm>
            <a:off x="739775" y="103188"/>
            <a:ext cx="8596313" cy="781050"/>
          </a:xfrm>
        </p:spPr>
        <p:txBody>
          <a:bodyPr lIns="100794" tIns="50397" rIns="100794" bIns="50397"/>
          <a:lstStyle/>
          <a:p>
            <a:pPr defTabSz="914400" eaLnBrk="1"/>
            <a:r>
              <a:rPr lang="en-US" altLang="en-US">
                <a:ea typeface="ＭＳ Ｐゴシック" charset="-128"/>
              </a:rPr>
              <a:t>Virtualization</a:t>
            </a:r>
          </a:p>
        </p:txBody>
      </p:sp>
      <p:sp>
        <p:nvSpPr>
          <p:cNvPr id="82946" name="Footer Placeholder 3"/>
          <p:cNvSpPr txBox="1">
            <a:spLocks noGrp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US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  <a:endParaRPr lang="en-US" altLang="en-US" sz="1300">
              <a:solidFill>
                <a:srgbClr val="898989"/>
              </a:solidFill>
              <a:latin typeface="Times New Roman" charset="0"/>
            </a:endParaRPr>
          </a:p>
        </p:txBody>
      </p:sp>
      <p:sp>
        <p:nvSpPr>
          <p:cNvPr id="82947" name="Rectangle 4"/>
          <p:cNvSpPr>
            <a:spLocks noChangeArrowheads="1"/>
          </p:cNvSpPr>
          <p:nvPr/>
        </p:nvSpPr>
        <p:spPr bwMode="auto">
          <a:xfrm>
            <a:off x="788988" y="1415844"/>
            <a:ext cx="3336925" cy="5564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 indent="176213">
              <a:lnSpc>
                <a:spcPct val="9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54125" indent="176213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r>
              <a:rPr lang="en-GB" altLang="en-US" sz="2000" dirty="0"/>
              <a:t>A single computer system hosting multiple virtual machines each potentially running a different OS.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r>
              <a:rPr lang="en-GB" altLang="en-US" sz="2000" dirty="0"/>
              <a:t>A 40 year old technology dating back to IBM/370 that is making a come-back in the recent years.</a:t>
            </a:r>
          </a:p>
          <a:p>
            <a:pPr lvl="2"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</a:pPr>
            <a:endParaRPr lang="en-GB" altLang="en-US" sz="1600" dirty="0"/>
          </a:p>
        </p:txBody>
      </p:sp>
      <p:pic>
        <p:nvPicPr>
          <p:cNvPr id="82948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1713" y="884238"/>
            <a:ext cx="4910137" cy="306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2949" name="Rectangle 6"/>
          <p:cNvSpPr>
            <a:spLocks noChangeArrowheads="1"/>
          </p:cNvSpPr>
          <p:nvPr/>
        </p:nvSpPr>
        <p:spPr bwMode="auto">
          <a:xfrm>
            <a:off x="788988" y="4482894"/>
            <a:ext cx="8916681" cy="2725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 indent="176213">
              <a:lnSpc>
                <a:spcPct val="9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54125" indent="176213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r>
              <a:rPr lang="en-GB" altLang="en-US" sz="2000" dirty="0"/>
              <a:t>Robustness against software failures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r>
              <a:rPr lang="en-GB" altLang="en-US" sz="2000" dirty="0"/>
              <a:t>Able to run legacy applications on OS</a:t>
            </a:r>
            <a:r>
              <a:rPr lang="ja-JP" altLang="en-GB" sz="2000" dirty="0"/>
              <a:t>’</a:t>
            </a:r>
            <a:r>
              <a:rPr lang="en-GB" altLang="ja-JP" sz="2000" dirty="0"/>
              <a:t>s that are not supported on current hardware or available OS</a:t>
            </a:r>
            <a:r>
              <a:rPr lang="ja-JP" altLang="en-GB" sz="2000" dirty="0"/>
              <a:t>’</a:t>
            </a:r>
            <a:r>
              <a:rPr lang="en-GB" altLang="ja-JP" sz="2000" dirty="0"/>
              <a:t>s.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r>
              <a:rPr lang="en-GB" altLang="en-US" sz="2000" dirty="0"/>
              <a:t>Good for software development that targets different OS</a:t>
            </a:r>
            <a:r>
              <a:rPr lang="ja-JP" altLang="en-GB" sz="2000" dirty="0"/>
              <a:t>’</a:t>
            </a:r>
            <a:r>
              <a:rPr lang="en-GB" altLang="ja-JP" sz="2000" dirty="0"/>
              <a:t>s.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  <a:buFont typeface="Wingdings" charset="2"/>
              <a:buChar char=""/>
            </a:pPr>
            <a:endParaRPr lang="en-GB" altLang="en-US" sz="2000" dirty="0"/>
          </a:p>
          <a:p>
            <a:pPr lvl="2" eaLnBrk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SzPct val="70000"/>
            </a:pPr>
            <a:endParaRPr lang="en-GB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215163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AF8EFCD-8E4E-D847-9AC1-693BA9299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Protection Rings – x86</a:t>
            </a:r>
          </a:p>
        </p:txBody>
      </p:sp>
      <p:cxnSp>
        <p:nvCxnSpPr>
          <p:cNvPr id="10243" name="Straight Connector 4">
            <a:extLst>
              <a:ext uri="{FF2B5EF4-FFF2-40B4-BE49-F238E27FC236}">
                <a16:creationId xmlns:a16="http://schemas.microsoft.com/office/drawing/2014/main" id="{AB1B5F82-E811-CB4C-86B6-8548D1C83BC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0511" y="3611844"/>
            <a:ext cx="865162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4" name="TextBox 6">
            <a:extLst>
              <a:ext uri="{FF2B5EF4-FFF2-40B4-BE49-F238E27FC236}">
                <a16:creationId xmlns:a16="http://schemas.microsoft.com/office/drawing/2014/main" id="{7EA26F2A-E196-144F-BD1C-E64BCEFDB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96" y="2687884"/>
            <a:ext cx="4177747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User space (lower privilege: ring 3) </a:t>
            </a:r>
          </a:p>
        </p:txBody>
      </p:sp>
      <p:sp>
        <p:nvSpPr>
          <p:cNvPr id="10245" name="TextBox 7">
            <a:extLst>
              <a:ext uri="{FF2B5EF4-FFF2-40B4-BE49-F238E27FC236}">
                <a16:creationId xmlns:a16="http://schemas.microsoft.com/office/drawing/2014/main" id="{DB5EA3D1-E25C-ED44-B6FC-ADEE5659E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96" y="4031827"/>
            <a:ext cx="6192721" cy="1313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Kernel space (high privilege: ring 0)</a:t>
            </a:r>
          </a:p>
          <a:p>
            <a:pPr eaLnBrk="1" hangingPunct="1"/>
            <a:endParaRPr lang="en-US" altLang="en-US" sz="1984"/>
          </a:p>
          <a:p>
            <a:pPr eaLnBrk="1" hangingPunct="1"/>
            <a:endParaRPr lang="en-US" altLang="en-US" sz="1984"/>
          </a:p>
          <a:p>
            <a:pPr eaLnBrk="1" hangingPunct="1"/>
            <a:r>
              <a:rPr lang="en-US" altLang="en-US" sz="1984"/>
              <a:t>Have rights to access some special CPU instructions </a:t>
            </a:r>
          </a:p>
        </p:txBody>
      </p:sp>
      <p:sp>
        <p:nvSpPr>
          <p:cNvPr id="10246" name="TextBox 8">
            <a:extLst>
              <a:ext uri="{FF2B5EF4-FFF2-40B4-BE49-F238E27FC236}">
                <a16:creationId xmlns:a16="http://schemas.microsoft.com/office/drawing/2014/main" id="{793379D2-8A47-2E42-8A8A-481DE3770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486" y="2771881"/>
            <a:ext cx="864339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APPS</a:t>
            </a:r>
          </a:p>
        </p:txBody>
      </p:sp>
      <p:sp>
        <p:nvSpPr>
          <p:cNvPr id="10247" name="TextBox 9">
            <a:extLst>
              <a:ext uri="{FF2B5EF4-FFF2-40B4-BE49-F238E27FC236}">
                <a16:creationId xmlns:a16="http://schemas.microsoft.com/office/drawing/2014/main" id="{FA4254A3-776A-B044-B559-80727D7D0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503" y="4283816"/>
            <a:ext cx="2230098" cy="70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OS</a:t>
            </a:r>
          </a:p>
          <a:p>
            <a:pPr eaLnBrk="1" hangingPunct="1"/>
            <a:r>
              <a:rPr lang="en-US" altLang="en-US" sz="1984"/>
              <a:t>(supervisor mode)</a:t>
            </a:r>
          </a:p>
        </p:txBody>
      </p:sp>
      <p:cxnSp>
        <p:nvCxnSpPr>
          <p:cNvPr id="10248" name="Straight Arrow Connector 11">
            <a:extLst>
              <a:ext uri="{FF2B5EF4-FFF2-40B4-BE49-F238E27FC236}">
                <a16:creationId xmlns:a16="http://schemas.microsoft.com/office/drawing/2014/main" id="{D8EF873D-CADB-0144-A838-CF1B2B39EC12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2352427" y="3695841"/>
            <a:ext cx="755968" cy="8399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9" name="TextBox 13">
            <a:extLst>
              <a:ext uri="{FF2B5EF4-FFF2-40B4-BE49-F238E27FC236}">
                <a16:creationId xmlns:a16="http://schemas.microsoft.com/office/drawing/2014/main" id="{8E2F20C1-A429-E44F-B9DE-01F7D715D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319" y="3294199"/>
            <a:ext cx="2060179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 dirty="0"/>
              <a:t>System call/ trap</a:t>
            </a:r>
          </a:p>
        </p:txBody>
      </p:sp>
      <p:cxnSp>
        <p:nvCxnSpPr>
          <p:cNvPr id="10250" name="Straight Connector 15">
            <a:extLst>
              <a:ext uri="{FF2B5EF4-FFF2-40B4-BE49-F238E27FC236}">
                <a16:creationId xmlns:a16="http://schemas.microsoft.com/office/drawing/2014/main" id="{F8606173-AAC4-524A-B7A3-6E904188E6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0510" y="5627758"/>
            <a:ext cx="8567632" cy="8399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1" name="TextBox 16">
            <a:extLst>
              <a:ext uri="{FF2B5EF4-FFF2-40B4-BE49-F238E27FC236}">
                <a16:creationId xmlns:a16="http://schemas.microsoft.com/office/drawing/2014/main" id="{0EED1C6E-F63A-C648-9046-01CE80F07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482" y="6383726"/>
            <a:ext cx="128753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Hardware</a:t>
            </a:r>
          </a:p>
        </p:txBody>
      </p:sp>
      <p:cxnSp>
        <p:nvCxnSpPr>
          <p:cNvPr id="10252" name="Straight Arrow Connector 18">
            <a:extLst>
              <a:ext uri="{FF2B5EF4-FFF2-40B4-BE49-F238E27FC236}">
                <a16:creationId xmlns:a16="http://schemas.microsoft.com/office/drawing/2014/main" id="{91710029-F876-B340-A620-C207CE28104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2268431" y="5543761"/>
            <a:ext cx="755968" cy="41998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3" name="TextBox 20">
            <a:extLst>
              <a:ext uri="{FF2B5EF4-FFF2-40B4-BE49-F238E27FC236}">
                <a16:creationId xmlns:a16="http://schemas.microsoft.com/office/drawing/2014/main" id="{F407B083-8376-8C49-BF53-590306C8A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85" y="5627758"/>
            <a:ext cx="1116011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 dirty="0"/>
              <a:t>interrupt</a:t>
            </a:r>
          </a:p>
        </p:txBody>
      </p:sp>
      <p:cxnSp>
        <p:nvCxnSpPr>
          <p:cNvPr id="10254" name="Straight Arrow Connector 22">
            <a:extLst>
              <a:ext uri="{FF2B5EF4-FFF2-40B4-BE49-F238E27FC236}">
                <a16:creationId xmlns:a16="http://schemas.microsoft.com/office/drawing/2014/main" id="{596EC26D-E99B-0549-9828-3F0BC4F03DB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662328" y="5585759"/>
            <a:ext cx="923960" cy="33598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5" name="TextBox 14">
            <a:extLst>
              <a:ext uri="{FF2B5EF4-FFF2-40B4-BE49-F238E27FC236}">
                <a16:creationId xmlns:a16="http://schemas.microsoft.com/office/drawing/2014/main" id="{88D63F63-32E8-7B47-8318-5FDE1634B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493" y="1595931"/>
            <a:ext cx="2135521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 b="1"/>
              <a:t>Protection rings</a:t>
            </a:r>
          </a:p>
        </p:txBody>
      </p:sp>
      <p:pic>
        <p:nvPicPr>
          <p:cNvPr id="10256" name="Picture 16" descr="http://upload.wikimedia.org/wikipedia/en/thumb/2/2f/Priv_rings.svg/300px-Priv_rings.svg.png">
            <a:extLst>
              <a:ext uri="{FF2B5EF4-FFF2-40B4-BE49-F238E27FC236}">
                <a16:creationId xmlns:a16="http://schemas.microsoft.com/office/drawing/2014/main" id="{006781BE-7B0A-A545-8AEA-F1CF1029D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231" y="839963"/>
            <a:ext cx="3149865" cy="2267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4590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Requirements for virtualization</a:t>
            </a:r>
          </a:p>
        </p:txBody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Approach: trap the “privileged instructions” in the user mode 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typically related to kernel functions, such as I/O instructions or instructions that changes MMU settings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emulate them within the guest OS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>
                <a:ea typeface="ＭＳ Ｐゴシック" charset="-128"/>
              </a:rPr>
              <a:t>Requires help from hardware</a:t>
            </a:r>
          </a:p>
          <a:p>
            <a:pPr lvl="1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AMD and Intel CPU’s have created virtualization support after 2005</a:t>
            </a:r>
          </a:p>
          <a:p>
            <a:pPr lvl="2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Containers in which virtual machines can run</a:t>
            </a:r>
          </a:p>
          <a:p>
            <a:pPr lvl="2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The program runs until it creates a trap</a:t>
            </a:r>
          </a:p>
          <a:p>
            <a:pPr lvl="2" eaLnBrk="1">
              <a:lnSpc>
                <a:spcPct val="100000"/>
              </a:lnSpc>
            </a:pPr>
            <a:r>
              <a:rPr lang="en-US" altLang="en-US">
                <a:ea typeface="ＭＳ Ｐゴシック" charset="-128"/>
              </a:rPr>
              <a:t>Traps handled by the hypervisor to emulate the desired behavior</a:t>
            </a:r>
          </a:p>
        </p:txBody>
      </p:sp>
    </p:spTree>
    <p:extLst>
      <p:ext uri="{BB962C8B-B14F-4D97-AF65-F5344CB8AC3E}">
        <p14:creationId xmlns:p14="http://schemas.microsoft.com/office/powerpoint/2010/main" val="679519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/>
            <a:r>
              <a:rPr lang="en-US" altLang="en-US">
                <a:ea typeface="ＭＳ Ｐゴシック" charset="-128"/>
              </a:rPr>
              <a:t>Two approaches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589" y="4861387"/>
            <a:ext cx="9483725" cy="2590800"/>
          </a:xfrm>
        </p:spPr>
        <p:txBody>
          <a:bodyPr/>
          <a:lstStyle/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2000" dirty="0">
                <a:ea typeface="ＭＳ Ｐゴシック" charset="-128"/>
              </a:rPr>
              <a:t>Virtualization is implemented by hypervisors that act just like the real hardware.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2000" dirty="0">
                <a:ea typeface="ＭＳ Ｐゴシック" charset="-128"/>
              </a:rPr>
              <a:t>Type 1 hypervisor </a:t>
            </a:r>
          </a:p>
          <a:p>
            <a:pPr lvl="1" eaLnBrk="1">
              <a:lnSpc>
                <a:spcPct val="100000"/>
              </a:lnSpc>
            </a:pPr>
            <a:r>
              <a:rPr lang="en-US" altLang="en-US" sz="1600" dirty="0">
                <a:ea typeface="ＭＳ Ｐゴシック" charset="-128"/>
              </a:rPr>
              <a:t>Virtualization is implemented as part of the hosting OS at the kernel level.</a:t>
            </a:r>
          </a:p>
          <a:p>
            <a:pPr lvl="1" eaLnBrk="1">
              <a:lnSpc>
                <a:spcPct val="100000"/>
              </a:lnSpc>
            </a:pPr>
            <a:r>
              <a:rPr lang="en-US" altLang="en-US" sz="1600" dirty="0">
                <a:ea typeface="ＭＳ Ｐゴシック" charset="-128"/>
              </a:rPr>
              <a:t>Support multiple copies of the actual machine, called virtual machines.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2000" dirty="0">
                <a:ea typeface="ＭＳ Ｐゴシック" charset="-128"/>
              </a:rPr>
              <a:t>Type 2 hypervisor</a:t>
            </a:r>
          </a:p>
          <a:p>
            <a:pPr lvl="1" eaLnBrk="1">
              <a:lnSpc>
                <a:spcPct val="100000"/>
              </a:lnSpc>
            </a:pPr>
            <a:r>
              <a:rPr lang="en-US" altLang="en-US" sz="1600" dirty="0">
                <a:ea typeface="ＭＳ Ｐゴシック" charset="-128"/>
              </a:rPr>
              <a:t>Virtualization is implemented as a user program running at the user level.</a:t>
            </a:r>
          </a:p>
          <a:p>
            <a:pPr lvl="1" eaLnBrk="1">
              <a:lnSpc>
                <a:spcPct val="100000"/>
              </a:lnSpc>
            </a:pPr>
            <a:r>
              <a:rPr lang="en-US" altLang="en-US" sz="1600" dirty="0">
                <a:ea typeface="ＭＳ Ｐゴシック" charset="-128"/>
              </a:rPr>
              <a:t>It “interprets” the machine’s instruction set which also creates a virtual machine. </a:t>
            </a:r>
          </a:p>
        </p:txBody>
      </p:sp>
      <p:pic>
        <p:nvPicPr>
          <p:cNvPr id="87043" name="Picture 4" descr="01-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649" y="1428384"/>
            <a:ext cx="8169275" cy="329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4" name="Text Box 5"/>
          <p:cNvSpPr txBox="1">
            <a:spLocks noChangeArrowheads="1"/>
          </p:cNvSpPr>
          <p:nvPr/>
        </p:nvSpPr>
        <p:spPr bwMode="auto">
          <a:xfrm>
            <a:off x="925513" y="4306019"/>
            <a:ext cx="3429000" cy="45561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defTabSz="914400" eaLnBrk="1"/>
            <a:r>
              <a:rPr lang="en-US" altLang="en-US">
                <a:solidFill>
                  <a:schemeClr val="tx1"/>
                </a:solidFill>
                <a:latin typeface="Arial" charset="0"/>
              </a:rPr>
              <a:t>Hardware</a:t>
            </a:r>
          </a:p>
        </p:txBody>
      </p:sp>
      <p:sp>
        <p:nvSpPr>
          <p:cNvPr id="87045" name="Text Box 6"/>
          <p:cNvSpPr txBox="1">
            <a:spLocks noChangeArrowheads="1"/>
          </p:cNvSpPr>
          <p:nvPr/>
        </p:nvSpPr>
        <p:spPr bwMode="auto">
          <a:xfrm>
            <a:off x="5345113" y="4310782"/>
            <a:ext cx="3581400" cy="45561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defTabSz="914400" eaLnBrk="1"/>
            <a:r>
              <a:rPr lang="en-US" altLang="en-US">
                <a:solidFill>
                  <a:schemeClr val="tx1"/>
                </a:solidFill>
                <a:latin typeface="Arial" charset="0"/>
              </a:rPr>
              <a:t>Hardware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CF47E9-9AFC-D446-BB1F-9212EF387C21}"/>
              </a:ext>
            </a:extLst>
          </p:cNvPr>
          <p:cNvSpPr/>
          <p:nvPr/>
        </p:nvSpPr>
        <p:spPr>
          <a:xfrm>
            <a:off x="2640013" y="7082855"/>
            <a:ext cx="4351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hlinkClick r:id="rId4"/>
              </a:rPr>
              <a:t>https://www.youtube.com/watch?v=FZR0rG3HKIk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340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2"/>
          <p:cNvSpPr>
            <a:spLocks noGrp="1"/>
          </p:cNvSpPr>
          <p:nvPr>
            <p:ph type="title" idx="4294967295"/>
          </p:nvPr>
        </p:nvSpPr>
        <p:spPr>
          <a:xfrm>
            <a:off x="739775" y="103188"/>
            <a:ext cx="8596313" cy="781050"/>
          </a:xfrm>
        </p:spPr>
        <p:txBody>
          <a:bodyPr lIns="100794" tIns="50397" rIns="100794" bIns="50397"/>
          <a:lstStyle/>
          <a:p>
            <a:pPr defTabSz="914400" eaLnBrk="1"/>
            <a:r>
              <a:rPr lang="en-US" altLang="en-US">
                <a:ea typeface="ＭＳ Ｐゴシック" charset="-128"/>
              </a:rPr>
              <a:t>Type 1 Hypervisors</a:t>
            </a:r>
          </a:p>
        </p:txBody>
      </p:sp>
      <p:sp>
        <p:nvSpPr>
          <p:cNvPr id="93186" name="Footer Placeholder 3"/>
          <p:cNvSpPr txBox="1">
            <a:spLocks noGrp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US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  <a:endParaRPr lang="en-US" altLang="en-US" sz="1300">
              <a:solidFill>
                <a:srgbClr val="898989"/>
              </a:solidFill>
              <a:latin typeface="Times New Roman" charset="0"/>
            </a:endParaRPr>
          </a:p>
        </p:txBody>
      </p:sp>
      <p:pic>
        <p:nvPicPr>
          <p:cNvPr id="93187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13" y="1189038"/>
            <a:ext cx="6240462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3188" name="Rectangle 5"/>
          <p:cNvSpPr>
            <a:spLocks noChangeArrowheads="1"/>
          </p:cNvSpPr>
          <p:nvPr/>
        </p:nvSpPr>
        <p:spPr bwMode="auto">
          <a:xfrm>
            <a:off x="384175" y="1036638"/>
            <a:ext cx="3132138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>
              <a:lnSpc>
                <a:spcPct val="9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50888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charset="2"/>
              <a:buChar char=""/>
            </a:pPr>
            <a:r>
              <a:rPr lang="en-US" altLang="en-US" sz="1800" dirty="0"/>
              <a:t>The hypervisor runs on the bare hardware  as part of the OS.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charset="2"/>
              <a:buChar char=""/>
            </a:pPr>
            <a:r>
              <a:rPr lang="en-US" altLang="en-US" sz="1800" dirty="0"/>
              <a:t>The virtual machine runs as a user process in user mode.</a:t>
            </a:r>
          </a:p>
          <a:p>
            <a:pPr lvl="1" indent="0" eaLnBrk="1">
              <a:lnSpc>
                <a:spcPct val="100000"/>
              </a:lnSpc>
              <a:spcAft>
                <a:spcPct val="0"/>
              </a:spcAft>
            </a:pPr>
            <a:r>
              <a:rPr lang="en-US" altLang="en-US" dirty="0"/>
              <a:t>Is not allowed to execute “privileged instructions”.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charset="2"/>
              <a:buChar char=""/>
            </a:pPr>
            <a:r>
              <a:rPr lang="en-US" altLang="en-US" sz="1800" dirty="0"/>
              <a:t>The guest OS thinks it is running in kernel mode, although it is in user mode. (virtual kernel mode)</a:t>
            </a:r>
          </a:p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charset="2"/>
              <a:buChar char=""/>
            </a:pPr>
            <a:r>
              <a:rPr lang="en-US" altLang="en-US" sz="1800" dirty="0"/>
              <a:t>When the guest OS executes a “privileged instruction”, it generates a trap (thanks to the VT support from hardware) in the host OS kernel. </a:t>
            </a:r>
          </a:p>
        </p:txBody>
      </p:sp>
      <p:sp>
        <p:nvSpPr>
          <p:cNvPr id="93189" name="Rectangle 6"/>
          <p:cNvSpPr>
            <a:spLocks noChangeArrowheads="1"/>
          </p:cNvSpPr>
          <p:nvPr/>
        </p:nvSpPr>
        <p:spPr bwMode="auto">
          <a:xfrm>
            <a:off x="3821113" y="3779838"/>
            <a:ext cx="5715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defTabSz="9144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Font typeface="Wingdings" charset="2"/>
              <a:buChar char=""/>
            </a:pPr>
            <a:r>
              <a:rPr lang="en-US" altLang="en-US" sz="2000">
                <a:solidFill>
                  <a:srgbClr val="000000"/>
                </a:solidFill>
                <a:latin typeface="Arial" charset="0"/>
              </a:rPr>
              <a:t>The hypervisor inspects the instruction if it was issued by the guest OS running in the virtual machine.</a:t>
            </a:r>
          </a:p>
          <a:p>
            <a:pPr defTabSz="914400" eaLnBrk="1">
              <a:lnSpc>
                <a:spcPct val="10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Font typeface="Wingdings" charset="2"/>
              <a:buChar char=""/>
            </a:pPr>
            <a:r>
              <a:rPr lang="en-US" altLang="en-US" sz="2000">
                <a:solidFill>
                  <a:srgbClr val="000000"/>
                </a:solidFill>
                <a:latin typeface="Arial" charset="0"/>
              </a:rPr>
              <a:t>If so, the hypervisor emulates what the real hardware would do when confronted with that “privileged instruction” executed in user mode. </a:t>
            </a:r>
          </a:p>
        </p:txBody>
      </p:sp>
    </p:spTree>
    <p:extLst>
      <p:ext uri="{BB962C8B-B14F-4D97-AF65-F5344CB8AC3E}">
        <p14:creationId xmlns:p14="http://schemas.microsoft.com/office/powerpoint/2010/main" val="874487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ChangeArrowheads="1"/>
          </p:cNvSpPr>
          <p:nvPr/>
        </p:nvSpPr>
        <p:spPr bwMode="auto">
          <a:xfrm>
            <a:off x="0" y="0"/>
            <a:ext cx="100806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494" tIns="50748" rIns="101494" bIns="50748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4000" dirty="0">
                <a:solidFill>
                  <a:schemeClr val="tx1"/>
                </a:solidFill>
                <a:latin typeface="Arial" charset="0"/>
              </a:rPr>
              <a:t>Type I: The structure of IBM VM/370</a:t>
            </a:r>
          </a:p>
        </p:txBody>
      </p:sp>
      <p:sp>
        <p:nvSpPr>
          <p:cNvPr id="89090" name="Rectangle 3"/>
          <p:cNvSpPr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1494" tIns="50748" rIns="101494" bIns="50748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US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89091" name="Picture 4" descr="01-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25" y="1341438"/>
            <a:ext cx="9629775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092" name="Rectangle 5"/>
          <p:cNvSpPr>
            <a:spLocks noChangeArrowheads="1"/>
          </p:cNvSpPr>
          <p:nvPr/>
        </p:nvSpPr>
        <p:spPr bwMode="auto">
          <a:xfrm>
            <a:off x="696913" y="4313238"/>
            <a:ext cx="91440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 indent="17621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tabLst>
                <a:tab pos="282575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spcBef>
                <a:spcPts val="600"/>
              </a:spcBef>
              <a:buClr>
                <a:srgbClr val="993333"/>
              </a:buClr>
              <a:buFont typeface="Wingdings" charset="2"/>
              <a:buChar char=""/>
            </a:pPr>
            <a:r>
              <a:rPr lang="en-GB" altLang="en-US" sz="2000" dirty="0">
                <a:solidFill>
                  <a:srgbClr val="000000"/>
                </a:solidFill>
                <a:latin typeface="Arial" charset="0"/>
              </a:rPr>
              <a:t>When a CMS program executed a system call, the call is trapped by the CMS (guest OS)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buClr>
                <a:srgbClr val="993333"/>
              </a:buClr>
              <a:buFont typeface="Wingdings" charset="2"/>
              <a:buChar char=""/>
            </a:pPr>
            <a:r>
              <a:rPr lang="en-GB" altLang="en-US" sz="2000" dirty="0">
                <a:solidFill>
                  <a:srgbClr val="000000"/>
                </a:solidFill>
                <a:latin typeface="Arial" charset="0"/>
              </a:rPr>
              <a:t>CMS then issued the normal hardware I/O instructions for reading its virtual disk, etcetera.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buClr>
                <a:srgbClr val="993333"/>
              </a:buClr>
              <a:buFont typeface="Wingdings" charset="2"/>
              <a:buChar char=""/>
            </a:pPr>
            <a:r>
              <a:rPr lang="en-GB" altLang="en-US" sz="2000" dirty="0">
                <a:solidFill>
                  <a:srgbClr val="000000"/>
                </a:solidFill>
                <a:latin typeface="Arial" charset="0"/>
              </a:rPr>
              <a:t>These I/O instructions were trapped by the VM/370, which then performed them as part of its simulation of the real hardware.</a:t>
            </a:r>
          </a:p>
          <a:p>
            <a:pPr eaLnBrk="1">
              <a:lnSpc>
                <a:spcPct val="100000"/>
              </a:lnSpc>
              <a:spcBef>
                <a:spcPts val="600"/>
              </a:spcBef>
              <a:buClr>
                <a:srgbClr val="993333"/>
              </a:buClr>
              <a:buFont typeface="Wingdings" charset="2"/>
              <a:buChar char=""/>
            </a:pPr>
            <a:r>
              <a:rPr lang="en-GB" altLang="en-US" sz="2000" dirty="0">
                <a:solidFill>
                  <a:srgbClr val="000000"/>
                </a:solidFill>
                <a:latin typeface="Arial" charset="0"/>
              </a:rPr>
              <a:t>In its modern incarnation, z/VM can run multiple OS</a:t>
            </a:r>
            <a:r>
              <a:rPr lang="ja-JP" altLang="en-GB" sz="200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GB" altLang="ja-JP" sz="2000" dirty="0">
                <a:solidFill>
                  <a:srgbClr val="000000"/>
                </a:solidFill>
                <a:latin typeface="Arial" charset="0"/>
              </a:rPr>
              <a:t>s such as AIX</a:t>
            </a:r>
            <a:r>
              <a:rPr lang="ja-JP" altLang="en-GB" sz="200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en-GB" altLang="ja-JP" sz="2000" dirty="0">
                <a:solidFill>
                  <a:srgbClr val="000000"/>
                </a:solidFill>
                <a:latin typeface="Arial" charset="0"/>
              </a:rPr>
              <a:t>s or Linux.</a:t>
            </a:r>
            <a:endParaRPr lang="en-GB" altLang="en-US" sz="20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989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2"/>
          <p:cNvSpPr>
            <a:spLocks noGrp="1"/>
          </p:cNvSpPr>
          <p:nvPr>
            <p:ph type="title" idx="4294967295"/>
          </p:nvPr>
        </p:nvSpPr>
        <p:spPr>
          <a:xfrm>
            <a:off x="739775" y="103188"/>
            <a:ext cx="8596313" cy="781050"/>
          </a:xfrm>
        </p:spPr>
        <p:txBody>
          <a:bodyPr lIns="100794" tIns="50397" rIns="100794" bIns="50397"/>
          <a:lstStyle/>
          <a:p>
            <a:pPr defTabSz="914400" eaLnBrk="1"/>
            <a:r>
              <a:rPr lang="en-US" altLang="en-US">
                <a:ea typeface="ＭＳ Ｐゴシック" charset="-128"/>
              </a:rPr>
              <a:t>Type 2 Hypervisors</a:t>
            </a:r>
          </a:p>
        </p:txBody>
      </p:sp>
      <p:sp>
        <p:nvSpPr>
          <p:cNvPr id="95234" name="Footer Placeholder 3"/>
          <p:cNvSpPr txBox="1">
            <a:spLocks noGrp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 anchor="ctr"/>
          <a:lstStyle>
            <a:lvl1pPr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1pPr>
            <a:lvl2pPr marL="742950" indent="-28575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2pPr>
            <a:lvl3pPr marL="11430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3pPr>
            <a:lvl4pPr marL="16002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4pPr>
            <a:lvl5pPr marL="2057400" indent="-228600" defTabSz="1008063">
              <a:lnSpc>
                <a:spcPct val="89000"/>
              </a:lnSpc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5pPr>
            <a:lvl6pPr marL="25146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6pPr>
            <a:lvl7pPr marL="29718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7pPr>
            <a:lvl8pPr marL="34290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8pPr>
            <a:lvl9pPr marL="3886200" indent="-228600" defTabSz="1008063" eaLnBrk="0" fontAlgn="base" hangingPunct="0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defRPr sz="2400">
                <a:solidFill>
                  <a:schemeClr val="bg1"/>
                </a:solidFill>
                <a:latin typeface="Bitstream Vera Serif" charset="0"/>
                <a:ea typeface="ＭＳ Ｐゴシック" charset="-128"/>
              </a:defRPr>
            </a:lvl9pPr>
          </a:lstStyle>
          <a:p>
            <a:pPr algn="ctr" eaLnBrk="1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US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  <a:endParaRPr lang="en-US" altLang="en-US" sz="1300">
              <a:solidFill>
                <a:srgbClr val="898989"/>
              </a:solidFill>
              <a:latin typeface="Times New Roman" charset="0"/>
            </a:endParaRP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384175" y="1036638"/>
            <a:ext cx="4579938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282575" indent="-177800">
              <a:lnSpc>
                <a:spcPct val="90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50888" indent="-180975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lnSpc>
                <a:spcPct val="90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lnSpc>
                <a:spcPct val="90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1800" dirty="0"/>
              <a:t>The hypervisor runs as a </a:t>
            </a:r>
            <a:r>
              <a:rPr lang="en-US" altLang="en-US" sz="1800" dirty="0">
                <a:solidFill>
                  <a:srgbClr val="FF0000"/>
                </a:solidFill>
              </a:rPr>
              <a:t>user process</a:t>
            </a:r>
            <a:r>
              <a:rPr lang="en-US" altLang="en-US" sz="1800" dirty="0"/>
              <a:t> on the host OS.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1800" dirty="0"/>
              <a:t>The virtual machine runs as a user process in user mode.</a:t>
            </a:r>
          </a:p>
          <a:p>
            <a:pPr lvl="1" eaLnBrk="1">
              <a:lnSpc>
                <a:spcPct val="100000"/>
              </a:lnSpc>
            </a:pPr>
            <a:r>
              <a:rPr lang="en-US" altLang="en-US" dirty="0"/>
              <a:t>Is not allowed to execute “privileged instructions”.</a:t>
            </a:r>
          </a:p>
          <a:p>
            <a:pPr eaLnBrk="1">
              <a:lnSpc>
                <a:spcPct val="100000"/>
              </a:lnSpc>
              <a:buFont typeface="Wingdings" charset="2"/>
              <a:buChar char=""/>
            </a:pPr>
            <a:r>
              <a:rPr lang="en-US" altLang="en-US" sz="1800" dirty="0"/>
              <a:t>The guest OS thinks it is running in kernel mode, although it is in user mode. (virtual kernel mode)</a:t>
            </a:r>
          </a:p>
          <a:p>
            <a:pPr lvl="1">
              <a:lnSpc>
                <a:spcPct val="100000"/>
              </a:lnSpc>
            </a:pPr>
            <a:r>
              <a:rPr lang="en-US" altLang="en-US" dirty="0"/>
              <a:t>When the guest OS executes a “privileged instruction”, the hypervisor emulates it. </a:t>
            </a:r>
          </a:p>
        </p:txBody>
      </p:sp>
      <p:pic>
        <p:nvPicPr>
          <p:cNvPr id="95236" name="Picture 5" descr="01-2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302" b="9248"/>
          <a:stretch>
            <a:fillRect/>
          </a:stretch>
        </p:blipFill>
        <p:spPr bwMode="auto">
          <a:xfrm>
            <a:off x="5040313" y="1036638"/>
            <a:ext cx="397827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03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x86 virtualization </a:t>
            </a:r>
          </a:p>
        </p:txBody>
      </p:sp>
      <p:cxnSp>
        <p:nvCxnSpPr>
          <p:cNvPr id="11267" name="Straight Connector 3"/>
          <p:cNvCxnSpPr>
            <a:cxnSpLocks noChangeShapeType="1"/>
          </p:cNvCxnSpPr>
          <p:nvPr/>
        </p:nvCxnSpPr>
        <p:spPr bwMode="auto">
          <a:xfrm>
            <a:off x="420511" y="3023870"/>
            <a:ext cx="8651628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3108395" y="2099910"/>
            <a:ext cx="2484976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User space (ring 3)  </a:t>
            </a:r>
          </a:p>
        </p:txBody>
      </p:sp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3108395" y="3443852"/>
            <a:ext cx="5583580" cy="1313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Privilege (ring 1/2) </a:t>
            </a:r>
          </a:p>
          <a:p>
            <a:pPr eaLnBrk="1" hangingPunct="1"/>
            <a:endParaRPr lang="en-US" altLang="en-US" sz="1984"/>
          </a:p>
          <a:p>
            <a:pPr eaLnBrk="1" hangingPunct="1"/>
            <a:endParaRPr lang="en-US" altLang="en-US" sz="1984"/>
          </a:p>
          <a:p>
            <a:pPr eaLnBrk="1" hangingPunct="1"/>
            <a:r>
              <a:rPr lang="en-US" altLang="en-US" sz="1984"/>
              <a:t>Have rights to access some special instructions 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1008486" y="2183906"/>
            <a:ext cx="864339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APPS</a:t>
            </a: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1008486" y="3695841"/>
            <a:ext cx="1173719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OS (VM)</a:t>
            </a:r>
          </a:p>
        </p:txBody>
      </p:sp>
      <p:cxnSp>
        <p:nvCxnSpPr>
          <p:cNvPr id="11272" name="Straight Arrow Connector 8"/>
          <p:cNvCxnSpPr>
            <a:cxnSpLocks noChangeShapeType="1"/>
          </p:cNvCxnSpPr>
          <p:nvPr/>
        </p:nvCxnSpPr>
        <p:spPr bwMode="auto">
          <a:xfrm rot="16200000" flipH="1">
            <a:off x="2352427" y="3107866"/>
            <a:ext cx="755968" cy="8399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3" name="TextBox 9"/>
          <p:cNvSpPr txBox="1">
            <a:spLocks noChangeArrowheads="1"/>
          </p:cNvSpPr>
          <p:nvPr/>
        </p:nvSpPr>
        <p:spPr bwMode="auto">
          <a:xfrm>
            <a:off x="2856406" y="2855877"/>
            <a:ext cx="2060179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System call/ trap</a:t>
            </a:r>
          </a:p>
        </p:txBody>
      </p:sp>
      <p:cxnSp>
        <p:nvCxnSpPr>
          <p:cNvPr id="11274" name="Straight Connector 10"/>
          <p:cNvCxnSpPr>
            <a:cxnSpLocks noChangeShapeType="1"/>
          </p:cNvCxnSpPr>
          <p:nvPr/>
        </p:nvCxnSpPr>
        <p:spPr bwMode="auto">
          <a:xfrm>
            <a:off x="420510" y="5039783"/>
            <a:ext cx="856763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5" name="TextBox 11"/>
          <p:cNvSpPr txBox="1">
            <a:spLocks noChangeArrowheads="1"/>
          </p:cNvSpPr>
          <p:nvPr/>
        </p:nvSpPr>
        <p:spPr bwMode="auto">
          <a:xfrm>
            <a:off x="1092482" y="6887704"/>
            <a:ext cx="128753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Hardware</a:t>
            </a:r>
          </a:p>
        </p:txBody>
      </p:sp>
      <p:cxnSp>
        <p:nvCxnSpPr>
          <p:cNvPr id="11276" name="Straight Arrow Connector 12"/>
          <p:cNvCxnSpPr>
            <a:cxnSpLocks noChangeShapeType="1"/>
          </p:cNvCxnSpPr>
          <p:nvPr/>
        </p:nvCxnSpPr>
        <p:spPr bwMode="auto">
          <a:xfrm rot="5400000" flipH="1" flipV="1">
            <a:off x="2268431" y="6047739"/>
            <a:ext cx="755968" cy="41998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7" name="TextBox 13"/>
          <p:cNvSpPr txBox="1">
            <a:spLocks noChangeArrowheads="1"/>
          </p:cNvSpPr>
          <p:nvPr/>
        </p:nvSpPr>
        <p:spPr bwMode="auto">
          <a:xfrm>
            <a:off x="2688414" y="6395976"/>
            <a:ext cx="1116011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interrupt</a:t>
            </a:r>
          </a:p>
        </p:txBody>
      </p:sp>
      <p:cxnSp>
        <p:nvCxnSpPr>
          <p:cNvPr id="11278" name="Straight Arrow Connector 14"/>
          <p:cNvCxnSpPr>
            <a:cxnSpLocks noChangeShapeType="1"/>
          </p:cNvCxnSpPr>
          <p:nvPr/>
        </p:nvCxnSpPr>
        <p:spPr bwMode="auto">
          <a:xfrm rot="16200000" flipH="1">
            <a:off x="4662328" y="4997784"/>
            <a:ext cx="923960" cy="33598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9" name="Straight Connector 16"/>
          <p:cNvCxnSpPr>
            <a:cxnSpLocks noChangeShapeType="1"/>
          </p:cNvCxnSpPr>
          <p:nvPr/>
        </p:nvCxnSpPr>
        <p:spPr bwMode="auto">
          <a:xfrm>
            <a:off x="420511" y="6383725"/>
            <a:ext cx="923960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0" name="TextBox 21"/>
          <p:cNvSpPr txBox="1">
            <a:spLocks noChangeArrowheads="1"/>
          </p:cNvSpPr>
          <p:nvPr/>
        </p:nvSpPr>
        <p:spPr bwMode="auto">
          <a:xfrm>
            <a:off x="1008485" y="5459765"/>
            <a:ext cx="1468672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Hypervisor </a:t>
            </a:r>
          </a:p>
        </p:txBody>
      </p:sp>
      <p:sp>
        <p:nvSpPr>
          <p:cNvPr id="11281" name="TextBox 22"/>
          <p:cNvSpPr txBox="1">
            <a:spLocks noChangeArrowheads="1"/>
          </p:cNvSpPr>
          <p:nvPr/>
        </p:nvSpPr>
        <p:spPr bwMode="auto">
          <a:xfrm>
            <a:off x="3444381" y="5627758"/>
            <a:ext cx="1933543" cy="3976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Privilege: ring 0</a:t>
            </a:r>
          </a:p>
        </p:txBody>
      </p:sp>
      <p:sp>
        <p:nvSpPr>
          <p:cNvPr id="11282" name="Rectangle 23"/>
          <p:cNvSpPr>
            <a:spLocks noChangeArrowheads="1"/>
          </p:cNvSpPr>
          <p:nvPr/>
        </p:nvSpPr>
        <p:spPr bwMode="auto">
          <a:xfrm>
            <a:off x="5964272" y="5627758"/>
            <a:ext cx="5039783" cy="70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984"/>
              <a:t>Have rights to access</a:t>
            </a:r>
          </a:p>
          <a:p>
            <a:pPr eaLnBrk="1" hangingPunct="1"/>
            <a:r>
              <a:rPr lang="en-US" altLang="en-US" sz="1984"/>
              <a:t>some special instructions </a:t>
            </a:r>
          </a:p>
        </p:txBody>
      </p:sp>
      <p:cxnSp>
        <p:nvCxnSpPr>
          <p:cNvPr id="11283" name="Straight Arrow Connector 24"/>
          <p:cNvCxnSpPr>
            <a:cxnSpLocks noChangeShapeType="1"/>
          </p:cNvCxnSpPr>
          <p:nvPr/>
        </p:nvCxnSpPr>
        <p:spPr bwMode="auto">
          <a:xfrm rot="16200000" flipH="1">
            <a:off x="6426253" y="6509719"/>
            <a:ext cx="923960" cy="33598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4" name="Straight Arrow Connector 25"/>
          <p:cNvCxnSpPr>
            <a:cxnSpLocks noChangeShapeType="1"/>
          </p:cNvCxnSpPr>
          <p:nvPr/>
        </p:nvCxnSpPr>
        <p:spPr bwMode="auto">
          <a:xfrm rot="16200000" flipH="1">
            <a:off x="4536333" y="5375768"/>
            <a:ext cx="1847921" cy="671971"/>
          </a:xfrm>
          <a:prstGeom prst="straightConnector1">
            <a:avLst/>
          </a:prstGeom>
          <a:noFill/>
          <a:ln w="9525" algn="ctr">
            <a:solidFill>
              <a:schemeClr val="accent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Picture 16" descr="http://upload.wikimedia.org/wikipedia/en/thumb/2/2f/Priv_rings.svg/300px-Priv_rings.svg.png">
            <a:extLst>
              <a:ext uri="{FF2B5EF4-FFF2-40B4-BE49-F238E27FC236}">
                <a16:creationId xmlns:a16="http://schemas.microsoft.com/office/drawing/2014/main" id="{006781BE-7B0A-A545-8AEA-F1CF1029D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9230" y="450117"/>
            <a:ext cx="3149865" cy="2267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719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g334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CEng334.thmx</Template>
  <TotalTime>7066</TotalTime>
  <Words>1326</Words>
  <Application>Microsoft Office PowerPoint</Application>
  <PresentationFormat>Custom</PresentationFormat>
  <Paragraphs>155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ＭＳ Ｐゴシック</vt:lpstr>
      <vt:lpstr>Arial</vt:lpstr>
      <vt:lpstr>Arial Narrow</vt:lpstr>
      <vt:lpstr>Calibri</vt:lpstr>
      <vt:lpstr>Times New Roman</vt:lpstr>
      <vt:lpstr>Wingdings</vt:lpstr>
      <vt:lpstr>Wingdings 2</vt:lpstr>
      <vt:lpstr>CEng334</vt:lpstr>
      <vt:lpstr>Virtualization</vt:lpstr>
      <vt:lpstr>Virtualization</vt:lpstr>
      <vt:lpstr>Protection Rings – x86</vt:lpstr>
      <vt:lpstr>Requirements for virtualization</vt:lpstr>
      <vt:lpstr>Two approaches</vt:lpstr>
      <vt:lpstr>Type 1 Hypervisors</vt:lpstr>
      <vt:lpstr>PowerPoint Presentation</vt:lpstr>
      <vt:lpstr>Type 2 Hypervisors</vt:lpstr>
      <vt:lpstr>x86 virtualization </vt:lpstr>
      <vt:lpstr>Type II: VMware: A case study</vt:lpstr>
      <vt:lpstr>VMware: A case study</vt:lpstr>
      <vt:lpstr>VMware: A case study</vt:lpstr>
      <vt:lpstr>Type I vs Type 2 hypervisors</vt:lpstr>
      <vt:lpstr>Paravirtualization</vt:lpstr>
      <vt:lpstr>Paravirtualization</vt:lpstr>
      <vt:lpstr>Virtualization issues</vt:lpstr>
      <vt:lpstr>For those who are curious…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Onur Sehitoglu</dc:creator>
  <dc:description/>
  <cp:lastModifiedBy>erol sahin</cp:lastModifiedBy>
  <cp:revision>93</cp:revision>
  <dcterms:created xsi:type="dcterms:W3CDTF">2017-05-04T11:34:48Z</dcterms:created>
  <dcterms:modified xsi:type="dcterms:W3CDTF">2020-05-19T14:29:04Z</dcterms:modified>
  <dc:language>en-US</dc:language>
</cp:coreProperties>
</file>