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1430" r:id="rId2"/>
    <p:sldId id="1214" r:id="rId3"/>
    <p:sldId id="1247" r:id="rId4"/>
    <p:sldId id="1248" r:id="rId5"/>
    <p:sldId id="1279" r:id="rId6"/>
    <p:sldId id="1250" r:id="rId7"/>
    <p:sldId id="1251" r:id="rId8"/>
    <p:sldId id="1252" r:id="rId9"/>
    <p:sldId id="1519" r:id="rId10"/>
    <p:sldId id="1270" r:id="rId11"/>
    <p:sldId id="1258" r:id="rId12"/>
    <p:sldId id="1259" r:id="rId13"/>
    <p:sldId id="1260" r:id="rId14"/>
    <p:sldId id="1261" r:id="rId15"/>
    <p:sldId id="1431" r:id="rId16"/>
    <p:sldId id="1262" r:id="rId17"/>
    <p:sldId id="1263" r:id="rId18"/>
    <p:sldId id="1442" r:id="rId19"/>
    <p:sldId id="1443" r:id="rId20"/>
    <p:sldId id="1440" r:id="rId21"/>
    <p:sldId id="1441" r:id="rId22"/>
    <p:sldId id="1452" r:id="rId23"/>
    <p:sldId id="1453" r:id="rId24"/>
    <p:sldId id="1446" r:id="rId25"/>
    <p:sldId id="1447" r:id="rId26"/>
    <p:sldId id="1448" r:id="rId27"/>
    <p:sldId id="1449" r:id="rId28"/>
    <p:sldId id="1450" r:id="rId29"/>
    <p:sldId id="1451" r:id="rId30"/>
    <p:sldId id="1273" r:id="rId31"/>
    <p:sldId id="1275" r:id="rId32"/>
    <p:sldId id="1276" r:id="rId33"/>
    <p:sldId id="1454" r:id="rId34"/>
    <p:sldId id="1455" r:id="rId35"/>
    <p:sldId id="1456" r:id="rId36"/>
    <p:sldId id="1457" r:id="rId37"/>
    <p:sldId id="1458" r:id="rId38"/>
    <p:sldId id="1459" r:id="rId39"/>
    <p:sldId id="1501" r:id="rId40"/>
    <p:sldId id="1460" r:id="rId41"/>
    <p:sldId id="1461" r:id="rId42"/>
    <p:sldId id="1462" r:id="rId43"/>
    <p:sldId id="1463" r:id="rId44"/>
    <p:sldId id="1278" r:id="rId45"/>
    <p:sldId id="1245" r:id="rId46"/>
    <p:sldId id="1234" r:id="rId47"/>
    <p:sldId id="1520" r:id="rId48"/>
    <p:sldId id="1521" r:id="rId49"/>
    <p:sldId id="1464" r:id="rId50"/>
    <p:sldId id="1236" r:id="rId51"/>
  </p:sldIdLst>
  <p:sldSz cx="9144000" cy="6858000" type="screen4x3"/>
  <p:notesSz cx="7302500" cy="9586913"/>
  <p:custDataLst>
    <p:tags r:id="rId5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D5F1CF"/>
    <a:srgbClr val="F1C7C7"/>
    <a:srgbClr val="E9E1C9"/>
    <a:srgbClr val="F6F5BD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62" autoAdjust="0"/>
    <p:restoredTop sz="93368" autoAdjust="0"/>
  </p:normalViewPr>
  <p:slideViewPr>
    <p:cSldViewPr snapToObjects="1">
      <p:cViewPr varScale="1">
        <p:scale>
          <a:sx n="91" d="100"/>
          <a:sy n="91" d="100"/>
        </p:scale>
        <p:origin x="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86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tags" Target="tags/tag1.xml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28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43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81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52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F299E183-8CEB-FA4B-BFC0-54B45C69BC9B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11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55300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643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73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F0AADC2A-226B-FA44-B0F2-BE3C5CFE2B4B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12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57348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313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93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2DD7D26E-880B-6640-A595-95DE43F36B6D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13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59396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22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144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0D2F2F59-95CD-094B-81D5-9F7456AA4E80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14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61444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238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325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83937074-EDAE-2643-8436-8616C295C78C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15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53252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452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349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4BAC6957-43EC-5445-B874-057643DEDF8E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16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63492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311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55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40D5245C-156D-B04A-9EEF-DB1D3603BE20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17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65540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4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094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6915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33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794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992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662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646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 ./forks</a:t>
            </a:r>
            <a:r>
              <a:rPr lang="en-US" baseline="0" dirty="0" smtClean="0"/>
              <a:t> 2</a:t>
            </a:r>
          </a:p>
          <a:p>
            <a:endParaRPr lang="en-US" baseline="0" dirty="0" smtClean="0"/>
          </a:p>
          <a:p>
            <a:r>
              <a:rPr lang="en-US" baseline="0" dirty="0" smtClean="0"/>
              <a:t>(Similarly for other examples)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9259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237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597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78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EDE69A51-408E-EC46-A9A9-258112D6AB97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30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77828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77829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756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solidFill>
                  <a:prstClr val="white"/>
                </a:solidFill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806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F76BF063-B4EE-1149-AB58-0415FF2293A8}" type="slidenum">
              <a:rPr lang="en-GB">
                <a:solidFill>
                  <a:prstClr val="white"/>
                </a:solidFill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31</a:t>
            </a:fld>
            <a:endParaRPr lang="en-GB">
              <a:solidFill>
                <a:prstClr val="white"/>
              </a:solidFill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88068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defTabSz="456421" eaLnBrk="1">
              <a:lnSpc>
                <a:spcPct val="94000"/>
              </a:lnSpc>
              <a:buClr>
                <a:srgbClr val="000000"/>
              </a:buClr>
              <a:buSzPct val="45000"/>
            </a:pPr>
            <a:endParaRPr lang="tr-TR" b="0" dirty="0">
              <a:solidFill>
                <a:prstClr val="white"/>
              </a:solidFill>
              <a:latin typeface="Bitstream Vera Serif" pitchFamily="16" charset="0"/>
              <a:ea typeface="MS Gothic" charset="0"/>
              <a:cs typeface="MS Gothic" charset="0"/>
            </a:endParaRPr>
          </a:p>
        </p:txBody>
      </p:sp>
      <p:sp>
        <p:nvSpPr>
          <p:cNvPr id="88069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7332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solidFill>
                  <a:prstClr val="white"/>
                </a:solidFill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01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D49C35ED-B4D7-C64B-9205-E094B17A6DB5}" type="slidenum">
              <a:rPr lang="en-GB">
                <a:solidFill>
                  <a:prstClr val="white"/>
                </a:solidFill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32</a:t>
            </a:fld>
            <a:endParaRPr lang="en-GB">
              <a:solidFill>
                <a:prstClr val="white"/>
              </a:solidFill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90116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defTabSz="456421" eaLnBrk="1">
              <a:lnSpc>
                <a:spcPct val="94000"/>
              </a:lnSpc>
              <a:buClr>
                <a:srgbClr val="000000"/>
              </a:buClr>
              <a:buSzPct val="45000"/>
            </a:pPr>
            <a:endParaRPr lang="tr-TR" b="0" dirty="0">
              <a:solidFill>
                <a:prstClr val="white"/>
              </a:solidFill>
              <a:latin typeface="Bitstream Vera Serif" pitchFamily="16" charset="0"/>
              <a:ea typeface="MS Gothic" charset="0"/>
              <a:cs typeface="MS Gothic" charset="0"/>
            </a:endParaRPr>
          </a:p>
        </p:txBody>
      </p:sp>
      <p:sp>
        <p:nvSpPr>
          <p:cNvPr id="90117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208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33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277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F7FCDA89-F762-3C4C-86F5-50C96D8D65B8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3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32772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344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944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578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884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728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143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consistently terminate in order, even with random delays.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But, can turn off delays on parent with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setenv</a:t>
            </a:r>
            <a:r>
              <a:rPr lang="en-US" baseline="0" dirty="0" smtClean="0"/>
              <a:t> PARENT 0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see variations in termination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339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always terminate in reverse order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71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397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42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422B2583-DA30-D14B-A369-BFAD7402AC4F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44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94212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94213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394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49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481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E80B2F01-31AE-1E41-947D-7C974664CB90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4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34820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560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173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pstree</a:t>
            </a:r>
            <a:r>
              <a:rPr lang="en-US" dirty="0" smtClean="0"/>
              <a:t> command.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988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9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481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E80B2F01-31AE-1E41-947D-7C974664CB90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5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34820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049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891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4B3A54CF-2215-2B44-B9E3-E3D386A227B1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6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0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096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58124B3A-A1B2-BC4D-A326-40B8FDAE93AD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7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40964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865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30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9FE93B69-90F0-C846-9DE3-0EC1524D5FAF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8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43012" name="Text Box 1"/>
          <p:cNvSpPr txBox="1">
            <a:spLocks noChangeArrowheads="1"/>
          </p:cNvSpPr>
          <p:nvPr/>
        </p:nvSpPr>
        <p:spPr bwMode="auto">
          <a:xfrm>
            <a:off x="1461134" y="959009"/>
            <a:ext cx="4380232" cy="32859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266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1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www.cdn.geeksforgeeks.org/fork-system-call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nu.org/software/libc/manual/html_node/Process-Completion-Statu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4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alue_(computer_science)" TargetMode="External"/><Relationship Id="rId4" Type="http://schemas.openxmlformats.org/officeDocument/2006/relationships/hyperlink" Target="https://en.wikipedia.org/wiki/Process_(computing)" TargetMode="External"/><Relationship Id="rId5" Type="http://schemas.openxmlformats.org/officeDocument/2006/relationships/hyperlink" Target="https://en.wikipedia.org/wiki/Temporary_file" TargetMode="External"/><Relationship Id="rId6" Type="http://schemas.openxmlformats.org/officeDocument/2006/relationships/hyperlink" Target="https://en.wikipedia.org/wiki/Directory_structure" TargetMode="External"/><Relationship Id="rId7" Type="http://schemas.openxmlformats.org/officeDocument/2006/relationships/hyperlink" Target="https://en.wikipedia.org/wiki/Environment_variable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Name_resolution_(programming_languages)" TargetMode="Externa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Processes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6400800"/>
            <a:ext cx="7678738" cy="381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Slides adapted from:</a:t>
            </a:r>
            <a:r>
              <a:rPr lang="en-US" dirty="0" smtClean="0"/>
              <a:t> Randy Bryant of Carnegie Mellon University</a:t>
            </a:r>
          </a:p>
        </p:txBody>
      </p:sp>
    </p:spTree>
    <p:extLst>
      <p:ext uri="{BB962C8B-B14F-4D97-AF65-F5344CB8AC3E}">
        <p14:creationId xmlns:p14="http://schemas.microsoft.com/office/powerpoint/2010/main" val="8467153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4852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0598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59107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6284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2030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5842000" cy="573088"/>
          </a:xfrm>
        </p:spPr>
        <p:txBody>
          <a:bodyPr/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900"/>
            <a:ext cx="8294687" cy="2552700"/>
          </a:xfrm>
        </p:spPr>
        <p:txBody>
          <a:bodyPr/>
          <a:lstStyle/>
          <a:p>
            <a:r>
              <a:rPr lang="en-US" dirty="0"/>
              <a:t>Processes are managed by a shared chunk of OS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called </a:t>
            </a:r>
            <a:r>
              <a:rPr lang="en-US" dirty="0"/>
              <a:t>the </a:t>
            </a:r>
            <a:r>
              <a:rPr lang="en-US" i="1" dirty="0">
                <a:solidFill>
                  <a:srgbClr val="C00000"/>
                </a:solidFill>
              </a:rPr>
              <a:t>kernel</a:t>
            </a:r>
          </a:p>
          <a:p>
            <a:pPr lvl="1"/>
            <a:r>
              <a:rPr lang="en-US" dirty="0"/>
              <a:t>Important: the kernel is not a separate process, but rather runs as part of some user process</a:t>
            </a:r>
          </a:p>
          <a:p>
            <a:r>
              <a:rPr lang="en-US" dirty="0"/>
              <a:t>Control flow passes from one process to another via a </a:t>
            </a:r>
            <a:r>
              <a:rPr lang="en-US" i="1" dirty="0">
                <a:solidFill>
                  <a:srgbClr val="C00000"/>
                </a:solidFill>
              </a:rPr>
              <a:t>context </a:t>
            </a:r>
            <a:r>
              <a:rPr lang="en-US" i="1" dirty="0" smtClean="0">
                <a:solidFill>
                  <a:srgbClr val="C00000"/>
                </a:solidFill>
              </a:rPr>
              <a:t>switch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5814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5814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2062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5814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2672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6815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0942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5308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59880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49" name="Text Box 25"/>
          <p:cNvSpPr txBox="1">
            <a:spLocks noChangeArrowheads="1"/>
          </p:cNvSpPr>
          <p:nvPr/>
        </p:nvSpPr>
        <p:spPr bwMode="auto">
          <a:xfrm>
            <a:off x="-701675" y="3117850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0" name="Text Box 26"/>
          <p:cNvSpPr txBox="1">
            <a:spLocks noChangeArrowheads="1"/>
          </p:cNvSpPr>
          <p:nvPr/>
        </p:nvSpPr>
        <p:spPr bwMode="auto">
          <a:xfrm>
            <a:off x="-914400" y="2743200"/>
            <a:ext cx="9144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6273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6485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4968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5180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59039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0657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0462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48982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Context Switching in Linux</a:t>
            </a:r>
            <a:endParaRPr lang="en-GB" dirty="0"/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601" y="1425207"/>
            <a:ext cx="745920" cy="6595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4276" name="AutoShape 3"/>
          <p:cNvSpPr>
            <a:spLocks noChangeArrowheads="1"/>
          </p:cNvSpPr>
          <p:nvPr/>
        </p:nvSpPr>
        <p:spPr bwMode="auto">
          <a:xfrm>
            <a:off x="1408320" y="1501534"/>
            <a:ext cx="169920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Process A</a:t>
            </a:r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427681" y="6016408"/>
            <a:ext cx="8019360" cy="144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4278" name="Text Box 5"/>
          <p:cNvSpPr txBox="1">
            <a:spLocks noChangeArrowheads="1"/>
          </p:cNvSpPr>
          <p:nvPr/>
        </p:nvSpPr>
        <p:spPr bwMode="auto">
          <a:xfrm>
            <a:off x="534240" y="6084095"/>
            <a:ext cx="42624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time</a:t>
            </a:r>
          </a:p>
        </p:txBody>
      </p:sp>
      <p:sp>
        <p:nvSpPr>
          <p:cNvPr id="54279" name="Text Box 6"/>
          <p:cNvSpPr txBox="1">
            <a:spLocks noChangeArrowheads="1"/>
          </p:cNvSpPr>
          <p:nvPr/>
        </p:nvSpPr>
        <p:spPr bwMode="auto">
          <a:xfrm>
            <a:off x="3214080" y="1511616"/>
            <a:ext cx="2010240" cy="2045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Process A is happily running along...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Context Switching in Linux</a:t>
            </a:r>
            <a:endParaRPr lang="en-GB" dirty="0"/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601" y="1425207"/>
            <a:ext cx="745920" cy="6595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6324" name="AutoShape 3"/>
          <p:cNvSpPr>
            <a:spLocks noChangeArrowheads="1"/>
          </p:cNvSpPr>
          <p:nvPr/>
        </p:nvSpPr>
        <p:spPr bwMode="auto">
          <a:xfrm>
            <a:off x="1408320" y="1501534"/>
            <a:ext cx="169920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Process A</a:t>
            </a:r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427681" y="6016408"/>
            <a:ext cx="8019360" cy="144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534240" y="6084095"/>
            <a:ext cx="42624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time</a:t>
            </a:r>
          </a:p>
        </p:txBody>
      </p:sp>
      <p:pic>
        <p:nvPicPr>
          <p:cNvPr id="5632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1521" y="2080476"/>
            <a:ext cx="676800" cy="69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106080" y="1986865"/>
            <a:ext cx="1221120" cy="2415134"/>
            <a:chOff x="2157" y="1058"/>
            <a:chExt cx="848" cy="1677"/>
          </a:xfrm>
        </p:grpSpPr>
        <p:sp>
          <p:nvSpPr>
            <p:cNvPr id="56335" name="AutoShape 8"/>
            <p:cNvSpPr>
              <a:spLocks noChangeArrowheads="1"/>
            </p:cNvSpPr>
            <p:nvPr/>
          </p:nvSpPr>
          <p:spPr bwMode="auto">
            <a:xfrm>
              <a:off x="2158" y="2392"/>
              <a:ext cx="848" cy="344"/>
            </a:xfrm>
            <a:prstGeom prst="roundRect">
              <a:avLst>
                <a:gd name="adj" fmla="val 287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Timer interrupt 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handler</a:t>
              </a:r>
            </a:p>
          </p:txBody>
        </p:sp>
        <p:sp>
          <p:nvSpPr>
            <p:cNvPr id="56336" name="Line 9"/>
            <p:cNvSpPr>
              <a:spLocks noChangeShapeType="1"/>
            </p:cNvSpPr>
            <p:nvPr/>
          </p:nvSpPr>
          <p:spPr bwMode="auto">
            <a:xfrm>
              <a:off x="2157" y="1058"/>
              <a:ext cx="1" cy="1341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56329" name="Text Box 10"/>
          <p:cNvSpPr txBox="1">
            <a:spLocks noChangeArrowheads="1"/>
          </p:cNvSpPr>
          <p:nvPr/>
        </p:nvSpPr>
        <p:spPr bwMode="auto">
          <a:xfrm>
            <a:off x="1349281" y="2861037"/>
            <a:ext cx="1285920" cy="1828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1) Timer interrupt fires</a:t>
            </a:r>
          </a:p>
        </p:txBody>
      </p:sp>
      <p:sp>
        <p:nvSpPr>
          <p:cNvPr id="56330" name="Text Box 11"/>
          <p:cNvSpPr txBox="1">
            <a:spLocks noChangeArrowheads="1"/>
          </p:cNvSpPr>
          <p:nvPr/>
        </p:nvSpPr>
        <p:spPr bwMode="auto">
          <a:xfrm>
            <a:off x="1388160" y="3288762"/>
            <a:ext cx="1170720" cy="18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2) PC saved on stack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27681" y="3356449"/>
            <a:ext cx="8297280" cy="673991"/>
            <a:chOff x="297" y="2009"/>
            <a:chExt cx="5762" cy="468"/>
          </a:xfrm>
        </p:grpSpPr>
        <p:sp>
          <p:nvSpPr>
            <p:cNvPr id="56332" name="Line 13"/>
            <p:cNvSpPr>
              <a:spLocks noChangeShapeType="1"/>
            </p:cNvSpPr>
            <p:nvPr/>
          </p:nvSpPr>
          <p:spPr bwMode="auto">
            <a:xfrm>
              <a:off x="330" y="2231"/>
              <a:ext cx="5730" cy="1"/>
            </a:xfrm>
            <a:prstGeom prst="line">
              <a:avLst/>
            </a:prstGeom>
            <a:noFill/>
            <a:ln w="18360">
              <a:solidFill>
                <a:srgbClr val="FF0000"/>
              </a:solidFill>
              <a:prstDash val="sysDot"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6333" name="Text Box 14"/>
            <p:cNvSpPr txBox="1">
              <a:spLocks noChangeArrowheads="1"/>
            </p:cNvSpPr>
            <p:nvPr/>
          </p:nvSpPr>
          <p:spPr bwMode="auto">
            <a:xfrm>
              <a:off x="297" y="2009"/>
              <a:ext cx="344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User</a:t>
              </a:r>
            </a:p>
          </p:txBody>
        </p:sp>
        <p:sp>
          <p:nvSpPr>
            <p:cNvPr id="56334" name="Text Box 15"/>
            <p:cNvSpPr txBox="1">
              <a:spLocks noChangeArrowheads="1"/>
            </p:cNvSpPr>
            <p:nvPr/>
          </p:nvSpPr>
          <p:spPr bwMode="auto">
            <a:xfrm>
              <a:off x="297" y="2312"/>
              <a:ext cx="499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Kernel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Context Switching in Linux</a:t>
            </a:r>
            <a:endParaRPr lang="en-GB" dirty="0"/>
          </a:p>
        </p:txBody>
      </p:sp>
      <p:pic>
        <p:nvPicPr>
          <p:cNvPr id="5837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601" y="1425207"/>
            <a:ext cx="745920" cy="6595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8372" name="AutoShape 3"/>
          <p:cNvSpPr>
            <a:spLocks noChangeArrowheads="1"/>
          </p:cNvSpPr>
          <p:nvPr/>
        </p:nvSpPr>
        <p:spPr bwMode="auto">
          <a:xfrm>
            <a:off x="1408320" y="1501534"/>
            <a:ext cx="169920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Process A</a:t>
            </a:r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>
            <a:off x="3107520" y="3909467"/>
            <a:ext cx="122256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Timer interrupt </a:t>
            </a:r>
          </a:p>
          <a:p>
            <a:pPr algn="ctr"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handler</a:t>
            </a:r>
          </a:p>
        </p:txBody>
      </p:sp>
      <p:sp>
        <p:nvSpPr>
          <p:cNvPr id="58374" name="Line 5"/>
          <p:cNvSpPr>
            <a:spLocks noChangeShapeType="1"/>
          </p:cNvSpPr>
          <p:nvPr/>
        </p:nvSpPr>
        <p:spPr bwMode="auto">
          <a:xfrm>
            <a:off x="427681" y="6016408"/>
            <a:ext cx="8019360" cy="144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534240" y="6084095"/>
            <a:ext cx="42624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time</a:t>
            </a:r>
          </a:p>
        </p:txBody>
      </p:sp>
      <p:pic>
        <p:nvPicPr>
          <p:cNvPr id="58376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1521" y="2080476"/>
            <a:ext cx="676800" cy="69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3106081" y="1986865"/>
            <a:ext cx="1440" cy="193268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8378" name="Text Box 9"/>
          <p:cNvSpPr txBox="1">
            <a:spLocks noChangeArrowheads="1"/>
          </p:cNvSpPr>
          <p:nvPr/>
        </p:nvSpPr>
        <p:spPr bwMode="auto">
          <a:xfrm>
            <a:off x="1349281" y="2861038"/>
            <a:ext cx="1285920" cy="54869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1) Timer interrupt fires</a:t>
            </a:r>
          </a:p>
          <a:p>
            <a:pPr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en-GB" sz="13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2) PC saved on stack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350080" y="4394798"/>
            <a:ext cx="3180960" cy="987944"/>
            <a:chOff x="1632" y="2730"/>
            <a:chExt cx="2209" cy="686"/>
          </a:xfrm>
        </p:grpSpPr>
        <p:sp>
          <p:nvSpPr>
            <p:cNvPr id="58385" name="AutoShape 11"/>
            <p:cNvSpPr>
              <a:spLocks noChangeArrowheads="1"/>
            </p:cNvSpPr>
            <p:nvPr/>
          </p:nvSpPr>
          <p:spPr bwMode="auto">
            <a:xfrm>
              <a:off x="2993" y="3073"/>
              <a:ext cx="849" cy="344"/>
            </a:xfrm>
            <a:prstGeom prst="roundRect">
              <a:avLst>
                <a:gd name="adj" fmla="val 287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Scheduler</a:t>
              </a:r>
            </a:p>
          </p:txBody>
        </p:sp>
        <p:sp>
          <p:nvSpPr>
            <p:cNvPr id="58386" name="Line 12"/>
            <p:cNvSpPr>
              <a:spLocks noChangeShapeType="1"/>
            </p:cNvSpPr>
            <p:nvPr/>
          </p:nvSpPr>
          <p:spPr bwMode="auto">
            <a:xfrm>
              <a:off x="3007" y="2730"/>
              <a:ext cx="1" cy="33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8387" name="Text Box 13"/>
            <p:cNvSpPr txBox="1">
              <a:spLocks noChangeArrowheads="1"/>
            </p:cNvSpPr>
            <p:nvPr/>
          </p:nvSpPr>
          <p:spPr bwMode="auto">
            <a:xfrm>
              <a:off x="1632" y="2846"/>
              <a:ext cx="1002" cy="1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4) Call  schedule() routine</a:t>
              </a:r>
            </a:p>
          </p:txBody>
        </p:sp>
      </p:grpSp>
      <p:sp>
        <p:nvSpPr>
          <p:cNvPr id="58380" name="Text Box 14"/>
          <p:cNvSpPr txBox="1">
            <a:spLocks noChangeArrowheads="1"/>
          </p:cNvSpPr>
          <p:nvPr/>
        </p:nvSpPr>
        <p:spPr bwMode="auto">
          <a:xfrm>
            <a:off x="1533600" y="3958432"/>
            <a:ext cx="1203840" cy="4262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3) Rest of CPU state</a:t>
            </a:r>
            <a:b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saved in PCB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27681" y="3356449"/>
            <a:ext cx="8297280" cy="673991"/>
            <a:chOff x="297" y="2009"/>
            <a:chExt cx="5762" cy="468"/>
          </a:xfrm>
        </p:grpSpPr>
        <p:sp>
          <p:nvSpPr>
            <p:cNvPr id="58382" name="Line 16"/>
            <p:cNvSpPr>
              <a:spLocks noChangeShapeType="1"/>
            </p:cNvSpPr>
            <p:nvPr/>
          </p:nvSpPr>
          <p:spPr bwMode="auto">
            <a:xfrm>
              <a:off x="330" y="2231"/>
              <a:ext cx="5730" cy="1"/>
            </a:xfrm>
            <a:prstGeom prst="line">
              <a:avLst/>
            </a:prstGeom>
            <a:noFill/>
            <a:ln w="18360">
              <a:solidFill>
                <a:srgbClr val="FF0000"/>
              </a:solidFill>
              <a:prstDash val="sysDot"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8383" name="Text Box 17"/>
            <p:cNvSpPr txBox="1">
              <a:spLocks noChangeArrowheads="1"/>
            </p:cNvSpPr>
            <p:nvPr/>
          </p:nvSpPr>
          <p:spPr bwMode="auto">
            <a:xfrm>
              <a:off x="297" y="2009"/>
              <a:ext cx="344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User</a:t>
              </a:r>
            </a:p>
          </p:txBody>
        </p:sp>
        <p:sp>
          <p:nvSpPr>
            <p:cNvPr id="58384" name="Text Box 18"/>
            <p:cNvSpPr txBox="1">
              <a:spLocks noChangeArrowheads="1"/>
            </p:cNvSpPr>
            <p:nvPr/>
          </p:nvSpPr>
          <p:spPr bwMode="auto">
            <a:xfrm>
              <a:off x="297" y="2312"/>
              <a:ext cx="499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Kernel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Context Switching in Linux</a:t>
            </a:r>
            <a:endParaRPr lang="en-GB" dirty="0"/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601" y="1425207"/>
            <a:ext cx="745920" cy="65958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0420" name="AutoShape 3"/>
          <p:cNvSpPr>
            <a:spLocks noChangeArrowheads="1"/>
          </p:cNvSpPr>
          <p:nvPr/>
        </p:nvSpPr>
        <p:spPr bwMode="auto">
          <a:xfrm>
            <a:off x="1408320" y="1501534"/>
            <a:ext cx="169920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Process A</a:t>
            </a:r>
          </a:p>
        </p:txBody>
      </p:sp>
      <p:sp>
        <p:nvSpPr>
          <p:cNvPr id="60421" name="AutoShape 4"/>
          <p:cNvSpPr>
            <a:spLocks noChangeArrowheads="1"/>
          </p:cNvSpPr>
          <p:nvPr/>
        </p:nvSpPr>
        <p:spPr bwMode="auto">
          <a:xfrm>
            <a:off x="3107520" y="3909467"/>
            <a:ext cx="122256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Timer interrupt </a:t>
            </a:r>
          </a:p>
          <a:p>
            <a:pPr algn="ctr"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handler</a:t>
            </a:r>
          </a:p>
        </p:txBody>
      </p:sp>
      <p:sp>
        <p:nvSpPr>
          <p:cNvPr id="60422" name="Line 5"/>
          <p:cNvSpPr>
            <a:spLocks noChangeShapeType="1"/>
          </p:cNvSpPr>
          <p:nvPr/>
        </p:nvSpPr>
        <p:spPr bwMode="auto">
          <a:xfrm>
            <a:off x="427681" y="6016408"/>
            <a:ext cx="8019360" cy="144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0423" name="Text Box 6"/>
          <p:cNvSpPr txBox="1">
            <a:spLocks noChangeArrowheads="1"/>
          </p:cNvSpPr>
          <p:nvPr/>
        </p:nvSpPr>
        <p:spPr bwMode="auto">
          <a:xfrm>
            <a:off x="534240" y="6084095"/>
            <a:ext cx="426240" cy="24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time</a:t>
            </a:r>
          </a:p>
        </p:txBody>
      </p:sp>
      <p:pic>
        <p:nvPicPr>
          <p:cNvPr id="60424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1521" y="2080476"/>
            <a:ext cx="676800" cy="69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0425" name="Line 8"/>
          <p:cNvSpPr>
            <a:spLocks noChangeShapeType="1"/>
          </p:cNvSpPr>
          <p:nvPr/>
        </p:nvSpPr>
        <p:spPr bwMode="auto">
          <a:xfrm>
            <a:off x="3106081" y="1986865"/>
            <a:ext cx="1440" cy="193268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0426" name="Text Box 9"/>
          <p:cNvSpPr txBox="1">
            <a:spLocks noChangeArrowheads="1"/>
          </p:cNvSpPr>
          <p:nvPr/>
        </p:nvSpPr>
        <p:spPr bwMode="auto">
          <a:xfrm>
            <a:off x="1349281" y="2861038"/>
            <a:ext cx="1285920" cy="54869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1) Timer interrupt fires</a:t>
            </a:r>
          </a:p>
          <a:p>
            <a:pPr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endParaRPr lang="en-GB" sz="13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2) PC saved on stack</a:t>
            </a:r>
          </a:p>
        </p:txBody>
      </p:sp>
      <p:sp>
        <p:nvSpPr>
          <p:cNvPr id="60427" name="AutoShape 10"/>
          <p:cNvSpPr>
            <a:spLocks noChangeArrowheads="1"/>
          </p:cNvSpPr>
          <p:nvPr/>
        </p:nvSpPr>
        <p:spPr bwMode="auto">
          <a:xfrm>
            <a:off x="4309921" y="4890210"/>
            <a:ext cx="1222560" cy="495412"/>
          </a:xfrm>
          <a:prstGeom prst="roundRect">
            <a:avLst>
              <a:gd name="adj" fmla="val 287"/>
            </a:avLst>
          </a:prstGeom>
          <a:solidFill>
            <a:srgbClr val="F6F2F2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Scheduler</a:t>
            </a:r>
          </a:p>
        </p:txBody>
      </p:sp>
      <p:sp>
        <p:nvSpPr>
          <p:cNvPr id="60428" name="Line 11"/>
          <p:cNvSpPr>
            <a:spLocks noChangeShapeType="1"/>
          </p:cNvSpPr>
          <p:nvPr/>
        </p:nvSpPr>
        <p:spPr bwMode="auto">
          <a:xfrm>
            <a:off x="4330081" y="4394798"/>
            <a:ext cx="1440" cy="485331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0429" name="Text Box 12"/>
          <p:cNvSpPr txBox="1">
            <a:spLocks noChangeArrowheads="1"/>
          </p:cNvSpPr>
          <p:nvPr/>
        </p:nvSpPr>
        <p:spPr bwMode="auto">
          <a:xfrm>
            <a:off x="3097440" y="4939176"/>
            <a:ext cx="840960" cy="3657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5) Decide next </a:t>
            </a:r>
          </a:p>
          <a:p>
            <a:pPr>
              <a:lnSpc>
                <a:spcPct val="90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process to run</a:t>
            </a:r>
          </a:p>
        </p:txBody>
      </p:sp>
      <p:sp>
        <p:nvSpPr>
          <p:cNvPr id="60430" name="Text Box 13"/>
          <p:cNvSpPr txBox="1">
            <a:spLocks noChangeArrowheads="1"/>
          </p:cNvSpPr>
          <p:nvPr/>
        </p:nvSpPr>
        <p:spPr bwMode="auto">
          <a:xfrm>
            <a:off x="2350080" y="4561856"/>
            <a:ext cx="1442880" cy="18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4) Call  schedule() routine</a:t>
            </a:r>
          </a:p>
        </p:txBody>
      </p:sp>
      <p:sp>
        <p:nvSpPr>
          <p:cNvPr id="60431" name="Text Box 14"/>
          <p:cNvSpPr txBox="1">
            <a:spLocks noChangeArrowheads="1"/>
          </p:cNvSpPr>
          <p:nvPr/>
        </p:nvSpPr>
        <p:spPr bwMode="auto">
          <a:xfrm>
            <a:off x="1533600" y="3958432"/>
            <a:ext cx="1203840" cy="4262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3) Rest of CPU state</a:t>
            </a:r>
            <a:b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saved in PCB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523841" y="3919548"/>
            <a:ext cx="1438560" cy="1100276"/>
            <a:chOff x="3836" y="2400"/>
            <a:chExt cx="999" cy="764"/>
          </a:xfrm>
        </p:grpSpPr>
        <p:sp>
          <p:nvSpPr>
            <p:cNvPr id="60441" name="AutoShape 16"/>
            <p:cNvSpPr>
              <a:spLocks noChangeArrowheads="1"/>
            </p:cNvSpPr>
            <p:nvPr/>
          </p:nvSpPr>
          <p:spPr bwMode="auto">
            <a:xfrm>
              <a:off x="3836" y="2400"/>
              <a:ext cx="836" cy="344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Timer interrupt</a:t>
              </a:r>
              <a:b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handler</a:t>
              </a:r>
            </a:p>
          </p:txBody>
        </p:sp>
        <p:sp>
          <p:nvSpPr>
            <p:cNvPr id="60442" name="Line 17"/>
            <p:cNvSpPr>
              <a:spLocks noChangeShapeType="1"/>
            </p:cNvSpPr>
            <p:nvPr/>
          </p:nvSpPr>
          <p:spPr bwMode="auto">
            <a:xfrm flipV="1">
              <a:off x="3836" y="2747"/>
              <a:ext cx="1" cy="316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0443" name="Text Box 18"/>
            <p:cNvSpPr txBox="1">
              <a:spLocks noChangeArrowheads="1"/>
            </p:cNvSpPr>
            <p:nvPr/>
          </p:nvSpPr>
          <p:spPr bwMode="auto">
            <a:xfrm>
              <a:off x="3917" y="2784"/>
              <a:ext cx="919" cy="38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6) Resume Process B</a:t>
              </a:r>
            </a:p>
            <a:p>
              <a:pPr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(suspended within</a:t>
              </a:r>
            </a:p>
            <a:p>
              <a:pPr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timer interrupt handler!)</a:t>
              </a:r>
              <a:r>
                <a:rPr lang="x-none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3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27681" y="3356449"/>
            <a:ext cx="8297280" cy="673991"/>
            <a:chOff x="297" y="2009"/>
            <a:chExt cx="5762" cy="468"/>
          </a:xfrm>
        </p:grpSpPr>
        <p:sp>
          <p:nvSpPr>
            <p:cNvPr id="60438" name="Line 20"/>
            <p:cNvSpPr>
              <a:spLocks noChangeShapeType="1"/>
            </p:cNvSpPr>
            <p:nvPr/>
          </p:nvSpPr>
          <p:spPr bwMode="auto">
            <a:xfrm>
              <a:off x="330" y="2231"/>
              <a:ext cx="5730" cy="1"/>
            </a:xfrm>
            <a:prstGeom prst="line">
              <a:avLst/>
            </a:prstGeom>
            <a:noFill/>
            <a:ln w="18360">
              <a:solidFill>
                <a:srgbClr val="FF0000"/>
              </a:solidFill>
              <a:prstDash val="sysDot"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0439" name="Text Box 21"/>
            <p:cNvSpPr txBox="1">
              <a:spLocks noChangeArrowheads="1"/>
            </p:cNvSpPr>
            <p:nvPr/>
          </p:nvSpPr>
          <p:spPr bwMode="auto">
            <a:xfrm>
              <a:off x="297" y="2009"/>
              <a:ext cx="344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User</a:t>
              </a:r>
            </a:p>
          </p:txBody>
        </p:sp>
        <p:sp>
          <p:nvSpPr>
            <p:cNvPr id="60440" name="Text Box 22"/>
            <p:cNvSpPr txBox="1">
              <a:spLocks noChangeArrowheads="1"/>
            </p:cNvSpPr>
            <p:nvPr/>
          </p:nvSpPr>
          <p:spPr bwMode="auto">
            <a:xfrm>
              <a:off x="297" y="2312"/>
              <a:ext cx="499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FF0000"/>
                  </a:solidFill>
                  <a:latin typeface="Calibri" charset="0"/>
                  <a:ea typeface="Calibri" charset="0"/>
                  <a:cs typeface="Calibri" charset="0"/>
                </a:rPr>
                <a:t>Kernel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6717601" y="2084796"/>
            <a:ext cx="1696320" cy="1834753"/>
            <a:chOff x="4665" y="1126"/>
            <a:chExt cx="1178" cy="1274"/>
          </a:xfrm>
        </p:grpSpPr>
        <p:sp>
          <p:nvSpPr>
            <p:cNvPr id="60435" name="AutoShape 24"/>
            <p:cNvSpPr>
              <a:spLocks noChangeArrowheads="1"/>
            </p:cNvSpPr>
            <p:nvPr/>
          </p:nvSpPr>
          <p:spPr bwMode="auto">
            <a:xfrm>
              <a:off x="4665" y="1126"/>
              <a:ext cx="1179" cy="344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Process B</a:t>
              </a:r>
            </a:p>
          </p:txBody>
        </p:sp>
        <p:sp>
          <p:nvSpPr>
            <p:cNvPr id="60436" name="Line 25"/>
            <p:cNvSpPr>
              <a:spLocks noChangeShapeType="1"/>
            </p:cNvSpPr>
            <p:nvPr/>
          </p:nvSpPr>
          <p:spPr bwMode="auto">
            <a:xfrm flipV="1">
              <a:off x="4672" y="1473"/>
              <a:ext cx="1" cy="92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0437" name="Text Box 26"/>
            <p:cNvSpPr txBox="1">
              <a:spLocks noChangeArrowheads="1"/>
            </p:cNvSpPr>
            <p:nvPr/>
          </p:nvSpPr>
          <p:spPr bwMode="auto">
            <a:xfrm>
              <a:off x="4753" y="1786"/>
              <a:ext cx="940" cy="38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7) Return from interrupt</a:t>
              </a:r>
            </a:p>
            <a:p>
              <a:pPr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handler – process CPU</a:t>
              </a:r>
            </a:p>
            <a:p>
              <a:pPr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3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 restored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Context Switch Overhead</a:t>
            </a:r>
            <a:endParaRPr lang="en-GB" dirty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Context switches are not cheap</a:t>
            </a:r>
          </a:p>
          <a:p>
            <a:pPr lvl="1"/>
            <a:r>
              <a:rPr lang="en-GB" dirty="0" smtClean="0"/>
              <a:t>Generally have a lot of CPU state to save and restore</a:t>
            </a:r>
          </a:p>
          <a:p>
            <a:pPr lvl="1"/>
            <a:r>
              <a:rPr lang="en-GB" dirty="0" smtClean="0"/>
              <a:t>Also must update various flags in the PCB</a:t>
            </a:r>
          </a:p>
          <a:p>
            <a:pPr lvl="1"/>
            <a:r>
              <a:rPr lang="en-GB" dirty="0" smtClean="0"/>
              <a:t>Picking the next process to run – scheduling – is also expensive</a:t>
            </a:r>
          </a:p>
          <a:p>
            <a:r>
              <a:rPr lang="en-GB" dirty="0" smtClean="0"/>
              <a:t>Context switch overhead in Linux </a:t>
            </a:r>
          </a:p>
          <a:p>
            <a:pPr lvl="1"/>
            <a:r>
              <a:rPr lang="en-GB" dirty="0" smtClean="0"/>
              <a:t>About 5-7 </a:t>
            </a:r>
            <a:r>
              <a:rPr lang="en-GB" dirty="0" err="1" smtClean="0"/>
              <a:t>usec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This is equivalent to about 10,000 CPU cycles!</a:t>
            </a:r>
          </a:p>
        </p:txBody>
      </p:sp>
    </p:spTree>
    <p:extLst>
      <p:ext uri="{BB962C8B-B14F-4D97-AF65-F5344CB8AC3E}">
        <p14:creationId xmlns:p14="http://schemas.microsoft.com/office/powerpoint/2010/main" val="952183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State Queues</a:t>
            </a:r>
            <a:endParaRPr lang="en-GB" dirty="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1330481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The OS maintains a set of state queues for each process state</a:t>
            </a:r>
          </a:p>
          <a:p>
            <a:pPr lvl="1"/>
            <a:r>
              <a:rPr lang="en-GB" dirty="0" smtClean="0"/>
              <a:t>Separate queues for ready and waiting states</a:t>
            </a:r>
          </a:p>
          <a:p>
            <a:pPr lvl="1"/>
            <a:r>
              <a:rPr lang="en-GB" dirty="0" smtClean="0"/>
              <a:t>Generally separate queues for each kind of waiting process</a:t>
            </a:r>
          </a:p>
          <a:p>
            <a:pPr lvl="2"/>
            <a:r>
              <a:rPr lang="en-GB" dirty="0" smtClean="0"/>
              <a:t>One queue for processes waiting for disk I/O, another for network I/O, etc.</a:t>
            </a:r>
            <a:endParaRPr lang="en-GB" dirty="0"/>
          </a:p>
        </p:txBody>
      </p:sp>
      <p:grpSp>
        <p:nvGrpSpPr>
          <p:cNvPr id="41" name="Group 3"/>
          <p:cNvGrpSpPr>
            <a:grpSpLocks/>
          </p:cNvGrpSpPr>
          <p:nvPr/>
        </p:nvGrpSpPr>
        <p:grpSpPr bwMode="auto">
          <a:xfrm>
            <a:off x="2756160" y="2889968"/>
            <a:ext cx="1608480" cy="1379665"/>
            <a:chOff x="1914" y="1691"/>
            <a:chExt cx="1117" cy="958"/>
          </a:xfrm>
        </p:grpSpPr>
        <p:sp>
          <p:nvSpPr>
            <p:cNvPr id="42" name="AutoShape 4"/>
            <p:cNvSpPr>
              <a:spLocks noChangeArrowheads="1"/>
            </p:cNvSpPr>
            <p:nvPr/>
          </p:nvSpPr>
          <p:spPr bwMode="auto">
            <a:xfrm>
              <a:off x="1914" y="1691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3" name="Group 5"/>
            <p:cNvGrpSpPr>
              <a:grpSpLocks/>
            </p:cNvGrpSpPr>
            <p:nvPr/>
          </p:nvGrpSpPr>
          <p:grpSpPr bwMode="auto">
            <a:xfrm>
              <a:off x="2023" y="2089"/>
              <a:ext cx="898" cy="472"/>
              <a:chOff x="2023" y="2089"/>
              <a:chExt cx="898" cy="472"/>
            </a:xfrm>
          </p:grpSpPr>
          <p:sp>
            <p:nvSpPr>
              <p:cNvPr id="45" name="AutoShape 6"/>
              <p:cNvSpPr>
                <a:spLocks noChangeArrowheads="1"/>
              </p:cNvSpPr>
              <p:nvPr/>
            </p:nvSpPr>
            <p:spPr bwMode="auto">
              <a:xfrm>
                <a:off x="2023" y="2089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46" name="AutoShape 7"/>
              <p:cNvSpPr>
                <a:spLocks noChangeArrowheads="1"/>
              </p:cNvSpPr>
              <p:nvPr/>
            </p:nvSpPr>
            <p:spPr bwMode="auto">
              <a:xfrm>
                <a:off x="2023" y="2367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44" name="Text Box 8"/>
            <p:cNvSpPr txBox="1">
              <a:spLocks noChangeArrowheads="1"/>
            </p:cNvSpPr>
            <p:nvPr/>
          </p:nvSpPr>
          <p:spPr bwMode="auto">
            <a:xfrm>
              <a:off x="1984" y="1721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4277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grpSp>
        <p:nvGrpSpPr>
          <p:cNvPr id="47" name="Group 9"/>
          <p:cNvGrpSpPr>
            <a:grpSpLocks/>
          </p:cNvGrpSpPr>
          <p:nvPr/>
        </p:nvGrpSpPr>
        <p:grpSpPr bwMode="auto">
          <a:xfrm>
            <a:off x="2756160" y="4507257"/>
            <a:ext cx="1608480" cy="1379665"/>
            <a:chOff x="1914" y="2814"/>
            <a:chExt cx="1117" cy="958"/>
          </a:xfrm>
        </p:grpSpPr>
        <p:sp>
          <p:nvSpPr>
            <p:cNvPr id="48" name="AutoShape 10"/>
            <p:cNvSpPr>
              <a:spLocks noChangeArrowheads="1"/>
            </p:cNvSpPr>
            <p:nvPr/>
          </p:nvSpPr>
          <p:spPr bwMode="auto">
            <a:xfrm>
              <a:off x="1914" y="2814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9" name="Group 11"/>
            <p:cNvGrpSpPr>
              <a:grpSpLocks/>
            </p:cNvGrpSpPr>
            <p:nvPr/>
          </p:nvGrpSpPr>
          <p:grpSpPr bwMode="auto">
            <a:xfrm>
              <a:off x="2023" y="3214"/>
              <a:ext cx="898" cy="470"/>
              <a:chOff x="2023" y="3214"/>
              <a:chExt cx="898" cy="470"/>
            </a:xfrm>
          </p:grpSpPr>
          <p:sp>
            <p:nvSpPr>
              <p:cNvPr id="51" name="AutoShape 12"/>
              <p:cNvSpPr>
                <a:spLocks noChangeArrowheads="1"/>
              </p:cNvSpPr>
              <p:nvPr/>
            </p:nvSpPr>
            <p:spPr bwMode="auto">
              <a:xfrm>
                <a:off x="2023" y="3214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2" name="AutoShape 13"/>
              <p:cNvSpPr>
                <a:spLocks noChangeArrowheads="1"/>
              </p:cNvSpPr>
              <p:nvPr/>
            </p:nvSpPr>
            <p:spPr bwMode="auto">
              <a:xfrm>
                <a:off x="2023" y="3490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0" name="Text Box 14"/>
            <p:cNvSpPr txBox="1">
              <a:spLocks noChangeArrowheads="1"/>
            </p:cNvSpPr>
            <p:nvPr/>
          </p:nvSpPr>
          <p:spPr bwMode="auto">
            <a:xfrm>
              <a:off x="1984" y="2844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4110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Waiting</a:t>
              </a:r>
            </a:p>
          </p:txBody>
        </p:sp>
      </p:grpSp>
      <p:grpSp>
        <p:nvGrpSpPr>
          <p:cNvPr id="53" name="Group 15"/>
          <p:cNvGrpSpPr>
            <a:grpSpLocks/>
          </p:cNvGrpSpPr>
          <p:nvPr/>
        </p:nvGrpSpPr>
        <p:grpSpPr bwMode="auto">
          <a:xfrm>
            <a:off x="4911841" y="4508697"/>
            <a:ext cx="1608480" cy="1379665"/>
            <a:chOff x="3411" y="2815"/>
            <a:chExt cx="1117" cy="958"/>
          </a:xfrm>
        </p:grpSpPr>
        <p:sp>
          <p:nvSpPr>
            <p:cNvPr id="54" name="AutoShape 16"/>
            <p:cNvSpPr>
              <a:spLocks noChangeArrowheads="1"/>
            </p:cNvSpPr>
            <p:nvPr/>
          </p:nvSpPr>
          <p:spPr bwMode="auto">
            <a:xfrm>
              <a:off x="3411" y="2815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5" name="Group 17"/>
            <p:cNvGrpSpPr>
              <a:grpSpLocks/>
            </p:cNvGrpSpPr>
            <p:nvPr/>
          </p:nvGrpSpPr>
          <p:grpSpPr bwMode="auto">
            <a:xfrm>
              <a:off x="3520" y="3213"/>
              <a:ext cx="898" cy="471"/>
              <a:chOff x="3520" y="3213"/>
              <a:chExt cx="898" cy="471"/>
            </a:xfrm>
          </p:grpSpPr>
          <p:sp>
            <p:nvSpPr>
              <p:cNvPr id="57" name="AutoShape 18"/>
              <p:cNvSpPr>
                <a:spLocks noChangeArrowheads="1"/>
              </p:cNvSpPr>
              <p:nvPr/>
            </p:nvSpPr>
            <p:spPr bwMode="auto">
              <a:xfrm>
                <a:off x="3520" y="3213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58" name="AutoShape 19"/>
              <p:cNvSpPr>
                <a:spLocks noChangeArrowheads="1"/>
              </p:cNvSpPr>
              <p:nvPr/>
            </p:nvSpPr>
            <p:spPr bwMode="auto">
              <a:xfrm>
                <a:off x="3520" y="3490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3481" y="2845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4002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Waiting</a:t>
              </a:r>
            </a:p>
          </p:txBody>
        </p:sp>
      </p:grpSp>
      <p:grpSp>
        <p:nvGrpSpPr>
          <p:cNvPr id="59" name="Group 21"/>
          <p:cNvGrpSpPr>
            <a:grpSpLocks/>
          </p:cNvGrpSpPr>
          <p:nvPr/>
        </p:nvGrpSpPr>
        <p:grpSpPr bwMode="auto">
          <a:xfrm>
            <a:off x="4911841" y="2889968"/>
            <a:ext cx="1608480" cy="1379665"/>
            <a:chOff x="3411" y="1691"/>
            <a:chExt cx="1117" cy="958"/>
          </a:xfrm>
        </p:grpSpPr>
        <p:sp>
          <p:nvSpPr>
            <p:cNvPr id="60" name="AutoShape 22"/>
            <p:cNvSpPr>
              <a:spLocks noChangeArrowheads="1"/>
            </p:cNvSpPr>
            <p:nvPr/>
          </p:nvSpPr>
          <p:spPr bwMode="auto">
            <a:xfrm>
              <a:off x="3411" y="1691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" name="Group 23"/>
            <p:cNvGrpSpPr>
              <a:grpSpLocks/>
            </p:cNvGrpSpPr>
            <p:nvPr/>
          </p:nvGrpSpPr>
          <p:grpSpPr bwMode="auto">
            <a:xfrm>
              <a:off x="3520" y="2089"/>
              <a:ext cx="898" cy="472"/>
              <a:chOff x="3520" y="2089"/>
              <a:chExt cx="898" cy="472"/>
            </a:xfrm>
          </p:grpSpPr>
          <p:sp>
            <p:nvSpPr>
              <p:cNvPr id="63" name="AutoShape 24"/>
              <p:cNvSpPr>
                <a:spLocks noChangeArrowheads="1"/>
              </p:cNvSpPr>
              <p:nvPr/>
            </p:nvSpPr>
            <p:spPr bwMode="auto">
              <a:xfrm>
                <a:off x="3520" y="2089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64" name="AutoShape 25"/>
              <p:cNvSpPr>
                <a:spLocks noChangeArrowheads="1"/>
              </p:cNvSpPr>
              <p:nvPr/>
            </p:nvSpPr>
            <p:spPr bwMode="auto">
              <a:xfrm>
                <a:off x="3520" y="2367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62" name="Text Box 26"/>
            <p:cNvSpPr txBox="1">
              <a:spLocks noChangeArrowheads="1"/>
            </p:cNvSpPr>
            <p:nvPr/>
          </p:nvSpPr>
          <p:spPr bwMode="auto">
            <a:xfrm>
              <a:off x="3481" y="1721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4391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65" name="AutoShape 27"/>
          <p:cNvCxnSpPr>
            <a:cxnSpLocks noChangeShapeType="1"/>
          </p:cNvCxnSpPr>
          <p:nvPr/>
        </p:nvCxnSpPr>
        <p:spPr bwMode="auto">
          <a:xfrm>
            <a:off x="4366081" y="3579799"/>
            <a:ext cx="545760" cy="1441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cxnSp>
        <p:nvCxnSpPr>
          <p:cNvPr id="66" name="AutoShape 28"/>
          <p:cNvCxnSpPr>
            <a:cxnSpLocks noChangeShapeType="1"/>
          </p:cNvCxnSpPr>
          <p:nvPr/>
        </p:nvCxnSpPr>
        <p:spPr bwMode="auto">
          <a:xfrm>
            <a:off x="4366081" y="5197090"/>
            <a:ext cx="54576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grpSp>
        <p:nvGrpSpPr>
          <p:cNvPr id="67" name="Group 29"/>
          <p:cNvGrpSpPr>
            <a:grpSpLocks/>
          </p:cNvGrpSpPr>
          <p:nvPr/>
        </p:nvGrpSpPr>
        <p:grpSpPr bwMode="auto">
          <a:xfrm>
            <a:off x="6521760" y="4505817"/>
            <a:ext cx="2079360" cy="1379665"/>
            <a:chOff x="4529" y="2813"/>
            <a:chExt cx="1444" cy="958"/>
          </a:xfrm>
        </p:grpSpPr>
        <p:grpSp>
          <p:nvGrpSpPr>
            <p:cNvPr id="68" name="Group 30"/>
            <p:cNvGrpSpPr>
              <a:grpSpLocks/>
            </p:cNvGrpSpPr>
            <p:nvPr/>
          </p:nvGrpSpPr>
          <p:grpSpPr bwMode="auto">
            <a:xfrm>
              <a:off x="4855" y="2813"/>
              <a:ext cx="1118" cy="958"/>
              <a:chOff x="4855" y="2813"/>
              <a:chExt cx="1118" cy="958"/>
            </a:xfrm>
          </p:grpSpPr>
          <p:sp>
            <p:nvSpPr>
              <p:cNvPr id="70" name="AutoShape 31"/>
              <p:cNvSpPr>
                <a:spLocks noChangeArrowheads="1"/>
              </p:cNvSpPr>
              <p:nvPr/>
            </p:nvSpPr>
            <p:spPr bwMode="auto">
              <a:xfrm>
                <a:off x="4855" y="2813"/>
                <a:ext cx="1119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hangingPunct="0">
                  <a:lnSpc>
                    <a:spcPct val="94000"/>
                  </a:lnSpc>
                  <a:buClr>
                    <a:srgbClr val="000000"/>
                  </a:buClr>
                  <a:buSzPct val="45000"/>
                  <a:buFont typeface="Wingdings" charset="2"/>
                  <a:buNone/>
                </a:pPr>
                <a:endParaRPr lang="tr-TR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71" name="Group 32"/>
              <p:cNvGrpSpPr>
                <a:grpSpLocks/>
              </p:cNvGrpSpPr>
              <p:nvPr/>
            </p:nvGrpSpPr>
            <p:grpSpPr bwMode="auto">
              <a:xfrm>
                <a:off x="4965" y="3211"/>
                <a:ext cx="899" cy="471"/>
                <a:chOff x="4965" y="3211"/>
                <a:chExt cx="899" cy="471"/>
              </a:xfrm>
            </p:grpSpPr>
            <p:sp>
              <p:nvSpPr>
                <p:cNvPr id="73" name="AutoShape 33"/>
                <p:cNvSpPr>
                  <a:spLocks noChangeArrowheads="1"/>
                </p:cNvSpPr>
                <p:nvPr/>
              </p:nvSpPr>
              <p:spPr bwMode="auto">
                <a:xfrm>
                  <a:off x="4965" y="3211"/>
                  <a:ext cx="900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tabLst>
                      <a:tab pos="0" algn="l"/>
                      <a:tab pos="414726" algn="l"/>
                      <a:tab pos="829452" algn="l"/>
                      <a:tab pos="1244178" algn="l"/>
                      <a:tab pos="1658904" algn="l"/>
                      <a:tab pos="2073631" algn="l"/>
                      <a:tab pos="2488357" algn="l"/>
                      <a:tab pos="2903083" algn="l"/>
                      <a:tab pos="3317809" algn="l"/>
                      <a:tab pos="3732535" algn="l"/>
                      <a:tab pos="4147261" algn="l"/>
                      <a:tab pos="4561987" algn="l"/>
                      <a:tab pos="4976713" algn="l"/>
                      <a:tab pos="5391440" algn="l"/>
                      <a:tab pos="5806166" algn="l"/>
                      <a:tab pos="6220892" algn="l"/>
                      <a:tab pos="6635618" algn="l"/>
                      <a:tab pos="7050344" algn="l"/>
                      <a:tab pos="7465070" algn="l"/>
                      <a:tab pos="7879796" algn="l"/>
                      <a:tab pos="8294522" algn="l"/>
                    </a:tabLst>
                  </a:pPr>
                  <a:r>
                    <a:rPr lang="en-GB" sz="1500" dirty="0">
                      <a:solidFill>
                        <a:srgbClr val="000000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74" name="AutoShape 34"/>
                <p:cNvSpPr>
                  <a:spLocks noChangeArrowheads="1"/>
                </p:cNvSpPr>
                <p:nvPr/>
              </p:nvSpPr>
              <p:spPr bwMode="auto">
                <a:xfrm>
                  <a:off x="4965" y="3488"/>
                  <a:ext cx="900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tabLst>
                      <a:tab pos="0" algn="l"/>
                      <a:tab pos="414726" algn="l"/>
                      <a:tab pos="829452" algn="l"/>
                      <a:tab pos="1244178" algn="l"/>
                      <a:tab pos="1658904" algn="l"/>
                      <a:tab pos="2073631" algn="l"/>
                      <a:tab pos="2488357" algn="l"/>
                      <a:tab pos="2903083" algn="l"/>
                      <a:tab pos="3317809" algn="l"/>
                      <a:tab pos="3732535" algn="l"/>
                      <a:tab pos="4147261" algn="l"/>
                      <a:tab pos="4561987" algn="l"/>
                      <a:tab pos="4976713" algn="l"/>
                      <a:tab pos="5391440" algn="l"/>
                      <a:tab pos="5806166" algn="l"/>
                      <a:tab pos="6220892" algn="l"/>
                      <a:tab pos="6635618" algn="l"/>
                      <a:tab pos="7050344" algn="l"/>
                      <a:tab pos="7465070" algn="l"/>
                      <a:tab pos="7879796" algn="l"/>
                      <a:tab pos="8294522" algn="l"/>
                    </a:tabLst>
                  </a:pPr>
                  <a:r>
                    <a:rPr lang="en-GB" sz="1500" dirty="0">
                      <a:solidFill>
                        <a:srgbClr val="000000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72" name="Text Box 35"/>
              <p:cNvSpPr txBox="1">
                <a:spLocks noChangeArrowheads="1"/>
              </p:cNvSpPr>
              <p:nvPr/>
            </p:nvSpPr>
            <p:spPr bwMode="auto">
              <a:xfrm>
                <a:off x="4926" y="2843"/>
                <a:ext cx="994" cy="29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PID 4923</a:t>
                </a:r>
              </a:p>
              <a:p>
                <a:pPr algn="ctr">
                  <a:lnSpc>
                    <a:spcPct val="90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State: Waiting</a:t>
                </a:r>
              </a:p>
            </p:txBody>
          </p:sp>
        </p:grpSp>
        <p:cxnSp>
          <p:nvCxnSpPr>
            <p:cNvPr id="69" name="AutoShape 36"/>
            <p:cNvCxnSpPr>
              <a:cxnSpLocks noChangeShapeType="1"/>
            </p:cNvCxnSpPr>
            <p:nvPr/>
          </p:nvCxnSpPr>
          <p:spPr bwMode="auto">
            <a:xfrm flipV="1">
              <a:off x="4529" y="3292"/>
              <a:ext cx="326" cy="2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75" name="Text Box 37"/>
          <p:cNvSpPr txBox="1">
            <a:spLocks noChangeArrowheads="1"/>
          </p:cNvSpPr>
          <p:nvPr/>
        </p:nvSpPr>
        <p:spPr bwMode="auto">
          <a:xfrm>
            <a:off x="665280" y="3460267"/>
            <a:ext cx="1290240" cy="2419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Ready queue</a:t>
            </a:r>
          </a:p>
        </p:txBody>
      </p: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51361" y="5077557"/>
            <a:ext cx="1524960" cy="2419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Disk I/O queue</a:t>
            </a:r>
          </a:p>
        </p:txBody>
      </p:sp>
      <p:cxnSp>
        <p:nvCxnSpPr>
          <p:cNvPr id="77" name="AutoShape 39"/>
          <p:cNvCxnSpPr>
            <a:cxnSpLocks noChangeShapeType="1"/>
          </p:cNvCxnSpPr>
          <p:nvPr/>
        </p:nvCxnSpPr>
        <p:spPr bwMode="auto">
          <a:xfrm flipV="1">
            <a:off x="1955520" y="3579799"/>
            <a:ext cx="800640" cy="1441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cxnSp>
        <p:nvCxnSpPr>
          <p:cNvPr id="78" name="AutoShape 40"/>
          <p:cNvCxnSpPr>
            <a:cxnSpLocks noChangeShapeType="1"/>
          </p:cNvCxnSpPr>
          <p:nvPr/>
        </p:nvCxnSpPr>
        <p:spPr bwMode="auto">
          <a:xfrm flipV="1">
            <a:off x="1876320" y="5197090"/>
            <a:ext cx="87984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State Queue Transitions</a:t>
            </a:r>
            <a:endParaRPr lang="en-GB" dirty="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PCBs move between these queues as their state changes</a:t>
            </a:r>
          </a:p>
          <a:p>
            <a:pPr lvl="1"/>
            <a:r>
              <a:rPr lang="en-GB" smtClean="0"/>
              <a:t>When scheduling a process, pop the head off of the ready queue</a:t>
            </a:r>
          </a:p>
          <a:p>
            <a:pPr lvl="1"/>
            <a:r>
              <a:rPr lang="en-GB" smtClean="0"/>
              <a:t>When I/O has completed, move PCB from waiting queue to ready queue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756160" y="2889968"/>
            <a:ext cx="1608480" cy="1379665"/>
            <a:chOff x="1914" y="1691"/>
            <a:chExt cx="1117" cy="958"/>
          </a:xfrm>
        </p:grpSpPr>
        <p:sp>
          <p:nvSpPr>
            <p:cNvPr id="64558" name="AutoShape 4"/>
            <p:cNvSpPr>
              <a:spLocks noChangeArrowheads="1"/>
            </p:cNvSpPr>
            <p:nvPr/>
          </p:nvSpPr>
          <p:spPr bwMode="auto">
            <a:xfrm>
              <a:off x="1914" y="1691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023" y="2089"/>
              <a:ext cx="898" cy="472"/>
              <a:chOff x="2023" y="2089"/>
              <a:chExt cx="898" cy="472"/>
            </a:xfrm>
          </p:grpSpPr>
          <p:sp>
            <p:nvSpPr>
              <p:cNvPr id="64561" name="AutoShape 6"/>
              <p:cNvSpPr>
                <a:spLocks noChangeArrowheads="1"/>
              </p:cNvSpPr>
              <p:nvPr/>
            </p:nvSpPr>
            <p:spPr bwMode="auto">
              <a:xfrm>
                <a:off x="2023" y="2089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64562" name="AutoShape 7"/>
              <p:cNvSpPr>
                <a:spLocks noChangeArrowheads="1"/>
              </p:cNvSpPr>
              <p:nvPr/>
            </p:nvSpPr>
            <p:spPr bwMode="auto">
              <a:xfrm>
                <a:off x="2023" y="2367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64560" name="Text Box 8"/>
            <p:cNvSpPr txBox="1">
              <a:spLocks noChangeArrowheads="1"/>
            </p:cNvSpPr>
            <p:nvPr/>
          </p:nvSpPr>
          <p:spPr bwMode="auto">
            <a:xfrm>
              <a:off x="1984" y="1721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4277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756160" y="4507257"/>
            <a:ext cx="1608480" cy="1379665"/>
            <a:chOff x="1914" y="2814"/>
            <a:chExt cx="1117" cy="958"/>
          </a:xfrm>
        </p:grpSpPr>
        <p:sp>
          <p:nvSpPr>
            <p:cNvPr id="64553" name="AutoShape 10"/>
            <p:cNvSpPr>
              <a:spLocks noChangeArrowheads="1"/>
            </p:cNvSpPr>
            <p:nvPr/>
          </p:nvSpPr>
          <p:spPr bwMode="auto">
            <a:xfrm>
              <a:off x="1914" y="2814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2023" y="3214"/>
              <a:ext cx="898" cy="470"/>
              <a:chOff x="2023" y="3214"/>
              <a:chExt cx="898" cy="470"/>
            </a:xfrm>
          </p:grpSpPr>
          <p:sp>
            <p:nvSpPr>
              <p:cNvPr id="64556" name="AutoShape 12"/>
              <p:cNvSpPr>
                <a:spLocks noChangeArrowheads="1"/>
              </p:cNvSpPr>
              <p:nvPr/>
            </p:nvSpPr>
            <p:spPr bwMode="auto">
              <a:xfrm>
                <a:off x="2023" y="3214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64557" name="AutoShape 13"/>
              <p:cNvSpPr>
                <a:spLocks noChangeArrowheads="1"/>
              </p:cNvSpPr>
              <p:nvPr/>
            </p:nvSpPr>
            <p:spPr bwMode="auto">
              <a:xfrm>
                <a:off x="2023" y="3490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64555" name="Text Box 14"/>
            <p:cNvSpPr txBox="1">
              <a:spLocks noChangeArrowheads="1"/>
            </p:cNvSpPr>
            <p:nvPr/>
          </p:nvSpPr>
          <p:spPr bwMode="auto">
            <a:xfrm>
              <a:off x="1984" y="2844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4110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Waiting</a:t>
              </a: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4911841" y="4508697"/>
            <a:ext cx="1608480" cy="1379665"/>
            <a:chOff x="3411" y="2815"/>
            <a:chExt cx="1117" cy="958"/>
          </a:xfrm>
        </p:grpSpPr>
        <p:sp>
          <p:nvSpPr>
            <p:cNvPr id="64548" name="AutoShape 16"/>
            <p:cNvSpPr>
              <a:spLocks noChangeArrowheads="1"/>
            </p:cNvSpPr>
            <p:nvPr/>
          </p:nvSpPr>
          <p:spPr bwMode="auto">
            <a:xfrm>
              <a:off x="3411" y="2815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3520" y="3213"/>
              <a:ext cx="898" cy="471"/>
              <a:chOff x="3520" y="3213"/>
              <a:chExt cx="898" cy="471"/>
            </a:xfrm>
          </p:grpSpPr>
          <p:sp>
            <p:nvSpPr>
              <p:cNvPr id="64551" name="AutoShape 18"/>
              <p:cNvSpPr>
                <a:spLocks noChangeArrowheads="1"/>
              </p:cNvSpPr>
              <p:nvPr/>
            </p:nvSpPr>
            <p:spPr bwMode="auto">
              <a:xfrm>
                <a:off x="3520" y="3213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64552" name="AutoShape 19"/>
              <p:cNvSpPr>
                <a:spLocks noChangeArrowheads="1"/>
              </p:cNvSpPr>
              <p:nvPr/>
            </p:nvSpPr>
            <p:spPr bwMode="auto">
              <a:xfrm>
                <a:off x="3520" y="3490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64550" name="Text Box 20"/>
            <p:cNvSpPr txBox="1">
              <a:spLocks noChangeArrowheads="1"/>
            </p:cNvSpPr>
            <p:nvPr/>
          </p:nvSpPr>
          <p:spPr bwMode="auto">
            <a:xfrm>
              <a:off x="3481" y="2845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4002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Waiting</a:t>
              </a:r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911841" y="2889968"/>
            <a:ext cx="1608480" cy="1379665"/>
            <a:chOff x="3411" y="1691"/>
            <a:chExt cx="1117" cy="958"/>
          </a:xfrm>
        </p:grpSpPr>
        <p:sp>
          <p:nvSpPr>
            <p:cNvPr id="64543" name="AutoShape 22"/>
            <p:cNvSpPr>
              <a:spLocks noChangeArrowheads="1"/>
            </p:cNvSpPr>
            <p:nvPr/>
          </p:nvSpPr>
          <p:spPr bwMode="auto">
            <a:xfrm>
              <a:off x="3411" y="1691"/>
              <a:ext cx="1118" cy="959"/>
            </a:xfrm>
            <a:prstGeom prst="roundRect">
              <a:avLst>
                <a:gd name="adj" fmla="val 102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3520" y="2089"/>
              <a:ext cx="898" cy="472"/>
              <a:chOff x="3520" y="2089"/>
              <a:chExt cx="898" cy="472"/>
            </a:xfrm>
          </p:grpSpPr>
          <p:sp>
            <p:nvSpPr>
              <p:cNvPr id="64546" name="AutoShape 24"/>
              <p:cNvSpPr>
                <a:spLocks noChangeArrowheads="1"/>
              </p:cNvSpPr>
              <p:nvPr/>
            </p:nvSpPr>
            <p:spPr bwMode="auto">
              <a:xfrm>
                <a:off x="3520" y="2089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PC</a:t>
                </a:r>
              </a:p>
            </p:txBody>
          </p:sp>
          <p:sp>
            <p:nvSpPr>
              <p:cNvPr id="64547" name="AutoShape 25"/>
              <p:cNvSpPr>
                <a:spLocks noChangeArrowheads="1"/>
              </p:cNvSpPr>
              <p:nvPr/>
            </p:nvSpPr>
            <p:spPr bwMode="auto">
              <a:xfrm>
                <a:off x="3520" y="2367"/>
                <a:ext cx="899" cy="195"/>
              </a:xfrm>
              <a:prstGeom prst="roundRect">
                <a:avLst>
                  <a:gd name="adj" fmla="val 514"/>
                </a:avLst>
              </a:prstGeom>
              <a:solidFill>
                <a:srgbClr val="C0C0C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 anchorCtr="1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Registers</a:t>
                </a:r>
              </a:p>
            </p:txBody>
          </p:sp>
        </p:grpSp>
        <p:sp>
          <p:nvSpPr>
            <p:cNvPr id="64545" name="Text Box 26"/>
            <p:cNvSpPr txBox="1">
              <a:spLocks noChangeArrowheads="1"/>
            </p:cNvSpPr>
            <p:nvPr/>
          </p:nvSpPr>
          <p:spPr bwMode="auto">
            <a:xfrm>
              <a:off x="3481" y="1721"/>
              <a:ext cx="993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PID 4391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5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State: Ready</a:t>
              </a:r>
            </a:p>
          </p:txBody>
        </p:sp>
      </p:grpSp>
      <p:cxnSp>
        <p:nvCxnSpPr>
          <p:cNvPr id="64520" name="AutoShape 27"/>
          <p:cNvCxnSpPr>
            <a:cxnSpLocks noChangeShapeType="1"/>
          </p:cNvCxnSpPr>
          <p:nvPr/>
        </p:nvCxnSpPr>
        <p:spPr bwMode="auto">
          <a:xfrm>
            <a:off x="4366081" y="3579799"/>
            <a:ext cx="545760" cy="1441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cxnSp>
        <p:nvCxnSpPr>
          <p:cNvPr id="64521" name="AutoShape 28"/>
          <p:cNvCxnSpPr>
            <a:cxnSpLocks noChangeShapeType="1"/>
          </p:cNvCxnSpPr>
          <p:nvPr/>
        </p:nvCxnSpPr>
        <p:spPr bwMode="auto">
          <a:xfrm>
            <a:off x="4366081" y="5197090"/>
            <a:ext cx="54576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6521760" y="4505817"/>
            <a:ext cx="2079360" cy="1379665"/>
            <a:chOff x="4529" y="2813"/>
            <a:chExt cx="1444" cy="958"/>
          </a:xfrm>
        </p:grpSpPr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4855" y="2813"/>
              <a:ext cx="1118" cy="958"/>
              <a:chOff x="4855" y="2813"/>
              <a:chExt cx="1118" cy="958"/>
            </a:xfrm>
          </p:grpSpPr>
          <p:sp>
            <p:nvSpPr>
              <p:cNvPr id="64538" name="AutoShape 31"/>
              <p:cNvSpPr>
                <a:spLocks noChangeArrowheads="1"/>
              </p:cNvSpPr>
              <p:nvPr/>
            </p:nvSpPr>
            <p:spPr bwMode="auto">
              <a:xfrm>
                <a:off x="4855" y="2813"/>
                <a:ext cx="1119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hangingPunct="0">
                  <a:lnSpc>
                    <a:spcPct val="94000"/>
                  </a:lnSpc>
                  <a:buClr>
                    <a:srgbClr val="000000"/>
                  </a:buClr>
                  <a:buSzPct val="45000"/>
                  <a:buFont typeface="Wingdings" charset="2"/>
                  <a:buNone/>
                </a:pPr>
                <a:endParaRPr lang="tr-TR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12" name="Group 32"/>
              <p:cNvGrpSpPr>
                <a:grpSpLocks/>
              </p:cNvGrpSpPr>
              <p:nvPr/>
            </p:nvGrpSpPr>
            <p:grpSpPr bwMode="auto">
              <a:xfrm>
                <a:off x="4965" y="3211"/>
                <a:ext cx="899" cy="471"/>
                <a:chOff x="4965" y="3211"/>
                <a:chExt cx="899" cy="471"/>
              </a:xfrm>
            </p:grpSpPr>
            <p:sp>
              <p:nvSpPr>
                <p:cNvPr id="64541" name="AutoShape 33"/>
                <p:cNvSpPr>
                  <a:spLocks noChangeArrowheads="1"/>
                </p:cNvSpPr>
                <p:nvPr/>
              </p:nvSpPr>
              <p:spPr bwMode="auto">
                <a:xfrm>
                  <a:off x="4965" y="3211"/>
                  <a:ext cx="900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tabLst>
                      <a:tab pos="0" algn="l"/>
                      <a:tab pos="414726" algn="l"/>
                      <a:tab pos="829452" algn="l"/>
                      <a:tab pos="1244178" algn="l"/>
                      <a:tab pos="1658904" algn="l"/>
                      <a:tab pos="2073631" algn="l"/>
                      <a:tab pos="2488357" algn="l"/>
                      <a:tab pos="2903083" algn="l"/>
                      <a:tab pos="3317809" algn="l"/>
                      <a:tab pos="3732535" algn="l"/>
                      <a:tab pos="4147261" algn="l"/>
                      <a:tab pos="4561987" algn="l"/>
                      <a:tab pos="4976713" algn="l"/>
                      <a:tab pos="5391440" algn="l"/>
                      <a:tab pos="5806166" algn="l"/>
                      <a:tab pos="6220892" algn="l"/>
                      <a:tab pos="6635618" algn="l"/>
                      <a:tab pos="7050344" algn="l"/>
                      <a:tab pos="7465070" algn="l"/>
                      <a:tab pos="7879796" algn="l"/>
                      <a:tab pos="8294522" algn="l"/>
                    </a:tabLst>
                  </a:pPr>
                  <a:r>
                    <a:rPr lang="en-GB" sz="1500" dirty="0">
                      <a:solidFill>
                        <a:srgbClr val="000000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64542" name="AutoShape 34"/>
                <p:cNvSpPr>
                  <a:spLocks noChangeArrowheads="1"/>
                </p:cNvSpPr>
                <p:nvPr/>
              </p:nvSpPr>
              <p:spPr bwMode="auto">
                <a:xfrm>
                  <a:off x="4965" y="3488"/>
                  <a:ext cx="900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tabLst>
                      <a:tab pos="0" algn="l"/>
                      <a:tab pos="414726" algn="l"/>
                      <a:tab pos="829452" algn="l"/>
                      <a:tab pos="1244178" algn="l"/>
                      <a:tab pos="1658904" algn="l"/>
                      <a:tab pos="2073631" algn="l"/>
                      <a:tab pos="2488357" algn="l"/>
                      <a:tab pos="2903083" algn="l"/>
                      <a:tab pos="3317809" algn="l"/>
                      <a:tab pos="3732535" algn="l"/>
                      <a:tab pos="4147261" algn="l"/>
                      <a:tab pos="4561987" algn="l"/>
                      <a:tab pos="4976713" algn="l"/>
                      <a:tab pos="5391440" algn="l"/>
                      <a:tab pos="5806166" algn="l"/>
                      <a:tab pos="6220892" algn="l"/>
                      <a:tab pos="6635618" algn="l"/>
                      <a:tab pos="7050344" algn="l"/>
                      <a:tab pos="7465070" algn="l"/>
                      <a:tab pos="7879796" algn="l"/>
                      <a:tab pos="8294522" algn="l"/>
                    </a:tabLst>
                  </a:pPr>
                  <a:r>
                    <a:rPr lang="en-GB" sz="1500" dirty="0">
                      <a:solidFill>
                        <a:srgbClr val="000000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64540" name="Text Box 35"/>
              <p:cNvSpPr txBox="1">
                <a:spLocks noChangeArrowheads="1"/>
              </p:cNvSpPr>
              <p:nvPr/>
            </p:nvSpPr>
            <p:spPr bwMode="auto">
              <a:xfrm>
                <a:off x="4926" y="2843"/>
                <a:ext cx="994" cy="29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PID 4923</a:t>
                </a:r>
              </a:p>
              <a:p>
                <a:pPr algn="ctr">
                  <a:lnSpc>
                    <a:spcPct val="90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State: Waiting</a:t>
                </a:r>
              </a:p>
            </p:txBody>
          </p:sp>
        </p:grpSp>
        <p:cxnSp>
          <p:nvCxnSpPr>
            <p:cNvPr id="64537" name="AutoShape 36"/>
            <p:cNvCxnSpPr>
              <a:cxnSpLocks noChangeShapeType="1"/>
            </p:cNvCxnSpPr>
            <p:nvPr/>
          </p:nvCxnSpPr>
          <p:spPr bwMode="auto">
            <a:xfrm flipV="1">
              <a:off x="4529" y="3292"/>
              <a:ext cx="326" cy="2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64523" name="Text Box 37"/>
          <p:cNvSpPr txBox="1">
            <a:spLocks noChangeArrowheads="1"/>
          </p:cNvSpPr>
          <p:nvPr/>
        </p:nvSpPr>
        <p:spPr bwMode="auto">
          <a:xfrm>
            <a:off x="665280" y="3460267"/>
            <a:ext cx="1290240" cy="2419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Ready queue</a:t>
            </a:r>
          </a:p>
        </p:txBody>
      </p:sp>
      <p:sp>
        <p:nvSpPr>
          <p:cNvPr id="64524" name="Text Box 38"/>
          <p:cNvSpPr txBox="1">
            <a:spLocks noChangeArrowheads="1"/>
          </p:cNvSpPr>
          <p:nvPr/>
        </p:nvSpPr>
        <p:spPr bwMode="auto">
          <a:xfrm>
            <a:off x="351361" y="5077557"/>
            <a:ext cx="1524960" cy="2419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6B4794"/>
                </a:solidFill>
                <a:latin typeface="Calibri" charset="0"/>
                <a:ea typeface="Calibri" charset="0"/>
                <a:cs typeface="Calibri" charset="0"/>
              </a:rPr>
              <a:t>Disk I/O queue</a:t>
            </a:r>
          </a:p>
        </p:txBody>
      </p:sp>
      <p:cxnSp>
        <p:nvCxnSpPr>
          <p:cNvPr id="64525" name="AutoShape 39"/>
          <p:cNvCxnSpPr>
            <a:cxnSpLocks noChangeShapeType="1"/>
            <a:stCxn id="64523" idx="3"/>
          </p:cNvCxnSpPr>
          <p:nvPr/>
        </p:nvCxnSpPr>
        <p:spPr bwMode="auto">
          <a:xfrm flipV="1">
            <a:off x="1955520" y="3579799"/>
            <a:ext cx="800640" cy="1441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cxnSp>
        <p:nvCxnSpPr>
          <p:cNvPr id="64526" name="AutoShape 40"/>
          <p:cNvCxnSpPr>
            <a:cxnSpLocks noChangeShapeType="1"/>
            <a:stCxn id="64524" idx="3"/>
          </p:cNvCxnSpPr>
          <p:nvPr/>
        </p:nvCxnSpPr>
        <p:spPr bwMode="auto">
          <a:xfrm flipV="1">
            <a:off x="1876320" y="5197090"/>
            <a:ext cx="879840" cy="1440"/>
          </a:xfrm>
          <a:prstGeom prst="straightConnector1">
            <a:avLst/>
          </a:prstGeom>
          <a:noFill/>
          <a:ln w="9360">
            <a:solidFill>
              <a:srgbClr val="6B4794"/>
            </a:solidFill>
            <a:miter lim="800000"/>
            <a:headEnd/>
            <a:tailEnd type="triangle" w="med" len="med"/>
          </a:ln>
        </p:spPr>
      </p:cxnSp>
      <p:grpSp>
        <p:nvGrpSpPr>
          <p:cNvPr id="13" name="Group 41"/>
          <p:cNvGrpSpPr>
            <a:grpSpLocks/>
          </p:cNvGrpSpPr>
          <p:nvPr/>
        </p:nvGrpSpPr>
        <p:grpSpPr bwMode="auto">
          <a:xfrm>
            <a:off x="6523201" y="2889968"/>
            <a:ext cx="2077920" cy="1379665"/>
            <a:chOff x="4530" y="1691"/>
            <a:chExt cx="1443" cy="958"/>
          </a:xfrm>
        </p:grpSpPr>
        <p:grpSp>
          <p:nvGrpSpPr>
            <p:cNvPr id="14" name="Group 42"/>
            <p:cNvGrpSpPr>
              <a:grpSpLocks/>
            </p:cNvGrpSpPr>
            <p:nvPr/>
          </p:nvGrpSpPr>
          <p:grpSpPr bwMode="auto">
            <a:xfrm>
              <a:off x="4855" y="1691"/>
              <a:ext cx="1118" cy="958"/>
              <a:chOff x="4855" y="1691"/>
              <a:chExt cx="1118" cy="958"/>
            </a:xfrm>
          </p:grpSpPr>
          <p:sp>
            <p:nvSpPr>
              <p:cNvPr id="64531" name="AutoShape 43"/>
              <p:cNvSpPr>
                <a:spLocks noChangeArrowheads="1"/>
              </p:cNvSpPr>
              <p:nvPr/>
            </p:nvSpPr>
            <p:spPr bwMode="auto">
              <a:xfrm>
                <a:off x="4855" y="1691"/>
                <a:ext cx="1119" cy="959"/>
              </a:xfrm>
              <a:prstGeom prst="roundRect">
                <a:avLst>
                  <a:gd name="adj" fmla="val 102"/>
                </a:avLst>
              </a:prstGeom>
              <a:solidFill>
                <a:srgbClr val="E6E6E6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hangingPunct="0">
                  <a:lnSpc>
                    <a:spcPct val="94000"/>
                  </a:lnSpc>
                  <a:buClr>
                    <a:srgbClr val="000000"/>
                  </a:buClr>
                  <a:buSzPct val="45000"/>
                  <a:buFont typeface="Wingdings" charset="2"/>
                  <a:buNone/>
                </a:pPr>
                <a:endParaRPr lang="tr-TR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grpSp>
            <p:nvGrpSpPr>
              <p:cNvPr id="15" name="Group 44"/>
              <p:cNvGrpSpPr>
                <a:grpSpLocks/>
              </p:cNvGrpSpPr>
              <p:nvPr/>
            </p:nvGrpSpPr>
            <p:grpSpPr bwMode="auto">
              <a:xfrm>
                <a:off x="4965" y="2089"/>
                <a:ext cx="899" cy="472"/>
                <a:chOff x="4965" y="2089"/>
                <a:chExt cx="899" cy="472"/>
              </a:xfrm>
            </p:grpSpPr>
            <p:sp>
              <p:nvSpPr>
                <p:cNvPr id="64534" name="AutoShape 45"/>
                <p:cNvSpPr>
                  <a:spLocks noChangeArrowheads="1"/>
                </p:cNvSpPr>
                <p:nvPr/>
              </p:nvSpPr>
              <p:spPr bwMode="auto">
                <a:xfrm>
                  <a:off x="4965" y="2089"/>
                  <a:ext cx="900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tabLst>
                      <a:tab pos="0" algn="l"/>
                      <a:tab pos="414726" algn="l"/>
                      <a:tab pos="829452" algn="l"/>
                      <a:tab pos="1244178" algn="l"/>
                      <a:tab pos="1658904" algn="l"/>
                      <a:tab pos="2073631" algn="l"/>
                      <a:tab pos="2488357" algn="l"/>
                      <a:tab pos="2903083" algn="l"/>
                      <a:tab pos="3317809" algn="l"/>
                      <a:tab pos="3732535" algn="l"/>
                      <a:tab pos="4147261" algn="l"/>
                      <a:tab pos="4561987" algn="l"/>
                      <a:tab pos="4976713" algn="l"/>
                      <a:tab pos="5391440" algn="l"/>
                      <a:tab pos="5806166" algn="l"/>
                      <a:tab pos="6220892" algn="l"/>
                      <a:tab pos="6635618" algn="l"/>
                      <a:tab pos="7050344" algn="l"/>
                      <a:tab pos="7465070" algn="l"/>
                      <a:tab pos="7879796" algn="l"/>
                      <a:tab pos="8294522" algn="l"/>
                    </a:tabLst>
                  </a:pPr>
                  <a:r>
                    <a:rPr lang="en-GB" sz="1500" dirty="0">
                      <a:solidFill>
                        <a:srgbClr val="000000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PC</a:t>
                  </a:r>
                </a:p>
              </p:txBody>
            </p:sp>
            <p:sp>
              <p:nvSpPr>
                <p:cNvPr id="64535" name="AutoShape 46"/>
                <p:cNvSpPr>
                  <a:spLocks noChangeArrowheads="1"/>
                </p:cNvSpPr>
                <p:nvPr/>
              </p:nvSpPr>
              <p:spPr bwMode="auto">
                <a:xfrm>
                  <a:off x="4965" y="2367"/>
                  <a:ext cx="900" cy="195"/>
                </a:xfrm>
                <a:prstGeom prst="roundRect">
                  <a:avLst>
                    <a:gd name="adj" fmla="val 514"/>
                  </a:avLst>
                </a:prstGeom>
                <a:solidFill>
                  <a:srgbClr val="C0C0C0"/>
                </a:solidFill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0" tIns="0" rIns="0" bIns="0" anchor="ctr" anchorCtr="1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93000"/>
                    </a:lnSpc>
                    <a:buClr>
                      <a:srgbClr val="000000"/>
                    </a:buClr>
                    <a:buSzPct val="45000"/>
                    <a:tabLst>
                      <a:tab pos="0" algn="l"/>
                      <a:tab pos="414726" algn="l"/>
                      <a:tab pos="829452" algn="l"/>
                      <a:tab pos="1244178" algn="l"/>
                      <a:tab pos="1658904" algn="l"/>
                      <a:tab pos="2073631" algn="l"/>
                      <a:tab pos="2488357" algn="l"/>
                      <a:tab pos="2903083" algn="l"/>
                      <a:tab pos="3317809" algn="l"/>
                      <a:tab pos="3732535" algn="l"/>
                      <a:tab pos="4147261" algn="l"/>
                      <a:tab pos="4561987" algn="l"/>
                      <a:tab pos="4976713" algn="l"/>
                      <a:tab pos="5391440" algn="l"/>
                      <a:tab pos="5806166" algn="l"/>
                      <a:tab pos="6220892" algn="l"/>
                      <a:tab pos="6635618" algn="l"/>
                      <a:tab pos="7050344" algn="l"/>
                      <a:tab pos="7465070" algn="l"/>
                      <a:tab pos="7879796" algn="l"/>
                      <a:tab pos="8294522" algn="l"/>
                    </a:tabLst>
                  </a:pPr>
                  <a:r>
                    <a:rPr lang="en-GB" sz="1500" dirty="0">
                      <a:solidFill>
                        <a:srgbClr val="000000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Registers</a:t>
                  </a:r>
                </a:p>
              </p:txBody>
            </p:sp>
          </p:grpSp>
          <p:sp>
            <p:nvSpPr>
              <p:cNvPr id="64533" name="Text Box 47"/>
              <p:cNvSpPr txBox="1">
                <a:spLocks noChangeArrowheads="1"/>
              </p:cNvSpPr>
              <p:nvPr/>
            </p:nvSpPr>
            <p:spPr bwMode="auto">
              <a:xfrm>
                <a:off x="4926" y="1721"/>
                <a:ext cx="994" cy="29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PID 4923</a:t>
                </a:r>
              </a:p>
              <a:p>
                <a:pPr algn="ctr">
                  <a:lnSpc>
                    <a:spcPct val="90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</a:pPr>
                <a:r>
                  <a:rPr lang="en-GB" sz="1500" dirty="0">
                    <a:solidFill>
                      <a:srgbClr val="000000"/>
                    </a:solidFill>
                    <a:latin typeface="Calibri" charset="0"/>
                    <a:ea typeface="Calibri" charset="0"/>
                    <a:cs typeface="Calibri" charset="0"/>
                  </a:rPr>
                  <a:t>State: Ready</a:t>
                </a:r>
              </a:p>
            </p:txBody>
          </p:sp>
        </p:grpSp>
        <p:cxnSp>
          <p:nvCxnSpPr>
            <p:cNvPr id="64530" name="AutoShape 48"/>
            <p:cNvCxnSpPr>
              <a:cxnSpLocks noChangeShapeType="1"/>
            </p:cNvCxnSpPr>
            <p:nvPr/>
          </p:nvCxnSpPr>
          <p:spPr bwMode="auto">
            <a:xfrm flipV="1">
              <a:off x="4530" y="2170"/>
              <a:ext cx="325" cy="1"/>
            </a:xfrm>
            <a:prstGeom prst="straightConnector1">
              <a:avLst/>
            </a:prstGeom>
            <a:noFill/>
            <a:ln w="9360">
              <a:solidFill>
                <a:srgbClr val="6B4794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6727681" y="6006455"/>
            <a:ext cx="2164320" cy="2419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600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Disk I/O completes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2"/>
            <a:ext cx="6070600" cy="573088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9575" y="1219200"/>
            <a:ext cx="7896225" cy="2590800"/>
          </a:xfrm>
        </p:spPr>
        <p:txBody>
          <a:bodyPr/>
          <a:lstStyle/>
          <a:p>
            <a:r>
              <a:rPr lang="en-US" dirty="0" smtClean="0"/>
              <a:t>Each process is a logical control flow. </a:t>
            </a:r>
          </a:p>
          <a:p>
            <a:r>
              <a:rPr lang="en-US" dirty="0" smtClean="0"/>
              <a:t>Two </a:t>
            </a:r>
            <a:r>
              <a:rPr lang="en-US" dirty="0"/>
              <a:t>processes </a:t>
            </a:r>
            <a:r>
              <a:rPr lang="en-US" i="1" dirty="0"/>
              <a:t>run </a:t>
            </a:r>
            <a:r>
              <a:rPr lang="en-US" i="1" dirty="0">
                <a:solidFill>
                  <a:srgbClr val="C00000"/>
                </a:solidFill>
              </a:rPr>
              <a:t>concurrently</a:t>
            </a:r>
            <a:r>
              <a:rPr lang="en-US" dirty="0"/>
              <a:t> (</a:t>
            </a:r>
            <a:r>
              <a:rPr lang="en-US" i="1" dirty="0"/>
              <a:t>are concurrent)</a:t>
            </a:r>
            <a:r>
              <a:rPr lang="en-US" dirty="0"/>
              <a:t> if their flows overlap in time</a:t>
            </a:r>
          </a:p>
          <a:p>
            <a:r>
              <a:rPr lang="en-US" dirty="0"/>
              <a:t>Otherwise, they are </a:t>
            </a:r>
            <a:r>
              <a:rPr lang="en-US" i="1" dirty="0" smtClean="0">
                <a:solidFill>
                  <a:srgbClr val="C00000"/>
                </a:solidFill>
              </a:rPr>
              <a:t>sequential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Examples (running on single core):</a:t>
            </a:r>
            <a:endParaRPr lang="en-US" dirty="0"/>
          </a:p>
          <a:p>
            <a:pPr lvl="1"/>
            <a:r>
              <a:rPr lang="en-US" dirty="0"/>
              <a:t>Concurrent: A &amp; B, A &amp; C</a:t>
            </a:r>
          </a:p>
          <a:p>
            <a:pPr lvl="1"/>
            <a:r>
              <a:rPr lang="en-US" dirty="0"/>
              <a:t>Sequential: B &amp; </a:t>
            </a:r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85383" name="Line 7"/>
          <p:cNvSpPr>
            <a:spLocks noChangeShapeType="1"/>
          </p:cNvSpPr>
          <p:nvPr/>
        </p:nvSpPr>
        <p:spPr bwMode="auto">
          <a:xfrm>
            <a:off x="31242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4" name="Text Box 8"/>
          <p:cNvSpPr txBox="1">
            <a:spLocks noChangeArrowheads="1"/>
          </p:cNvSpPr>
          <p:nvPr/>
        </p:nvSpPr>
        <p:spPr bwMode="auto">
          <a:xfrm>
            <a:off x="2622332" y="42672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5385" name="Text Box 9"/>
          <p:cNvSpPr txBox="1">
            <a:spLocks noChangeArrowheads="1"/>
          </p:cNvSpPr>
          <p:nvPr/>
        </p:nvSpPr>
        <p:spPr bwMode="auto">
          <a:xfrm>
            <a:off x="4146332" y="4267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5386" name="Text Box 10"/>
          <p:cNvSpPr txBox="1">
            <a:spLocks noChangeArrowheads="1"/>
          </p:cNvSpPr>
          <p:nvPr/>
        </p:nvSpPr>
        <p:spPr bwMode="auto">
          <a:xfrm>
            <a:off x="5670332" y="42672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5387" name="Line 11"/>
          <p:cNvSpPr>
            <a:spLocks noChangeShapeType="1"/>
          </p:cNvSpPr>
          <p:nvPr/>
        </p:nvSpPr>
        <p:spPr bwMode="auto">
          <a:xfrm>
            <a:off x="46482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8" name="Line 12"/>
          <p:cNvSpPr>
            <a:spLocks noChangeShapeType="1"/>
          </p:cNvSpPr>
          <p:nvPr/>
        </p:nvSpPr>
        <p:spPr bwMode="auto">
          <a:xfrm>
            <a:off x="6172200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89" name="Line 13"/>
          <p:cNvSpPr>
            <a:spLocks noChangeShapeType="1"/>
          </p:cNvSpPr>
          <p:nvPr/>
        </p:nvSpPr>
        <p:spPr bwMode="auto">
          <a:xfrm>
            <a:off x="31242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0" name="Line 14"/>
          <p:cNvSpPr>
            <a:spLocks noChangeShapeType="1"/>
          </p:cNvSpPr>
          <p:nvPr/>
        </p:nvSpPr>
        <p:spPr bwMode="auto">
          <a:xfrm>
            <a:off x="6172200" y="5867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1" name="Line 15"/>
          <p:cNvSpPr>
            <a:spLocks noChangeShapeType="1"/>
          </p:cNvSpPr>
          <p:nvPr/>
        </p:nvSpPr>
        <p:spPr bwMode="auto">
          <a:xfrm>
            <a:off x="2667000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2" name="Line 16"/>
          <p:cNvSpPr>
            <a:spLocks noChangeShapeType="1"/>
          </p:cNvSpPr>
          <p:nvPr/>
        </p:nvSpPr>
        <p:spPr bwMode="auto">
          <a:xfrm>
            <a:off x="2667000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3" name="Line 17"/>
          <p:cNvSpPr>
            <a:spLocks noChangeShapeType="1"/>
          </p:cNvSpPr>
          <p:nvPr/>
        </p:nvSpPr>
        <p:spPr bwMode="auto">
          <a:xfrm>
            <a:off x="2667000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4" name="Line 18"/>
          <p:cNvSpPr>
            <a:spLocks noChangeShapeType="1"/>
          </p:cNvSpPr>
          <p:nvPr/>
        </p:nvSpPr>
        <p:spPr bwMode="auto">
          <a:xfrm>
            <a:off x="2667000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5395" name="Line 19"/>
          <p:cNvSpPr>
            <a:spLocks noChangeShapeType="1"/>
          </p:cNvSpPr>
          <p:nvPr/>
        </p:nvSpPr>
        <p:spPr bwMode="auto">
          <a:xfrm>
            <a:off x="2667000" y="6172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1031"/>
          <p:cNvSpPr txBox="1">
            <a:spLocks noChangeArrowheads="1"/>
          </p:cNvSpPr>
          <p:nvPr/>
        </p:nvSpPr>
        <p:spPr bwMode="auto">
          <a:xfrm>
            <a:off x="1010947" y="5177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1" name="Down Arrow 20"/>
          <p:cNvSpPr/>
          <p:nvPr/>
        </p:nvSpPr>
        <p:spPr bwMode="auto">
          <a:xfrm>
            <a:off x="1752600" y="4800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85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83" grpId="0" animBg="1"/>
      <p:bldP spid="485384" grpId="0"/>
      <p:bldP spid="485385" grpId="0"/>
      <p:bldP spid="485386" grpId="0"/>
      <p:bldP spid="485387" grpId="0" animBg="1"/>
      <p:bldP spid="485388" grpId="0" animBg="1"/>
      <p:bldP spid="485389" grpId="0" animBg="1"/>
      <p:bldP spid="485390" grpId="0" animBg="1"/>
      <p:bldP spid="485391" grpId="0" animBg="1"/>
      <p:bldP spid="485392" grpId="0" animBg="1"/>
      <p:bldP spid="485393" grpId="0" animBg="1"/>
      <p:bldP spid="485394" grpId="0" animBg="1"/>
      <p:bldP spid="485395" grpId="0" animBg="1"/>
      <p:bldP spid="20" grpId="0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/>
              <a:t>User View of Concurrent Processes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031" y="1285875"/>
            <a:ext cx="7896225" cy="1990725"/>
          </a:xfrm>
        </p:spPr>
        <p:txBody>
          <a:bodyPr/>
          <a:lstStyle/>
          <a:p>
            <a:r>
              <a:rPr lang="en-US" dirty="0"/>
              <a:t>Control flows for concurrent processes are physically disjoint in </a:t>
            </a:r>
            <a:r>
              <a:rPr lang="en-US" dirty="0" smtClean="0"/>
              <a:t>time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we can think of concurrent processes</a:t>
            </a:r>
            <a:r>
              <a:rPr lang="en-US" dirty="0" smtClean="0"/>
              <a:t> as </a:t>
            </a:r>
            <a:r>
              <a:rPr lang="en-US" dirty="0"/>
              <a:t>running in parallel with each </a:t>
            </a:r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86405" name="Text Box 5"/>
          <p:cNvSpPr txBox="1">
            <a:spLocks noChangeArrowheads="1"/>
          </p:cNvSpPr>
          <p:nvPr/>
        </p:nvSpPr>
        <p:spPr bwMode="auto">
          <a:xfrm>
            <a:off x="1219200" y="431165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486406" name="Line 6"/>
          <p:cNvSpPr>
            <a:spLocks noChangeShapeType="1"/>
          </p:cNvSpPr>
          <p:nvPr/>
        </p:nvSpPr>
        <p:spPr bwMode="auto">
          <a:xfrm>
            <a:off x="32766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07" name="Text Box 7"/>
          <p:cNvSpPr txBox="1">
            <a:spLocks noChangeArrowheads="1"/>
          </p:cNvSpPr>
          <p:nvPr/>
        </p:nvSpPr>
        <p:spPr bwMode="auto">
          <a:xfrm>
            <a:off x="2709863" y="3810000"/>
            <a:ext cx="99969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6408" name="Text Box 8"/>
          <p:cNvSpPr txBox="1">
            <a:spLocks noChangeArrowheads="1"/>
          </p:cNvSpPr>
          <p:nvPr/>
        </p:nvSpPr>
        <p:spPr bwMode="auto">
          <a:xfrm>
            <a:off x="4233863" y="38100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6409" name="Text Box 9"/>
          <p:cNvSpPr txBox="1">
            <a:spLocks noChangeArrowheads="1"/>
          </p:cNvSpPr>
          <p:nvPr/>
        </p:nvSpPr>
        <p:spPr bwMode="auto">
          <a:xfrm>
            <a:off x="5757863" y="3810000"/>
            <a:ext cx="983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C00000"/>
                </a:solidFill>
                <a:latin typeface="Calibri" pitchFamily="34" charset="0"/>
              </a:rPr>
              <a:t>Process C</a:t>
            </a:r>
          </a:p>
        </p:txBody>
      </p:sp>
      <p:sp>
        <p:nvSpPr>
          <p:cNvPr id="486410" name="Line 10"/>
          <p:cNvSpPr>
            <a:spLocks noChangeShapeType="1"/>
          </p:cNvSpPr>
          <p:nvPr/>
        </p:nvSpPr>
        <p:spPr bwMode="auto">
          <a:xfrm>
            <a:off x="4800600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1" name="Line 11"/>
          <p:cNvSpPr>
            <a:spLocks noChangeShapeType="1"/>
          </p:cNvSpPr>
          <p:nvPr/>
        </p:nvSpPr>
        <p:spPr bwMode="auto">
          <a:xfrm>
            <a:off x="6324600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2" name="Line 12"/>
          <p:cNvSpPr>
            <a:spLocks noChangeShapeType="1"/>
          </p:cNvSpPr>
          <p:nvPr/>
        </p:nvSpPr>
        <p:spPr bwMode="auto">
          <a:xfrm>
            <a:off x="3276600" y="4495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3" name="Line 13"/>
          <p:cNvSpPr>
            <a:spLocks noChangeShapeType="1"/>
          </p:cNvSpPr>
          <p:nvPr/>
        </p:nvSpPr>
        <p:spPr bwMode="auto">
          <a:xfrm>
            <a:off x="2819400" y="4191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4" name="Line 14"/>
          <p:cNvSpPr>
            <a:spLocks noChangeShapeType="1"/>
          </p:cNvSpPr>
          <p:nvPr/>
        </p:nvSpPr>
        <p:spPr bwMode="auto">
          <a:xfrm>
            <a:off x="2819400" y="4800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5" name="Line 15"/>
          <p:cNvSpPr>
            <a:spLocks noChangeShapeType="1"/>
          </p:cNvSpPr>
          <p:nvPr/>
        </p:nvSpPr>
        <p:spPr bwMode="auto">
          <a:xfrm>
            <a:off x="6324600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6" name="Line 16"/>
          <p:cNvSpPr>
            <a:spLocks noChangeShapeType="1"/>
          </p:cNvSpPr>
          <p:nvPr/>
        </p:nvSpPr>
        <p:spPr bwMode="auto">
          <a:xfrm>
            <a:off x="2819400" y="4343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6417" name="Line 17"/>
          <p:cNvSpPr>
            <a:spLocks noChangeShapeType="1"/>
          </p:cNvSpPr>
          <p:nvPr/>
        </p:nvSpPr>
        <p:spPr bwMode="auto">
          <a:xfrm>
            <a:off x="2819400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1981200" y="4000500"/>
            <a:ext cx="457200" cy="1257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149" y="457200"/>
            <a:ext cx="5245100" cy="573088"/>
          </a:xfrm>
        </p:spPr>
        <p:txBody>
          <a:bodyPr/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143000"/>
            <a:ext cx="8624887" cy="5530850"/>
          </a:xfrm>
        </p:spPr>
        <p:txBody>
          <a:bodyPr/>
          <a:lstStyle/>
          <a:p>
            <a:r>
              <a:rPr lang="en-US" dirty="0"/>
              <a:t>Definition: A </a:t>
            </a:r>
            <a:r>
              <a:rPr lang="en-US" i="1" dirty="0">
                <a:solidFill>
                  <a:srgbClr val="C00000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</a:t>
            </a:r>
            <a:r>
              <a:rPr lang="en-US" dirty="0" smtClean="0"/>
              <a:t>science</a:t>
            </a:r>
            <a:endParaRPr lang="en-US" dirty="0"/>
          </a:p>
          <a:p>
            <a:pPr lvl="1"/>
            <a:r>
              <a:rPr lang="en-US" dirty="0"/>
              <a:t>Not the same as “program” or “processor”</a:t>
            </a:r>
          </a:p>
          <a:p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provides each program with two key abstractions:</a:t>
            </a:r>
          </a:p>
          <a:p>
            <a:pPr lvl="1"/>
            <a:r>
              <a:rPr lang="en-US" dirty="0"/>
              <a:t>Logical control flow</a:t>
            </a:r>
          </a:p>
          <a:p>
            <a:pPr lvl="2"/>
            <a:r>
              <a:rPr lang="en-US" dirty="0"/>
              <a:t>Each program seems to have exclusive use of the </a:t>
            </a:r>
            <a:r>
              <a:rPr lang="en-US" dirty="0" smtClean="0"/>
              <a:t>CPU</a:t>
            </a:r>
            <a:endParaRPr lang="en-US" dirty="0"/>
          </a:p>
          <a:p>
            <a:pPr lvl="1"/>
            <a:r>
              <a:rPr lang="en-US" dirty="0"/>
              <a:t>Private </a:t>
            </a:r>
            <a:r>
              <a:rPr lang="en-US" dirty="0" smtClean="0"/>
              <a:t>virtual address </a:t>
            </a:r>
            <a:r>
              <a:rPr lang="en-US" dirty="0"/>
              <a:t>space</a:t>
            </a:r>
          </a:p>
          <a:p>
            <a:pPr lvl="2"/>
            <a:r>
              <a:rPr lang="en-US" dirty="0"/>
              <a:t>Each program seems to have exclusive use of main </a:t>
            </a:r>
            <a:r>
              <a:rPr lang="en-US" dirty="0" smtClean="0"/>
              <a:t>memory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are these i</a:t>
            </a:r>
            <a:r>
              <a:rPr lang="en-US" dirty="0" smtClean="0"/>
              <a:t>llusions </a:t>
            </a:r>
            <a:r>
              <a:rPr lang="en-US" dirty="0"/>
              <a:t>maintained?</a:t>
            </a:r>
          </a:p>
          <a:p>
            <a:pPr lvl="1"/>
            <a:r>
              <a:rPr lang="en-US" dirty="0"/>
              <a:t>Process executions interleaved (multitasking)</a:t>
            </a:r>
          </a:p>
          <a:p>
            <a:pPr lvl="1"/>
            <a:r>
              <a:rPr lang="en-US" dirty="0"/>
              <a:t>Address spaces managed by virtual memory </a:t>
            </a:r>
            <a:r>
              <a:rPr lang="en-US" dirty="0" smtClean="0"/>
              <a:t>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6" y="493712"/>
            <a:ext cx="7159078" cy="573088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Creating Processes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7844" y="1282244"/>
            <a:ext cx="8015287" cy="527095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i="1" dirty="0" smtClean="0">
                <a:latin typeface="Calibri"/>
                <a:cs typeface="Calibri"/>
              </a:rPr>
              <a:t>Parent process </a:t>
            </a:r>
            <a:r>
              <a:rPr lang="en-US" dirty="0" smtClean="0">
                <a:latin typeface="Calibri"/>
                <a:cs typeface="Calibri"/>
              </a:rPr>
              <a:t>creates a new running </a:t>
            </a:r>
            <a:r>
              <a:rPr lang="en-US" i="1" dirty="0" smtClean="0">
                <a:latin typeface="Calibri"/>
                <a:cs typeface="Calibri"/>
              </a:rPr>
              <a:t>child process </a:t>
            </a:r>
            <a:r>
              <a:rPr lang="en-US" dirty="0" smtClean="0">
                <a:latin typeface="Calibri"/>
                <a:cs typeface="Calibri"/>
              </a:rPr>
              <a:t>by calling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</a:rPr>
              <a:t>fork(void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Returns </a:t>
            </a:r>
            <a:r>
              <a:rPr lang="en-US" sz="2400" dirty="0"/>
              <a:t>0 to the child process, child’s PID to parent </a:t>
            </a:r>
            <a:r>
              <a:rPr lang="en-US" sz="2400" dirty="0" smtClean="0"/>
              <a:t>process</a:t>
            </a:r>
            <a:endParaRPr lang="en-US" sz="2400" dirty="0" smtClean="0">
              <a:latin typeface="Calibri"/>
              <a:cs typeface="Calibri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/>
                <a:cs typeface="Calibri"/>
              </a:rPr>
              <a:t>Child is </a:t>
            </a:r>
            <a:r>
              <a:rPr lang="en-US" sz="2400" i="1" dirty="0" smtClean="0">
                <a:latin typeface="Calibri"/>
                <a:cs typeface="Calibri"/>
              </a:rPr>
              <a:t>almost</a:t>
            </a:r>
            <a:r>
              <a:rPr lang="en-US" sz="2400" dirty="0" smtClean="0">
                <a:latin typeface="Calibri"/>
                <a:cs typeface="Calibri"/>
              </a:rPr>
              <a:t> identical to parent:</a:t>
            </a:r>
          </a:p>
          <a:p>
            <a:pPr lvl="2">
              <a:lnSpc>
                <a:spcPct val="110000"/>
              </a:lnSpc>
            </a:pPr>
            <a:r>
              <a:rPr lang="en-US" sz="2400" dirty="0" smtClean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>
              <a:lnSpc>
                <a:spcPct val="110000"/>
              </a:lnSpc>
            </a:pPr>
            <a:r>
              <a:rPr lang="en-US" sz="2400" dirty="0" smtClean="0">
                <a:latin typeface="Calibri"/>
                <a:cs typeface="Calibri"/>
              </a:rPr>
              <a:t>Child gets identical copies of the parent’s open file descriptors</a:t>
            </a:r>
          </a:p>
          <a:p>
            <a:pPr lvl="2">
              <a:lnSpc>
                <a:spcPct val="110000"/>
              </a:lnSpc>
            </a:pPr>
            <a:r>
              <a:rPr lang="en-US" sz="2400" dirty="0" smtClean="0">
                <a:latin typeface="Calibri"/>
                <a:cs typeface="Calibri"/>
              </a:rPr>
              <a:t>Child has a different PID than the parent</a:t>
            </a:r>
          </a:p>
          <a:p>
            <a:pPr lvl="2">
              <a:lnSpc>
                <a:spcPct val="110000"/>
              </a:lnSpc>
            </a:pPr>
            <a:endParaRPr lang="en-US" dirty="0">
              <a:latin typeface="Calibri"/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</a:t>
            </a:r>
            <a:r>
              <a:rPr lang="en-US" dirty="0"/>
              <a:t>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i="1" dirty="0">
                <a:solidFill>
                  <a:srgbClr val="C00000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i="1" dirty="0" smtClean="0">
                <a:solidFill>
                  <a:srgbClr val="C00000"/>
                </a:solidFill>
              </a:rPr>
              <a:t>twice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1473" y="6306979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3"/>
              </a:rPr>
              <a:t>https://www.cdn.geeksforgeeks.org/fork-system-call</a:t>
            </a:r>
            <a:r>
              <a:rPr lang="tr-TR" dirty="0" smtClean="0">
                <a:hlinkClick r:id="rId3"/>
              </a:rPr>
              <a:t>/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08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955060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lang="fi-FI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</a:t>
            </a:r>
            <a:r>
              <a:rPr lang="en-US" dirty="0" smtClean="0">
                <a:latin typeface="Calibri"/>
                <a:cs typeface="Calibri"/>
              </a:rPr>
              <a:t>all once, return twice</a:t>
            </a:r>
          </a:p>
          <a:p>
            <a:r>
              <a:rPr lang="en-US" dirty="0" smtClean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Can’t predict execution order of parent and child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048000" y="5638800"/>
            <a:ext cx="1786364" cy="788935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parent: x=0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029200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010400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4039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Call once, return twice</a:t>
            </a:r>
          </a:p>
          <a:p>
            <a:r>
              <a:rPr lang="en-US" dirty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Subsequent changes to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are independent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41870" y="1019062"/>
            <a:ext cx="4955060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lang="fi-FI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++x)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36944" y="5297156"/>
            <a:ext cx="1786364" cy="1483356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parent: 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=-1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child : 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x=3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8477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5699125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36944" y="5638800"/>
            <a:ext cx="1782456" cy="791320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600" b="1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14306" y="49763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Call once, return twice</a:t>
            </a:r>
          </a:p>
          <a:p>
            <a:r>
              <a:rPr lang="en-US" dirty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Can’t predict execution order of parent and child</a:t>
            </a:r>
          </a:p>
          <a:p>
            <a:r>
              <a:rPr lang="en-US" dirty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Subsequent changes to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are independent</a:t>
            </a:r>
          </a:p>
          <a:p>
            <a:r>
              <a:rPr lang="en-US" dirty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stdout</a:t>
            </a:r>
            <a:r>
              <a:rPr lang="en-US" dirty="0">
                <a:latin typeface="Calibri"/>
                <a:cs typeface="Calibri"/>
              </a:rPr>
              <a:t> is the same in both parent and child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41870" y="1019062"/>
            <a:ext cx="4955060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lang="fi-FI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++x)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("child : x=%d\n", ++x); 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*/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7713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with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9" y="1362075"/>
            <a:ext cx="8558382" cy="4657725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/>
              <a:t>p</a:t>
            </a:r>
            <a:r>
              <a:rPr lang="en-US" i="1" dirty="0" smtClean="0"/>
              <a:t>rocess graph </a:t>
            </a:r>
            <a:r>
              <a:rPr lang="en-US" dirty="0" smtClean="0"/>
              <a:t>is a useful tool for capturing the partial ordering of statements in a concurrent program:</a:t>
            </a:r>
          </a:p>
          <a:p>
            <a:pPr lvl="1"/>
            <a:r>
              <a:rPr lang="en-US" dirty="0" smtClean="0"/>
              <a:t>Each vertex is the execution of a statement</a:t>
            </a:r>
          </a:p>
          <a:p>
            <a:pPr lvl="1"/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-&gt; b </a:t>
            </a:r>
            <a:r>
              <a:rPr lang="en-US" dirty="0" smtClean="0"/>
              <a:t>means </a:t>
            </a:r>
            <a:r>
              <a:rPr lang="en-US" b="1" dirty="0">
                <a:latin typeface="Courier New"/>
                <a:cs typeface="Courier New"/>
              </a:rPr>
              <a:t>a</a:t>
            </a:r>
            <a:r>
              <a:rPr lang="en-US" dirty="0" smtClean="0"/>
              <a:t> happens before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lvl="1"/>
            <a:r>
              <a:rPr lang="en-US" dirty="0" smtClean="0"/>
              <a:t>Edges can be labeled with current value of variables</a:t>
            </a:r>
          </a:p>
          <a:p>
            <a:pPr lvl="1"/>
            <a:r>
              <a:rPr lang="en-US" b="1" dirty="0" err="1" smtClean="0">
                <a:latin typeface="Courier New"/>
                <a:cs typeface="Courier New"/>
              </a:rPr>
              <a:t>printf</a:t>
            </a:r>
            <a:r>
              <a:rPr lang="en-US" dirty="0" smtClean="0"/>
              <a:t> vertices can be labeled with output</a:t>
            </a:r>
          </a:p>
          <a:p>
            <a:pPr lvl="1"/>
            <a:r>
              <a:rPr lang="en-US" dirty="0" smtClean="0"/>
              <a:t>Each graph begins with a vertex with no in-edges 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Any </a:t>
            </a:r>
            <a:r>
              <a:rPr lang="en-US" i="1" dirty="0" smtClean="0"/>
              <a:t>topological sort </a:t>
            </a:r>
            <a:r>
              <a:rPr lang="en-US" dirty="0" smtClean="0"/>
              <a:t>of the graph corresponds to a feasible total ordering. </a:t>
            </a:r>
          </a:p>
          <a:p>
            <a:pPr lvl="1"/>
            <a:r>
              <a:rPr lang="en-US" dirty="0" smtClean="0"/>
              <a:t>Total ordering of vertices where all edges point from left to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Graph Example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76200" y="1472148"/>
            <a:ext cx="4998484" cy="378565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lang="fi-FI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ork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 Box 407"/>
          <p:cNvSpPr txBox="1">
            <a:spLocks noChangeArrowheads="1"/>
          </p:cNvSpPr>
          <p:nvPr/>
        </p:nvSpPr>
        <p:spPr bwMode="auto">
          <a:xfrm>
            <a:off x="6068150" y="2514600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child: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=2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5192739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6" name="TextBox 5"/>
          <p:cNvSpPr txBox="1"/>
          <p:nvPr/>
        </p:nvSpPr>
        <p:spPr>
          <a:xfrm>
            <a:off x="4931297" y="3468791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main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6106851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037185" y="3428152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extBox 8"/>
          <p:cNvSpPr txBox="1"/>
          <p:nvPr/>
        </p:nvSpPr>
        <p:spPr>
          <a:xfrm>
            <a:off x="5820629" y="3468791"/>
            <a:ext cx="732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fork</a:t>
            </a:r>
            <a:endParaRPr lang="en-US" sz="1600" b="1" dirty="0">
              <a:latin typeface="Courier New"/>
              <a:cs typeface="Courier New"/>
            </a:endParaRPr>
          </a:p>
        </p:txBody>
      </p:sp>
      <p:cxnSp>
        <p:nvCxnSpPr>
          <p:cNvPr id="10" name="Elbow Connector 35"/>
          <p:cNvCxnSpPr>
            <a:stCxn id="9" idx="0"/>
          </p:cNvCxnSpPr>
          <p:nvPr/>
        </p:nvCxnSpPr>
        <p:spPr>
          <a:xfrm rot="5400000" flipH="1" flipV="1">
            <a:off x="6282528" y="2732784"/>
            <a:ext cx="640394" cy="831621"/>
          </a:xfrm>
          <a:prstGeom prst="bentConnector2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>
            <a:spLocks noChangeAspect="1"/>
          </p:cNvSpPr>
          <p:nvPr/>
        </p:nvSpPr>
        <p:spPr>
          <a:xfrm>
            <a:off x="7021652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198291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284179" y="3472178"/>
            <a:ext cx="838894" cy="33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07830" y="3468791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7731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latin typeface="Courier New"/>
                <a:cs typeface="Courier New"/>
              </a:rPr>
              <a:t>printf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16" name="Text Box 407"/>
          <p:cNvSpPr txBox="1">
            <a:spLocks noChangeArrowheads="1"/>
          </p:cNvSpPr>
          <p:nvPr/>
        </p:nvSpPr>
        <p:spPr bwMode="auto">
          <a:xfrm>
            <a:off x="5298814" y="3156378"/>
            <a:ext cx="79533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 smtClean="0">
                <a:latin typeface="Courier New" charset="0"/>
              </a:rPr>
              <a:t>x</a:t>
            </a:r>
            <a:r>
              <a:rPr lang="en-US" sz="1600" dirty="0" smtClean="0">
                <a:latin typeface="Courier New" charset="0"/>
              </a:rPr>
              <a:t>==1</a:t>
            </a:r>
            <a:endParaRPr lang="en-US" sz="1600" dirty="0">
              <a:latin typeface="Courier New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7103855" y="2828395"/>
            <a:ext cx="874528" cy="915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>
          <a:xfrm>
            <a:off x="7975351" y="2783390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TextBox 18"/>
          <p:cNvSpPr txBox="1"/>
          <p:nvPr/>
        </p:nvSpPr>
        <p:spPr>
          <a:xfrm>
            <a:off x="7542234" y="2811249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0" name="Text Box 407"/>
          <p:cNvSpPr txBox="1">
            <a:spLocks noChangeArrowheads="1"/>
          </p:cNvSpPr>
          <p:nvPr/>
        </p:nvSpPr>
        <p:spPr bwMode="auto">
          <a:xfrm>
            <a:off x="6144350" y="3137103"/>
            <a:ext cx="183403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parent: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</a:rPr>
              <a:t>=0</a:t>
            </a:r>
            <a:endParaRPr lang="en-US" sz="1600" dirty="0">
              <a:solidFill>
                <a:srgbClr val="FF0000"/>
              </a:solidFill>
              <a:latin typeface="Courier New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103855" y="3464113"/>
            <a:ext cx="874528" cy="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>
            <a:spLocks noChangeAspect="1"/>
          </p:cNvSpPr>
          <p:nvPr/>
        </p:nvSpPr>
        <p:spPr>
          <a:xfrm>
            <a:off x="7975351" y="3418593"/>
            <a:ext cx="91440" cy="91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3" name="TextBox 22"/>
          <p:cNvSpPr txBox="1"/>
          <p:nvPr/>
        </p:nvSpPr>
        <p:spPr>
          <a:xfrm>
            <a:off x="7542234" y="3446452"/>
            <a:ext cx="947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ourier New"/>
                <a:cs typeface="Courier New"/>
              </a:rPr>
              <a:t>exit</a:t>
            </a:r>
            <a:endParaRPr lang="en-US" sz="1600" b="1" dirty="0">
              <a:latin typeface="Courier New"/>
              <a:cs typeface="Courier New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80434" y="3290992"/>
            <a:ext cx="838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Parent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48912" y="2641972"/>
            <a:ext cx="701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Arial"/>
                <a:cs typeface="Arial"/>
              </a:rPr>
              <a:t>Child</a:t>
            </a:r>
            <a:endParaRPr lang="en-US" sz="1600" i="1" dirty="0">
              <a:latin typeface="Arial"/>
              <a:cs typeface="Arial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3963966" y="49001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7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Process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62075"/>
            <a:ext cx="4700023" cy="3895725"/>
          </a:xfrm>
        </p:spPr>
        <p:txBody>
          <a:bodyPr/>
          <a:lstStyle/>
          <a:p>
            <a:r>
              <a:rPr lang="en-US" dirty="0" smtClean="0"/>
              <a:t>Original graph: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Relabeled graph: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767182" y="1831455"/>
            <a:ext cx="4085241" cy="1292745"/>
            <a:chOff x="2748382" y="2974455"/>
            <a:chExt cx="4085241" cy="1292745"/>
          </a:xfrm>
        </p:grpSpPr>
        <p:sp>
          <p:nvSpPr>
            <p:cNvPr id="5" name="Text Box 407"/>
            <p:cNvSpPr txBox="1">
              <a:spLocks noChangeArrowheads="1"/>
            </p:cNvSpPr>
            <p:nvPr/>
          </p:nvSpPr>
          <p:spPr bwMode="auto">
            <a:xfrm>
              <a:off x="3885235" y="2974455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child: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=2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3009824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48382" y="3928646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main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3923936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854270" y="388800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37714" y="3928646"/>
              <a:ext cx="73816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11" name="Elbow Connector 35"/>
            <p:cNvCxnSpPr>
              <a:stCxn id="10" idx="0"/>
            </p:cNvCxnSpPr>
            <p:nvPr/>
          </p:nvCxnSpPr>
          <p:spPr>
            <a:xfrm rot="5400000" flipH="1" flipV="1">
              <a:off x="4101011" y="3194038"/>
              <a:ext cx="640393" cy="82882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4838737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4015376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3101264" y="3932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24915" y="39286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24816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7" name="Text Box 407"/>
            <p:cNvSpPr txBox="1">
              <a:spLocks noChangeArrowheads="1"/>
            </p:cNvSpPr>
            <p:nvPr/>
          </p:nvSpPr>
          <p:spPr bwMode="auto">
            <a:xfrm>
              <a:off x="3115899" y="3616233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err="1" smtClean="0">
                  <a:latin typeface="Courier New" charset="0"/>
                </a:rPr>
                <a:t>x</a:t>
              </a:r>
              <a:r>
                <a:rPr lang="en-US" sz="1600" dirty="0" smtClean="0">
                  <a:latin typeface="Courier New" charset="0"/>
                </a:rPr>
                <a:t>==1</a:t>
              </a:r>
              <a:endParaRPr lang="en-US" sz="1600" dirty="0">
                <a:latin typeface="Courier New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4920940" y="3288765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6319518" y="324324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86401" y="3271104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21" name="Text Box 407"/>
            <p:cNvSpPr txBox="1">
              <a:spLocks noChangeArrowheads="1"/>
            </p:cNvSpPr>
            <p:nvPr/>
          </p:nvSpPr>
          <p:spPr bwMode="auto">
            <a:xfrm>
              <a:off x="3961435" y="3596958"/>
              <a:ext cx="1834033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parent: </a:t>
              </a:r>
              <a:r>
                <a:rPr lang="en-US" sz="1600" dirty="0" err="1" smtClean="0">
                  <a:solidFill>
                    <a:srgbClr val="FF0000"/>
                  </a:solidFill>
                  <a:latin typeface="Courier New" charset="0"/>
                </a:rPr>
                <a:t>x</a:t>
              </a:r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=0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4920940" y="3923968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6319518" y="387844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86401" y="390630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exit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00055" y="4035852"/>
            <a:ext cx="3900545" cy="993348"/>
            <a:chOff x="410379" y="3386287"/>
            <a:chExt cx="3900545" cy="993348"/>
          </a:xfrm>
        </p:grpSpPr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487125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379" y="4041081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a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1401237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2331571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15015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b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34" name="Elbow Connector 35"/>
            <p:cNvCxnSpPr>
              <a:stCxn id="33" idx="0"/>
            </p:cNvCxnSpPr>
            <p:nvPr/>
          </p:nvCxnSpPr>
          <p:spPr>
            <a:xfrm rot="5400000" flipH="1" flipV="1">
              <a:off x="1578795" y="3306955"/>
              <a:ext cx="604159" cy="864094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2316038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1492677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578565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398241" y="3437436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3796819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363702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2398241" y="4072639"/>
              <a:ext cx="1407322" cy="40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3796819" y="402711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63702" y="404108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d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57400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c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05000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e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709045" y="3434318"/>
            <a:ext cx="3230523" cy="1442482"/>
            <a:chOff x="5709045" y="3581400"/>
            <a:chExt cx="3230523" cy="1442482"/>
          </a:xfrm>
        </p:grpSpPr>
        <p:sp>
          <p:nvSpPr>
            <p:cNvPr id="27" name="TextBox 26"/>
            <p:cNvSpPr txBox="1"/>
            <p:nvPr/>
          </p:nvSpPr>
          <p:spPr>
            <a:xfrm>
              <a:off x="5709045" y="4654550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6503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30943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96851" y="4654550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35483" y="4654550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45446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38" name="Curved Connector 37"/>
            <p:cNvCxnSpPr>
              <a:stCxn id="27" idx="0"/>
              <a:endCxn id="48" idx="0"/>
            </p:cNvCxnSpPr>
            <p:nvPr/>
          </p:nvCxnSpPr>
          <p:spPr bwMode="auto">
            <a:xfrm rot="5400000" flipH="1" flipV="1">
              <a:off x="6138828" y="4374076"/>
              <a:ext cx="12700" cy="560949"/>
            </a:xfrm>
            <a:prstGeom prst="curvedConnector3">
              <a:avLst>
                <a:gd name="adj1" fmla="val 32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Curved Connector 39"/>
            <p:cNvCxnSpPr>
              <a:stCxn id="48" idx="0"/>
              <a:endCxn id="49" idx="0"/>
            </p:cNvCxnSpPr>
            <p:nvPr/>
          </p:nvCxnSpPr>
          <p:spPr bwMode="auto">
            <a:xfrm rot="5400000" flipH="1" flipV="1">
              <a:off x="6702257" y="4371596"/>
              <a:ext cx="12700" cy="565908"/>
            </a:xfrm>
            <a:prstGeom prst="curvedConnector3">
              <a:avLst>
                <a:gd name="adj1" fmla="val 41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6" name="Curved Connector 55"/>
            <p:cNvCxnSpPr>
              <a:stCxn id="49" idx="0"/>
              <a:endCxn id="52" idx="0"/>
            </p:cNvCxnSpPr>
            <p:nvPr/>
          </p:nvCxnSpPr>
          <p:spPr bwMode="auto">
            <a:xfrm rot="5400000" flipH="1" flipV="1">
              <a:off x="7525749" y="4114012"/>
              <a:ext cx="12700" cy="1081077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8" name="Curved Connector 57"/>
            <p:cNvCxnSpPr>
              <a:stCxn id="48" idx="0"/>
              <a:endCxn id="51" idx="0"/>
            </p:cNvCxnSpPr>
            <p:nvPr/>
          </p:nvCxnSpPr>
          <p:spPr bwMode="auto">
            <a:xfrm rot="5400000" flipH="1" flipV="1">
              <a:off x="6978392" y="4095461"/>
              <a:ext cx="12700" cy="1118178"/>
            </a:xfrm>
            <a:prstGeom prst="curvedConnector3">
              <a:avLst>
                <a:gd name="adj1" fmla="val 37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60" name="Curved Connector 59"/>
            <p:cNvCxnSpPr>
              <a:stCxn id="51" idx="0"/>
              <a:endCxn id="55" idx="0"/>
            </p:cNvCxnSpPr>
            <p:nvPr/>
          </p:nvCxnSpPr>
          <p:spPr bwMode="auto">
            <a:xfrm rot="5400000" flipH="1" flipV="1">
              <a:off x="8073107" y="4118924"/>
              <a:ext cx="12700" cy="1071252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5791200" y="3581400"/>
              <a:ext cx="31483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Feasible total ordering: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709045" y="5181600"/>
            <a:ext cx="3402003" cy="1371600"/>
            <a:chOff x="5709045" y="5105400"/>
            <a:chExt cx="3402003" cy="1371600"/>
          </a:xfrm>
        </p:grpSpPr>
        <p:sp>
          <p:nvSpPr>
            <p:cNvPr id="74" name="TextBox 73"/>
            <p:cNvSpPr txBox="1"/>
            <p:nvPr/>
          </p:nvSpPr>
          <p:spPr>
            <a:xfrm>
              <a:off x="5709045" y="6107668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26503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991310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85186" y="6107668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928245" y="610766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f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45446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d</a:t>
              </a:r>
            </a:p>
          </p:txBody>
        </p:sp>
        <p:cxnSp>
          <p:nvCxnSpPr>
            <p:cNvPr id="80" name="Curved Connector 79"/>
            <p:cNvCxnSpPr>
              <a:stCxn id="74" idx="0"/>
              <a:endCxn id="75" idx="0"/>
            </p:cNvCxnSpPr>
            <p:nvPr/>
          </p:nvCxnSpPr>
          <p:spPr bwMode="auto">
            <a:xfrm rot="5400000" flipH="1" flipV="1">
              <a:off x="6138828" y="5827194"/>
              <a:ext cx="12700" cy="560949"/>
            </a:xfrm>
            <a:prstGeom prst="curvedConnector3">
              <a:avLst>
                <a:gd name="adj1" fmla="val 33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1" name="Curved Connector 80"/>
            <p:cNvCxnSpPr>
              <a:stCxn id="75" idx="0"/>
              <a:endCxn id="76" idx="0"/>
            </p:cNvCxnSpPr>
            <p:nvPr/>
          </p:nvCxnSpPr>
          <p:spPr bwMode="auto">
            <a:xfrm rot="5400000" flipH="1" flipV="1">
              <a:off x="7282440" y="5244531"/>
              <a:ext cx="12700" cy="1726275"/>
            </a:xfrm>
            <a:prstGeom prst="curvedConnector3">
              <a:avLst>
                <a:gd name="adj1" fmla="val 35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Curved Connector 81"/>
            <p:cNvCxnSpPr>
              <a:stCxn id="76" idx="0"/>
              <a:endCxn id="78" idx="0"/>
            </p:cNvCxnSpPr>
            <p:nvPr/>
          </p:nvCxnSpPr>
          <p:spPr bwMode="auto">
            <a:xfrm rot="16200000" flipV="1">
              <a:off x="7602314" y="5564404"/>
              <a:ext cx="12700" cy="1086528"/>
            </a:xfrm>
            <a:prstGeom prst="curvedConnector3">
              <a:avLst>
                <a:gd name="adj1" fmla="val 420000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Curved Connector 82"/>
            <p:cNvCxnSpPr>
              <a:stCxn id="75" idx="0"/>
              <a:endCxn id="77" idx="0"/>
            </p:cNvCxnSpPr>
            <p:nvPr/>
          </p:nvCxnSpPr>
          <p:spPr bwMode="auto">
            <a:xfrm rot="5400000" flipH="1" flipV="1">
              <a:off x="7022559" y="5504412"/>
              <a:ext cx="12700" cy="1206513"/>
            </a:xfrm>
            <a:prstGeom prst="curvedConnector3">
              <a:avLst>
                <a:gd name="adj1" fmla="val 36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4" name="Curved Connector 83"/>
            <p:cNvCxnSpPr>
              <a:stCxn id="77" idx="0"/>
              <a:endCxn id="79" idx="0"/>
            </p:cNvCxnSpPr>
            <p:nvPr/>
          </p:nvCxnSpPr>
          <p:spPr bwMode="auto">
            <a:xfrm rot="5400000" flipH="1" flipV="1">
              <a:off x="8117274" y="5616210"/>
              <a:ext cx="12700" cy="982917"/>
            </a:xfrm>
            <a:prstGeom prst="curvedConnector3">
              <a:avLst>
                <a:gd name="adj1" fmla="val 39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5759349" y="5105400"/>
              <a:ext cx="3351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Infeasible total ordering: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353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Two consecutive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3009511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fork2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fork();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fork();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588921" y="1295400"/>
            <a:ext cx="4640679" cy="2667000"/>
            <a:chOff x="3124200" y="3505200"/>
            <a:chExt cx="4640679" cy="266700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511276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5833646"/>
              <a:ext cx="9284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5365188" y="57835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295522" y="57869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915812" y="5820946"/>
              <a:ext cx="950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0" name="Elbow Connector 35"/>
            <p:cNvCxnSpPr/>
            <p:nvPr/>
          </p:nvCxnSpPr>
          <p:spPr>
            <a:xfrm rot="5400000" flipH="1" flipV="1">
              <a:off x="6465299" y="50577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7244278" y="51221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5456628" y="58259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3602716" y="58352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5866167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17657" y="51054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6381242" y="58191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7220136" y="57670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87989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438088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51866" y="5833646"/>
              <a:ext cx="7339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 flipV="1">
              <a:off x="4529528" y="58284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35"/>
            <p:cNvCxnSpPr>
              <a:endCxn id="86" idx="2"/>
            </p:cNvCxnSpPr>
            <p:nvPr/>
          </p:nvCxnSpPr>
          <p:spPr>
            <a:xfrm rot="5400000" flipH="1" flipV="1">
              <a:off x="4294242" y="47253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365188" y="44881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6295522" y="44915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878277" y="4495800"/>
              <a:ext cx="101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0" name="Elbow Connector 35"/>
            <p:cNvCxnSpPr/>
            <p:nvPr/>
          </p:nvCxnSpPr>
          <p:spPr>
            <a:xfrm rot="5400000" flipH="1" flipV="1">
              <a:off x="6476216" y="3743554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7244278" y="379698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 flipV="1">
              <a:off x="5456628" y="45305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5866167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/>
                  <a:cs typeface="Courier New"/>
                </a:rPr>
                <a:t>fork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817657" y="3846512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6381242" y="45237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7220136" y="44716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787989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/>
            <p:cNvSpPr txBox="1">
              <a:spLocks noChangeArrowheads="1"/>
            </p:cNvSpPr>
            <p:nvPr/>
          </p:nvSpPr>
          <p:spPr bwMode="auto">
            <a:xfrm>
              <a:off x="6913523" y="3505200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379073" y="5528846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34547" y="4800600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207873" y="5496311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207873" y="4191000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010400" y="5452646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8" name="Text Box 407"/>
            <p:cNvSpPr txBox="1">
              <a:spLocks noChangeArrowheads="1"/>
            </p:cNvSpPr>
            <p:nvPr/>
          </p:nvSpPr>
          <p:spPr bwMode="auto">
            <a:xfrm>
              <a:off x="6858000" y="4157246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FF0000"/>
                  </a:solidFill>
                  <a:latin typeface="Courier New" charset="0"/>
                </a:rPr>
                <a:t>Bye</a:t>
              </a:r>
              <a:endParaRPr lang="en-US" sz="1600" dirty="0">
                <a:solidFill>
                  <a:srgbClr val="FF0000"/>
                </a:solidFill>
                <a:latin typeface="Courier New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747618" y="4267200"/>
            <a:ext cx="17379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6554050" y="4267200"/>
            <a:ext cx="18904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122" name="Rectangle 3"/>
          <p:cNvSpPr>
            <a:spLocks noChangeArrowheads="1"/>
          </p:cNvSpPr>
          <p:nvPr/>
        </p:nvSpPr>
        <p:spPr bwMode="auto">
          <a:xfrm>
            <a:off x="2090478" y="36407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62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29551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parent</a:t>
            </a:r>
            <a:endParaRPr lang="en-US" dirty="0"/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3979165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fork4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!=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	}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2" name="Group 1"/>
          <p:cNvGrpSpPr>
            <a:grpSpLocks noChangeAspect="1"/>
          </p:cNvGrpSpPr>
          <p:nvPr/>
        </p:nvGrpSpPr>
        <p:grpSpPr>
          <a:xfrm>
            <a:off x="4090164" y="2068202"/>
            <a:ext cx="4863336" cy="1213951"/>
            <a:chOff x="2767585" y="4328459"/>
            <a:chExt cx="5721572" cy="1428183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3206476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67585" y="5376446"/>
              <a:ext cx="1032089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5060388" y="53263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5990722" y="53297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11011" y="5363746"/>
              <a:ext cx="1084145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Elbow Connector 35"/>
            <p:cNvCxnSpPr/>
            <p:nvPr/>
          </p:nvCxnSpPr>
          <p:spPr>
            <a:xfrm rot="5400000" flipH="1" flipV="1">
              <a:off x="6160499" y="46005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>
              <a:spLocks noChangeAspect="1"/>
            </p:cNvSpPr>
            <p:nvPr/>
          </p:nvSpPr>
          <p:spPr>
            <a:xfrm>
              <a:off x="6939478" y="46649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V="1">
              <a:off x="5151828" y="53687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297916" y="53780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561367" y="5363746"/>
              <a:ext cx="947222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12857" y="4648200"/>
              <a:ext cx="112842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6076442" y="53619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6915336" y="53098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435216" y="5363746"/>
              <a:ext cx="1192488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4133288" y="5339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47065" y="5376446"/>
              <a:ext cx="763947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4224728" y="53712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35"/>
            <p:cNvCxnSpPr>
              <a:stCxn id="43" idx="0"/>
            </p:cNvCxnSpPr>
            <p:nvPr/>
          </p:nvCxnSpPr>
          <p:spPr>
            <a:xfrm rot="5400000" flipH="1" flipV="1">
              <a:off x="4307401" y="4620228"/>
              <a:ext cx="677858" cy="834582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>
              <a:spLocks noChangeAspect="1"/>
            </p:cNvSpPr>
            <p:nvPr/>
          </p:nvSpPr>
          <p:spPr>
            <a:xfrm>
              <a:off x="5060388" y="46278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573477" y="4622800"/>
              <a:ext cx="1121679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0453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94440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74105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06202" y="4328459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38196" y="4994354"/>
              <a:ext cx="488866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7009706" y="5346700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>
              <a:spLocks noChangeAspect="1"/>
            </p:cNvSpPr>
            <p:nvPr/>
          </p:nvSpPr>
          <p:spPr>
            <a:xfrm>
              <a:off x="7848600" y="528998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430411" y="5350088"/>
              <a:ext cx="1058746" cy="380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627705" y="4994354"/>
              <a:ext cx="624672" cy="3801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43572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842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</p:txBody>
      </p:sp>
      <p:sp>
        <p:nvSpPr>
          <p:cNvPr id="92" name="Rectangle 3"/>
          <p:cNvSpPr>
            <a:spLocks noChangeArrowheads="1"/>
          </p:cNvSpPr>
          <p:nvPr/>
        </p:nvSpPr>
        <p:spPr bwMode="auto">
          <a:xfrm>
            <a:off x="2915978" y="422497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8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457200"/>
            <a:ext cx="8434737" cy="573088"/>
          </a:xfrm>
        </p:spPr>
        <p:txBody>
          <a:bodyPr/>
          <a:lstStyle/>
          <a:p>
            <a:r>
              <a:rPr lang="en-US" dirty="0">
                <a:latin typeface="Courier New"/>
                <a:cs typeface="Courier New"/>
              </a:rPr>
              <a:t>f</a:t>
            </a:r>
            <a:r>
              <a:rPr lang="en-US" dirty="0" smtClean="0">
                <a:latin typeface="Courier New"/>
                <a:cs typeface="Courier New"/>
              </a:rPr>
              <a:t>ork</a:t>
            </a:r>
            <a:r>
              <a:rPr lang="en-US" dirty="0" smtClean="0"/>
              <a:t> Example: Nested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s in children</a:t>
            </a:r>
            <a:endParaRPr lang="en-US" dirty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73493" y="1536690"/>
            <a:ext cx="3979165" cy="313932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fork5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    printf(</a:t>
            </a:r>
            <a:r>
              <a:rPr lang="ro-RO" sz="1800" dirty="0">
                <a:solidFill>
                  <a:srgbClr val="9D206F"/>
                </a:solidFill>
                <a:latin typeface="Courier New"/>
                <a:cs typeface="Courier New"/>
              </a:rPr>
              <a:t>"L2\n"</a:t>
            </a:r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ro-R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53664" y="1799014"/>
            <a:ext cx="4863336" cy="1782386"/>
            <a:chOff x="4153664" y="1487067"/>
            <a:chExt cx="4863336" cy="1782386"/>
          </a:xfrm>
        </p:grpSpPr>
        <p:sp>
          <p:nvSpPr>
            <p:cNvPr id="49" name="Oval 48"/>
            <p:cNvSpPr>
              <a:spLocks noChangeAspect="1"/>
            </p:cNvSpPr>
            <p:nvPr/>
          </p:nvSpPr>
          <p:spPr>
            <a:xfrm>
              <a:off x="4526721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53664" y="2946288"/>
              <a:ext cx="87727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6102546" y="2903739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2" name="Oval 51"/>
            <p:cNvSpPr>
              <a:spLocks noChangeAspect="1"/>
            </p:cNvSpPr>
            <p:nvPr/>
          </p:nvSpPr>
          <p:spPr>
            <a:xfrm>
              <a:off x="6893330" y="233516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720576" y="2935493"/>
              <a:ext cx="92152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54" name="Elbow Connector 35"/>
            <p:cNvCxnSpPr/>
            <p:nvPr/>
          </p:nvCxnSpPr>
          <p:spPr>
            <a:xfrm rot="5400000" flipH="1" flipV="1">
              <a:off x="7037642" y="1715351"/>
              <a:ext cx="544331" cy="75304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>
              <a:spLocks noChangeAspect="1"/>
            </p:cNvSpPr>
            <p:nvPr/>
          </p:nvSpPr>
          <p:spPr>
            <a:xfrm>
              <a:off x="7699773" y="1770045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6180270" y="2368266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04445" y="294763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528379" y="2305691"/>
              <a:ext cx="80513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337145" y="1755826"/>
              <a:ext cx="95916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V="1">
              <a:off x="6966192" y="236250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>
              <a:spLocks noChangeAspect="1"/>
            </p:cNvSpPr>
            <p:nvPr/>
          </p:nvSpPr>
          <p:spPr>
            <a:xfrm>
              <a:off x="7679252" y="231824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71150" y="2305691"/>
              <a:ext cx="10136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>
            <a:xfrm>
              <a:off x="5314512" y="2914534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071222" y="2946288"/>
              <a:ext cx="64935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flipV="1">
              <a:off x="5392235" y="2941877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lbow Connector 35"/>
            <p:cNvCxnSpPr>
              <a:stCxn id="64" idx="0"/>
            </p:cNvCxnSpPr>
            <p:nvPr/>
          </p:nvCxnSpPr>
          <p:spPr>
            <a:xfrm rot="5400000" flipH="1" flipV="1">
              <a:off x="5462509" y="2303503"/>
              <a:ext cx="576177" cy="7093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6102546" y="2310017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562600" y="2305691"/>
              <a:ext cx="990551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389726" y="2621511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49209" y="1487067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L2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886489" y="2621511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4206" y="2055502"/>
              <a:ext cx="415536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470966" y="2050056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74" name="Straight Arrow Connector 73"/>
            <p:cNvCxnSpPr/>
            <p:nvPr/>
          </p:nvCxnSpPr>
          <p:spPr>
            <a:xfrm flipV="1">
              <a:off x="7759467" y="1816191"/>
              <a:ext cx="713060" cy="28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>
              <a:spLocks noChangeAspect="1"/>
            </p:cNvSpPr>
            <p:nvPr/>
          </p:nvSpPr>
          <p:spPr>
            <a:xfrm>
              <a:off x="8472527" y="1767980"/>
              <a:ext cx="77724" cy="7772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17066" y="1755826"/>
              <a:ext cx="89993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284766" y="1487067"/>
              <a:ext cx="53097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4420718" y="4089400"/>
            <a:ext cx="17379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947750" y="4089400"/>
            <a:ext cx="18904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L0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L1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L2</a:t>
            </a:r>
          </a:p>
        </p:txBody>
      </p:sp>
      <p:sp>
        <p:nvSpPr>
          <p:cNvPr id="80" name="Rectangle 3"/>
          <p:cNvSpPr>
            <a:spLocks noChangeArrowheads="1"/>
          </p:cNvSpPr>
          <p:nvPr/>
        </p:nvSpPr>
        <p:spPr bwMode="auto">
          <a:xfrm>
            <a:off x="2904610" y="4318348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14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is a process?</a:t>
            </a:r>
            <a:endParaRPr lang="en-GB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process is the OS's abstraction for execution</a:t>
            </a:r>
          </a:p>
          <a:p>
            <a:pPr lvl="1"/>
            <a:r>
              <a:rPr lang="en-GB" dirty="0" smtClean="0"/>
              <a:t>A process represents a single running application on the system</a:t>
            </a:r>
          </a:p>
          <a:p>
            <a:r>
              <a:rPr lang="en-GB" dirty="0" smtClean="0"/>
              <a:t>Process has three main components: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b="1" dirty="0" smtClean="0"/>
              <a:t>Address space</a:t>
            </a:r>
          </a:p>
          <a:p>
            <a:pPr lvl="2"/>
            <a:r>
              <a:rPr lang="en-GB" dirty="0" smtClean="0"/>
              <a:t>The memory that the process can access</a:t>
            </a:r>
          </a:p>
          <a:p>
            <a:pPr lvl="2"/>
            <a:r>
              <a:rPr lang="en-GB" dirty="0" smtClean="0"/>
              <a:t>Consists of various pieces: the program code, static variables, heap, stack,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b="1" dirty="0" smtClean="0"/>
              <a:t>Processor state</a:t>
            </a:r>
          </a:p>
          <a:p>
            <a:pPr lvl="2"/>
            <a:r>
              <a:rPr lang="en-GB" dirty="0" smtClean="0"/>
              <a:t>The CPU registers associated with the running process</a:t>
            </a:r>
          </a:p>
          <a:p>
            <a:pPr lvl="2"/>
            <a:r>
              <a:rPr lang="en-GB" dirty="0" smtClean="0"/>
              <a:t>Includes general purpose registers, program counter, stack pointer,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b="1" dirty="0" smtClean="0"/>
              <a:t>OS resources</a:t>
            </a:r>
          </a:p>
          <a:p>
            <a:pPr lvl="2"/>
            <a:r>
              <a:rPr lang="en-GB" dirty="0" smtClean="0"/>
              <a:t>Various OS state associated with the process</a:t>
            </a:r>
          </a:p>
          <a:p>
            <a:pPr lvl="2"/>
            <a:r>
              <a:rPr lang="en-GB" dirty="0" smtClean="0"/>
              <a:t>Examples: open files, network sockets, etc.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Why have fork() at all?</a:t>
            </a:r>
            <a:endParaRPr lang="en-GB" dirty="0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Why make a copy of the parent process?</a:t>
            </a:r>
          </a:p>
          <a:p>
            <a:r>
              <a:rPr lang="en-GB" dirty="0" smtClean="0"/>
              <a:t>Don't you usually want to start a new program instead?</a:t>
            </a:r>
          </a:p>
          <a:p>
            <a:r>
              <a:rPr lang="en-GB" dirty="0" smtClean="0"/>
              <a:t>Where might “cloning” the parent be useful?</a:t>
            </a:r>
          </a:p>
          <a:p>
            <a:pPr lvl="1"/>
            <a:r>
              <a:rPr lang="en-GB" dirty="0" smtClean="0"/>
              <a:t>Web server – make a copy for each incoming connection</a:t>
            </a:r>
          </a:p>
          <a:p>
            <a:pPr lvl="1"/>
            <a:r>
              <a:rPr lang="en-GB" dirty="0" smtClean="0"/>
              <a:t>Parallel processing – set up initial state, fork off multiple copies to do work</a:t>
            </a:r>
          </a:p>
          <a:p>
            <a:r>
              <a:rPr lang="en-GB" dirty="0" smtClean="0"/>
              <a:t>UNIX philosophy: System calls should be minimal.</a:t>
            </a:r>
          </a:p>
          <a:p>
            <a:pPr lvl="1"/>
            <a:r>
              <a:rPr lang="en-GB" dirty="0" smtClean="0"/>
              <a:t>Don't overload system calls with extra functionality if it is not always needed.</a:t>
            </a:r>
          </a:p>
          <a:p>
            <a:pPr lvl="1"/>
            <a:r>
              <a:rPr lang="en-GB" dirty="0" smtClean="0"/>
              <a:t>Better to provide a flexible set of simple primitives and let programmers combine them in useful ways.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14683" algn="l"/>
                <a:tab pos="829366" algn="l"/>
                <a:tab pos="1244049" algn="l"/>
                <a:tab pos="1658732" algn="l"/>
                <a:tab pos="2073416" algn="l"/>
                <a:tab pos="2488099" algn="l"/>
                <a:tab pos="2902782" algn="l"/>
                <a:tab pos="3317465" algn="l"/>
                <a:tab pos="3732148" algn="l"/>
                <a:tab pos="4146831" algn="l"/>
                <a:tab pos="4561514" algn="l"/>
                <a:tab pos="4976197" algn="l"/>
                <a:tab pos="5390881" algn="l"/>
                <a:tab pos="5805564" algn="l"/>
                <a:tab pos="6220247" algn="l"/>
                <a:tab pos="6634930" algn="l"/>
                <a:tab pos="7049613" algn="l"/>
                <a:tab pos="7464296" algn="l"/>
                <a:tab pos="7878979" algn="l"/>
                <a:tab pos="8293662" algn="l"/>
              </a:tabLst>
            </a:pPr>
            <a:r>
              <a:rPr lang="en-GB" dirty="0" smtClean="0">
                <a:cs typeface="MS Gothic" charset="0"/>
              </a:rPr>
              <a:t>What if </a:t>
            </a:r>
            <a:r>
              <a:rPr lang="en-GB" dirty="0" err="1" smtClean="0">
                <a:latin typeface="Courier New" charset="0"/>
                <a:ea typeface="Courier New" charset="0"/>
                <a:cs typeface="Courier New" charset="0"/>
              </a:rPr>
              <a:t>fork</a:t>
            </a:r>
            <a:r>
              <a:rPr lang="en-GB" dirty="0" err="1" smtClean="0">
                <a:cs typeface="MS Gothic" charset="0"/>
              </a:rPr>
              <a:t>’ing</a:t>
            </a:r>
            <a:r>
              <a:rPr lang="en-GB" dirty="0" smtClean="0">
                <a:cs typeface="MS Gothic" charset="0"/>
              </a:rPr>
              <a:t> gets out of control?</a:t>
            </a:r>
            <a:endParaRPr lang="en-GB" dirty="0">
              <a:cs typeface="MS Gothic" charset="0"/>
            </a:endParaRPr>
          </a:p>
        </p:txBody>
      </p:sp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752600"/>
            <a:ext cx="8182080" cy="42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33400" y="4479074"/>
            <a:ext cx="2528256" cy="147732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forkbomb</a:t>
            </a:r>
            <a:r>
              <a:rPr lang="en-US" sz="1800" dirty="0" smtClean="0">
                <a:latin typeface="Courier New" pitchFamily="49" charset="0"/>
              </a:rPr>
              <a:t>() </a:t>
            </a:r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smtClean="0">
                <a:latin typeface="Courier New" pitchFamily="49" charset="0"/>
              </a:rPr>
              <a:t>while (1)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smtClean="0">
                <a:latin typeface="Courier New" pitchFamily="49" charset="0"/>
              </a:rPr>
              <a:t>	fork</a:t>
            </a:r>
            <a:r>
              <a:rPr lang="en-US" sz="1800" dirty="0">
                <a:latin typeface="Courier New" pitchFamily="49" charset="0"/>
              </a:rPr>
              <a:t>();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93000"/>
              </a:lnSpc>
              <a:tabLst>
                <a:tab pos="0" algn="l"/>
                <a:tab pos="414683" algn="l"/>
                <a:tab pos="829366" algn="l"/>
                <a:tab pos="1244049" algn="l"/>
                <a:tab pos="1658732" algn="l"/>
                <a:tab pos="2073416" algn="l"/>
                <a:tab pos="2488099" algn="l"/>
                <a:tab pos="2902782" algn="l"/>
                <a:tab pos="3317465" algn="l"/>
                <a:tab pos="3732148" algn="l"/>
                <a:tab pos="4146831" algn="l"/>
                <a:tab pos="4561514" algn="l"/>
                <a:tab pos="4976197" algn="l"/>
                <a:tab pos="5390881" algn="l"/>
                <a:tab pos="5805564" algn="l"/>
                <a:tab pos="6220247" algn="l"/>
                <a:tab pos="6634930" algn="l"/>
                <a:tab pos="7049613" algn="l"/>
                <a:tab pos="7464296" algn="l"/>
                <a:tab pos="7878979" algn="l"/>
                <a:tab pos="8293662" algn="l"/>
              </a:tabLst>
            </a:pPr>
            <a:r>
              <a:rPr lang="en-GB" dirty="0">
                <a:cs typeface="MS Gothic" charset="0"/>
              </a:rPr>
              <a:t>Memory concerns</a:t>
            </a:r>
          </a:p>
        </p:txBody>
      </p:sp>
      <p:sp>
        <p:nvSpPr>
          <p:cNvPr id="8909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buFont typeface="Wingdings" charset="2"/>
              <a:buChar char=""/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OS aggressively tries to share memory between processes.</a:t>
            </a:r>
          </a:p>
          <a:p>
            <a:pPr lvl="1" eaLnBrk="1"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Especially processes that are </a:t>
            </a:r>
            <a:r>
              <a:rPr lang="en-GB" b="1" dirty="0" err="1">
                <a:latin typeface="Courier New" charset="0"/>
                <a:ea typeface="Courier New" charset="0"/>
                <a:cs typeface="Courier New" charset="0"/>
              </a:rPr>
              <a:t>fork()</a:t>
            </a:r>
            <a:r>
              <a:rPr lang="en-GB" dirty="0" err="1">
                <a:cs typeface="MS Gothic" charset="0"/>
              </a:rPr>
              <a:t>'d</a:t>
            </a:r>
            <a:r>
              <a:rPr lang="en-GB" dirty="0">
                <a:cs typeface="MS Gothic" charset="0"/>
              </a:rPr>
              <a:t> copies of each other</a:t>
            </a:r>
          </a:p>
          <a:p>
            <a:pPr eaLnBrk="1">
              <a:buFont typeface="Wingdings" charset="2"/>
              <a:buChar char=""/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Copies of a parent process do not actually get a private </a:t>
            </a:r>
            <a:r>
              <a:rPr lang="en-GB" dirty="0" smtClean="0">
                <a:cs typeface="MS Gothic" charset="0"/>
              </a:rPr>
              <a:t>copy of </a:t>
            </a:r>
            <a:r>
              <a:rPr lang="en-GB" dirty="0">
                <a:cs typeface="MS Gothic" charset="0"/>
              </a:rPr>
              <a:t>the address space...</a:t>
            </a:r>
          </a:p>
          <a:p>
            <a:pPr lvl="1" eaLnBrk="1"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... </a:t>
            </a:r>
            <a:r>
              <a:rPr lang="en-GB" dirty="0" smtClean="0">
                <a:cs typeface="MS Gothic" charset="0"/>
              </a:rPr>
              <a:t>though </a:t>
            </a:r>
            <a:r>
              <a:rPr lang="en-GB" dirty="0">
                <a:cs typeface="MS Gothic" charset="0"/>
              </a:rPr>
              <a:t>that is the illusion that each process gets.</a:t>
            </a:r>
          </a:p>
          <a:p>
            <a:pPr lvl="1" eaLnBrk="1"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Instead, they share the same physical memory, until one of them makes a change.</a:t>
            </a:r>
          </a:p>
          <a:p>
            <a:pPr eaLnBrk="1">
              <a:buFont typeface="Wingdings" charset="2"/>
              <a:buChar char=""/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The virtual memory system is behind these </a:t>
            </a:r>
            <a:r>
              <a:rPr lang="en-GB" dirty="0" smtClean="0">
                <a:cs typeface="MS Gothic" charset="0"/>
              </a:rPr>
              <a:t>tricks</a:t>
            </a:r>
            <a:r>
              <a:rPr lang="en-GB" dirty="0">
                <a:cs typeface="MS Gothic" charset="0"/>
              </a:rPr>
              <a:t>.</a:t>
            </a:r>
          </a:p>
          <a:p>
            <a:pPr lvl="1" eaLnBrk="1">
              <a:tabLst>
                <a:tab pos="260617" algn="l"/>
                <a:tab pos="411803" algn="l"/>
                <a:tab pos="826486" algn="l"/>
                <a:tab pos="1241170" algn="l"/>
                <a:tab pos="1655852" algn="l"/>
                <a:tab pos="2070536" algn="l"/>
                <a:tab pos="2485219" algn="l"/>
                <a:tab pos="2899903" algn="l"/>
                <a:tab pos="3314585" algn="l"/>
                <a:tab pos="3729269" algn="l"/>
                <a:tab pos="4143951" algn="l"/>
                <a:tab pos="4558635" algn="l"/>
                <a:tab pos="4973317" algn="l"/>
                <a:tab pos="5388002" algn="l"/>
                <a:tab pos="5802684" algn="l"/>
                <a:tab pos="6217368" algn="l"/>
                <a:tab pos="6632050" algn="l"/>
                <a:tab pos="7046734" algn="l"/>
                <a:tab pos="7461416" algn="l"/>
                <a:tab pos="7876100" algn="l"/>
                <a:tab pos="8290782" algn="l"/>
              </a:tabLst>
            </a:pPr>
            <a:r>
              <a:rPr lang="en-GB" dirty="0">
                <a:cs typeface="MS Gothic" charset="0"/>
              </a:rPr>
              <a:t>We will discuss this in much detail later in the course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Terminating Processes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18525" cy="1533525"/>
          </a:xfrm>
        </p:spPr>
        <p:txBody>
          <a:bodyPr/>
          <a:lstStyle/>
          <a:p>
            <a:r>
              <a:rPr lang="en-US" dirty="0" smtClean="0"/>
              <a:t>Process becomes terminated for one of three reasons:</a:t>
            </a:r>
          </a:p>
          <a:p>
            <a:pPr lvl="1"/>
            <a:r>
              <a:rPr lang="en-US" dirty="0" smtClean="0"/>
              <a:t>Receiving a signal whose default action is to terminate (more later)</a:t>
            </a:r>
          </a:p>
          <a:p>
            <a:pPr lvl="1"/>
            <a:r>
              <a:rPr lang="en-US" dirty="0" smtClean="0"/>
              <a:t>Returning from the </a:t>
            </a:r>
            <a:r>
              <a:rPr lang="en-US" b="1" dirty="0" smtClean="0">
                <a:latin typeface="Courier New"/>
                <a:cs typeface="Courier New"/>
              </a:rPr>
              <a:t>main</a:t>
            </a:r>
            <a:r>
              <a:rPr lang="en-US" dirty="0" smtClean="0"/>
              <a:t> routine</a:t>
            </a:r>
          </a:p>
          <a:p>
            <a:pPr lvl="1"/>
            <a:r>
              <a:rPr lang="en-US" dirty="0" smtClean="0"/>
              <a:t>Calling the </a:t>
            </a:r>
            <a:r>
              <a:rPr lang="en-US" b="1" dirty="0" smtClean="0">
                <a:latin typeface="Courier New"/>
                <a:cs typeface="Courier New"/>
              </a:rPr>
              <a:t>exit</a:t>
            </a:r>
            <a:r>
              <a:rPr lang="en-US" dirty="0" smtClean="0"/>
              <a:t> function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160961" y="3947552"/>
            <a:ext cx="3906839" cy="267765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cleanup(void) {</a:t>
            </a:r>
          </a:p>
          <a:p>
            <a:r>
              <a:rPr lang="en-US" sz="1800" dirty="0">
                <a:latin typeface="Courier New" pitchFamily="49" charset="0"/>
              </a:rPr>
              <a:t>   printf("cleaning up\n");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fork() </a:t>
            </a:r>
            <a:r>
              <a:rPr lang="en-US" sz="1800" dirty="0">
                <a:latin typeface="Courier New" pitchFamily="49" charset="0"/>
              </a:rPr>
              <a:t>{</a:t>
            </a:r>
          </a:p>
          <a:p>
            <a:r>
              <a:rPr lang="en-US" sz="1800" dirty="0">
                <a:latin typeface="Courier New" pitchFamily="49" charset="0"/>
              </a:rPr>
              <a:t>   atexit(cleanup);</a:t>
            </a:r>
          </a:p>
          <a:p>
            <a:r>
              <a:rPr lang="en-US" sz="1800" dirty="0">
                <a:latin typeface="Courier New" pitchFamily="49" charset="0"/>
              </a:rPr>
              <a:t>   fork();</a:t>
            </a:r>
          </a:p>
          <a:p>
            <a:r>
              <a:rPr lang="en-US" sz="1800" dirty="0">
                <a:latin typeface="Courier New" pitchFamily="49" charset="0"/>
              </a:rPr>
              <a:t>   exit(0);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57018" y="2667000"/>
            <a:ext cx="4724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endParaRPr lang="en-US" b="0" kern="0" dirty="0" smtClean="0"/>
          </a:p>
          <a:p>
            <a:r>
              <a:rPr lang="en-US" kern="0" dirty="0" smtClean="0">
                <a:latin typeface="Courier New"/>
                <a:cs typeface="Courier New"/>
              </a:rPr>
              <a:t>void exit(</a:t>
            </a:r>
            <a:r>
              <a:rPr lang="en-US" kern="0" dirty="0" err="1" smtClean="0">
                <a:latin typeface="Courier New"/>
                <a:cs typeface="Courier New"/>
              </a:rPr>
              <a:t>int</a:t>
            </a:r>
            <a:r>
              <a:rPr lang="en-US" kern="0" dirty="0" smtClean="0">
                <a:latin typeface="Courier New"/>
                <a:cs typeface="Courier New"/>
              </a:rPr>
              <a:t> status)</a:t>
            </a:r>
          </a:p>
          <a:p>
            <a:pPr lvl="1"/>
            <a:r>
              <a:rPr lang="en-US" b="0" kern="0" dirty="0" smtClean="0"/>
              <a:t>Terminates with an </a:t>
            </a:r>
            <a:r>
              <a:rPr lang="en-US" b="0" i="1" kern="0" dirty="0" smtClean="0"/>
              <a:t>exit status </a:t>
            </a:r>
            <a:r>
              <a:rPr lang="en-US" b="0" kern="0" dirty="0" smtClean="0"/>
              <a:t>of </a:t>
            </a:r>
            <a:r>
              <a:rPr lang="en-US" b="1" kern="0" dirty="0" smtClean="0">
                <a:latin typeface="Courier New"/>
                <a:cs typeface="Courier New"/>
              </a:rPr>
              <a:t>status</a:t>
            </a:r>
          </a:p>
          <a:p>
            <a:pPr lvl="1"/>
            <a:r>
              <a:rPr lang="en-US" b="0" kern="0" dirty="0" smtClean="0">
                <a:latin typeface="Calibri"/>
                <a:cs typeface="Calibri"/>
              </a:rPr>
              <a:t>Convention:</a:t>
            </a:r>
            <a:r>
              <a:rPr lang="en-US" b="0" kern="0" dirty="0" smtClean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lang="en-US" b="0" kern="0" dirty="0" smtClean="0">
                <a:latin typeface="Calibri"/>
                <a:cs typeface="Calibri"/>
              </a:rPr>
              <a:t>normal return status is 0, nonzero on error</a:t>
            </a:r>
          </a:p>
          <a:p>
            <a:pPr lvl="1"/>
            <a:r>
              <a:rPr lang="en-US" b="0" kern="0" dirty="0" smtClean="0">
                <a:latin typeface="Calibri"/>
                <a:cs typeface="Calibri"/>
              </a:rPr>
              <a:t>Another way to explicitly set the exit status is to return an integer value from the main routine</a:t>
            </a:r>
          </a:p>
          <a:p>
            <a:pPr lvl="1"/>
            <a:endParaRPr lang="en-US" b="0" kern="0" dirty="0" smtClean="0">
              <a:latin typeface="Calibri"/>
              <a:cs typeface="Calibri"/>
            </a:endParaRPr>
          </a:p>
          <a:p>
            <a:r>
              <a:rPr lang="en-US" kern="0" dirty="0" smtClean="0">
                <a:latin typeface="Courier New"/>
                <a:cs typeface="Courier New"/>
              </a:rPr>
              <a:t>exit</a:t>
            </a:r>
            <a:r>
              <a:rPr lang="en-US" kern="0" dirty="0" smtClean="0">
                <a:latin typeface="Calibri"/>
                <a:cs typeface="Calibri"/>
              </a:rPr>
              <a:t> is called </a:t>
            </a:r>
            <a:r>
              <a:rPr lang="en-US" kern="0" dirty="0" smtClean="0">
                <a:solidFill>
                  <a:srgbClr val="FF0000"/>
                </a:solidFill>
                <a:latin typeface="Calibri"/>
                <a:cs typeface="Calibri"/>
              </a:rPr>
              <a:t>once</a:t>
            </a:r>
            <a:r>
              <a:rPr lang="en-US" kern="0" dirty="0" smtClean="0">
                <a:latin typeface="Calibri"/>
                <a:cs typeface="Calibri"/>
              </a:rPr>
              <a:t> but </a:t>
            </a:r>
            <a:r>
              <a:rPr lang="en-US" kern="0" dirty="0" smtClean="0">
                <a:solidFill>
                  <a:srgbClr val="FF0000"/>
                </a:solidFill>
                <a:latin typeface="Calibri"/>
                <a:cs typeface="Calibri"/>
              </a:rPr>
              <a:t>never </a:t>
            </a:r>
            <a:r>
              <a:rPr lang="en-US" kern="0" dirty="0" smtClean="0">
                <a:latin typeface="Calibri"/>
                <a:cs typeface="Calibri"/>
              </a:rPr>
              <a:t>returns.</a:t>
            </a:r>
          </a:p>
          <a:p>
            <a:endParaRPr lang="en-US" kern="0" dirty="0" smtClean="0"/>
          </a:p>
          <a:p>
            <a:endParaRPr lang="en-US" kern="0" dirty="0"/>
          </a:p>
        </p:txBody>
      </p:sp>
      <p:sp>
        <p:nvSpPr>
          <p:cNvPr id="6" name="Rectangle 5"/>
          <p:cNvSpPr/>
          <p:nvPr/>
        </p:nvSpPr>
        <p:spPr>
          <a:xfrm>
            <a:off x="4992635" y="3124200"/>
            <a:ext cx="39525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kern="0" dirty="0" err="1">
                <a:latin typeface="Courier New" pitchFamily="49" charset="0"/>
              </a:rPr>
              <a:t>atexit</a:t>
            </a:r>
            <a:r>
              <a:rPr lang="en-US" sz="2000" kern="0" dirty="0">
                <a:latin typeface="Courier New" pitchFamily="49" charset="0"/>
              </a:rPr>
              <a:t>()</a:t>
            </a:r>
            <a:r>
              <a:rPr lang="en-US" sz="2000" kern="0" dirty="0"/>
              <a:t> </a:t>
            </a:r>
            <a:r>
              <a:rPr lang="en-US" sz="2000" b="0" kern="0" dirty="0">
                <a:latin typeface="Calibri" charset="0"/>
                <a:ea typeface="Calibri" charset="0"/>
                <a:cs typeface="Calibri" charset="0"/>
              </a:rPr>
              <a:t>registers functions to be executed upon exit</a:t>
            </a:r>
          </a:p>
        </p:txBody>
      </p:sp>
    </p:spTree>
    <p:extLst>
      <p:ext uri="{BB962C8B-B14F-4D97-AF65-F5344CB8AC3E}">
        <p14:creationId xmlns:p14="http://schemas.microsoft.com/office/powerpoint/2010/main" val="36259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2"/>
            <a:ext cx="6997700" cy="573088"/>
          </a:xfrm>
        </p:spPr>
        <p:txBody>
          <a:bodyPr/>
          <a:lstStyle/>
          <a:p>
            <a:r>
              <a:rPr lang="en-US" dirty="0" smtClean="0"/>
              <a:t>Reaping Child Processes</a:t>
            </a:r>
            <a:endParaRPr lang="en-US" dirty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9679" y="1098550"/>
            <a:ext cx="8307387" cy="5454650"/>
          </a:xfrm>
        </p:spPr>
        <p:txBody>
          <a:bodyPr/>
          <a:lstStyle/>
          <a:p>
            <a:r>
              <a:rPr lang="en-US" dirty="0"/>
              <a:t>Idea</a:t>
            </a:r>
          </a:p>
          <a:p>
            <a:pPr lvl="1"/>
            <a:r>
              <a:rPr lang="en-US" dirty="0"/>
              <a:t>When process terminates, </a:t>
            </a:r>
            <a:r>
              <a:rPr lang="en-US" dirty="0" smtClean="0"/>
              <a:t>it still </a:t>
            </a:r>
            <a:r>
              <a:rPr lang="en-US" dirty="0"/>
              <a:t>consumes system resources</a:t>
            </a:r>
          </a:p>
          <a:p>
            <a:pPr lvl="2"/>
            <a:r>
              <a:rPr lang="en-US" dirty="0" smtClean="0"/>
              <a:t>Examples: Exit status, various OS tables</a:t>
            </a:r>
            <a:endParaRPr lang="en-US" dirty="0"/>
          </a:p>
          <a:p>
            <a:pPr lvl="1"/>
            <a:r>
              <a:rPr lang="en-US" dirty="0"/>
              <a:t>Called a “zombie”</a:t>
            </a:r>
          </a:p>
          <a:p>
            <a:pPr lvl="2"/>
            <a:r>
              <a:rPr lang="en-US" dirty="0"/>
              <a:t>Living corpse, half alive and half dead</a:t>
            </a:r>
          </a:p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</a:t>
            </a:r>
            <a:r>
              <a:rPr lang="en-US" dirty="0" smtClean="0"/>
              <a:t>child (using </a:t>
            </a:r>
            <a:r>
              <a:rPr lang="en-US" b="1" dirty="0" smtClean="0">
                <a:latin typeface="Courier New"/>
                <a:cs typeface="Courier New"/>
              </a:rPr>
              <a:t>wait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</a:t>
            </a:r>
            <a:r>
              <a:rPr lang="en-US" dirty="0" smtClean="0"/>
              <a:t>then deletes zombie child process</a:t>
            </a:r>
            <a:endParaRPr lang="en-US" dirty="0"/>
          </a:p>
          <a:p>
            <a:r>
              <a:rPr lang="en-US" dirty="0"/>
              <a:t>What if </a:t>
            </a:r>
            <a:r>
              <a:rPr lang="en-US" dirty="0" smtClean="0"/>
              <a:t>parent doesn’t reap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/>
              <a:t>any parent terminates without reaping a child, </a:t>
            </a:r>
            <a:r>
              <a:rPr lang="en-US" dirty="0" smtClean="0"/>
              <a:t>then the orphaned child </a:t>
            </a:r>
            <a:r>
              <a:rPr lang="en-US" dirty="0"/>
              <a:t>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</a:t>
            </a:r>
            <a:r>
              <a:rPr lang="en-US" dirty="0" smtClean="0"/>
              <a:t>process (</a:t>
            </a:r>
            <a:r>
              <a:rPr lang="en-US" dirty="0" err="1" smtClean="0"/>
              <a:t>pid</a:t>
            </a:r>
            <a:r>
              <a:rPr lang="en-US" dirty="0" smtClean="0"/>
              <a:t> == 1)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</a:t>
            </a:r>
            <a:r>
              <a:rPr lang="en-US" dirty="0"/>
              <a:t>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  <p:extLst>
      <p:ext uri="{BB962C8B-B14F-4D97-AF65-F5344CB8AC3E}">
        <p14:creationId xmlns:p14="http://schemas.microsoft.com/office/powerpoint/2010/main" val="172171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98484" cy="255454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 smtClean="0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2006600" cy="1095375"/>
          </a:xfrm>
        </p:spPr>
        <p:txBody>
          <a:bodyPr/>
          <a:lstStyle/>
          <a:p>
            <a:pPr marL="0" indent="0"/>
            <a:r>
              <a:rPr lang="en-US" dirty="0"/>
              <a:t>Zombie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96007" y="2586714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3764172" cy="1077218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i="1" dirty="0" smtClean="0">
                <a:latin typeface="Courier New" pitchFamily="49" charset="0"/>
              </a:rPr>
              <a:t>./forks 7 &amp;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</a:t>
            </a:r>
            <a:r>
              <a:rPr lang="en-US" sz="1600" dirty="0" smtClean="0">
                <a:latin typeface="Courier New" pitchFamily="49" charset="0"/>
              </a:rPr>
              <a:t>6640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52400" y="2438400"/>
            <a:ext cx="4998484" cy="4003675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7 &amp;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Parent, PID =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Child, PID = 6640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6639 ttyp9    00:00:03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6640 ttyp9    00:00:00 forks &lt;defunct&gt;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6641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  <a:r>
              <a:rPr lang="en-US" sz="1600" i="1" dirty="0">
                <a:latin typeface="Courier New" pitchFamily="49" charset="0"/>
              </a:rPr>
              <a:t> kill 6639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[1]    Terminated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6642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638800" y="3994150"/>
            <a:ext cx="3505200" cy="263525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ps</a:t>
            </a:r>
            <a:r>
              <a:rPr lang="en-US" sz="2000" b="0" dirty="0"/>
              <a:t> shows child process as “defunct</a:t>
            </a:r>
            <a:r>
              <a:rPr lang="en-US" sz="2000" b="0" dirty="0" smtClean="0"/>
              <a:t>” (i.e., a zombie)</a:t>
            </a:r>
            <a:endParaRPr lang="en-US" sz="2000" b="0" dirty="0"/>
          </a:p>
          <a:p>
            <a:endParaRPr lang="en-US" sz="2000" b="0" dirty="0" smtClean="0"/>
          </a:p>
          <a:p>
            <a:r>
              <a:rPr lang="en-US" sz="2000" b="0" dirty="0" smtClean="0"/>
              <a:t>Killing </a:t>
            </a:r>
            <a:r>
              <a:rPr lang="en-US" sz="2000" b="0" dirty="0"/>
              <a:t>parent allows child to be reaped by </a:t>
            </a:r>
            <a:r>
              <a:rPr lang="en-US" sz="2000" dirty="0" smtClean="0">
                <a:latin typeface="Courier New" pitchFamily="49" charset="0"/>
              </a:rPr>
              <a:t>init</a:t>
            </a: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>
            <a:off x="5067300" y="4419600"/>
            <a:ext cx="800101" cy="152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3733800" y="5410200"/>
            <a:ext cx="2041080" cy="914400"/>
            <a:chOff x="3733800" y="5410200"/>
            <a:chExt cx="2041080" cy="9144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H="1">
              <a:off x="4038600" y="5410200"/>
              <a:ext cx="1736280" cy="723900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Right Brace 8"/>
            <p:cNvSpPr/>
            <p:nvPr/>
          </p:nvSpPr>
          <p:spPr bwMode="auto">
            <a:xfrm>
              <a:off x="3733800" y="5943600"/>
              <a:ext cx="228600" cy="381000"/>
            </a:xfrm>
            <a:prstGeom prst="rightBrac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2547938" y="482164"/>
            <a:ext cx="6453885" cy="24622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fork7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"Terminating Child, PID = %d\n"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exit(0);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4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Running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, PID =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getpid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(1)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;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Infinite loop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3354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6" grpId="0" animBg="1"/>
      <p:bldP spid="12" grpId="0" animBg="1"/>
      <p:bldP spid="1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87603" cy="830997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</a:t>
            </a:r>
            <a:r>
              <a:rPr lang="en-US" sz="1600" dirty="0" smtClean="0">
                <a:latin typeface="Courier New" pitchFamily="49" charset="0"/>
              </a:rPr>
              <a:t>6676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3657600" cy="1617663"/>
          </a:xfrm>
        </p:spPr>
        <p:txBody>
          <a:bodyPr/>
          <a:lstStyle/>
          <a:p>
            <a:pPr marL="0" indent="0"/>
            <a:r>
              <a:rPr lang="en-US" dirty="0" smtClean="0"/>
              <a:t>Non-</a:t>
            </a:r>
            <a:br>
              <a:rPr lang="en-US" dirty="0" smtClean="0"/>
            </a:br>
            <a:r>
              <a:rPr lang="en-US" dirty="0" smtClean="0"/>
              <a:t>terminating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Child Example</a:t>
            </a:r>
            <a:endParaRPr lang="en-US" dirty="0"/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56100" y="3765550"/>
            <a:ext cx="4330700" cy="2711450"/>
          </a:xfrm>
        </p:spPr>
        <p:txBody>
          <a:bodyPr/>
          <a:lstStyle/>
          <a:p>
            <a:r>
              <a:rPr lang="en-US" sz="2000" b="0" dirty="0" smtClean="0"/>
              <a:t>Child </a:t>
            </a:r>
            <a:r>
              <a:rPr lang="en-US" sz="2000" b="0" dirty="0"/>
              <a:t>process still active even though parent has terminated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Must </a:t>
            </a:r>
            <a:r>
              <a:rPr lang="en-US" sz="2000" b="0" dirty="0"/>
              <a:t>kill </a:t>
            </a:r>
            <a:r>
              <a:rPr lang="en-US" sz="2000" b="0" dirty="0" smtClean="0"/>
              <a:t>child explicitly</a:t>
            </a:r>
            <a:r>
              <a:rPr lang="en-US" sz="2000" b="0" dirty="0"/>
              <a:t>, or else will keep running indefinitely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824769" y="3258881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87603" cy="2062103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 smtClean="0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28600" y="3352800"/>
            <a:ext cx="3851275" cy="3270250"/>
          </a:xfrm>
          <a:prstGeom prst="rect">
            <a:avLst/>
          </a:prstGeom>
          <a:solidFill>
            <a:srgbClr val="DDDDDD"/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>
                <a:latin typeface="Courier New" pitchFamily="49" charset="0"/>
              </a:rPr>
              <a:t>./forks 8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Terminating Parent, PID = 6675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Running Child, PID = 6676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i="1" dirty="0" err="1">
                <a:latin typeface="Courier New" pitchFamily="49" charset="0"/>
              </a:rPr>
              <a:t>ps</a:t>
            </a:r>
            <a:endParaRPr lang="en-US" sz="1600" i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6676 ttyp9    00:00:06 forks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6677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kill 6676</a:t>
            </a:r>
          </a:p>
          <a:p>
            <a:pPr algn="l">
              <a:lnSpc>
                <a:spcPct val="100000"/>
              </a:lnSpc>
            </a:pPr>
            <a:r>
              <a:rPr lang="en-US" sz="1600" i="1" dirty="0" err="1">
                <a:latin typeface="Courier New" pitchFamily="49" charset="0"/>
              </a:rPr>
              <a:t>linux</a:t>
            </a:r>
            <a:r>
              <a:rPr lang="en-US" sz="1600" i="1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PID TTY          TIME CMD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6585 ttyp9    00:00:00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6678 ttyp9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498693" name="Text Box 5"/>
          <p:cNvSpPr txBox="1">
            <a:spLocks noChangeArrowheads="1"/>
          </p:cNvSpPr>
          <p:nvPr/>
        </p:nvSpPr>
        <p:spPr bwMode="auto">
          <a:xfrm>
            <a:off x="3276600" y="279400"/>
            <a:ext cx="574358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fork8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Courier New"/>
                <a:cs typeface="Courier New"/>
              </a:rPr>
              <a:t>"Running Child, PID = %d\n"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getpid());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(1)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Infinite loop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5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5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a-DK" sz="1500" dirty="0" err="1">
                <a:solidFill>
                  <a:srgbClr val="9D206F"/>
                </a:solidFill>
                <a:latin typeface="Courier New"/>
                <a:cs typeface="Courier New"/>
              </a:rPr>
              <a:t>Terminating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 </a:t>
            </a:r>
            <a:r>
              <a:rPr lang="da-DK" sz="15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500" dirty="0">
                <a:solidFill>
                  <a:srgbClr val="9D206F"/>
                </a:solidFill>
                <a:latin typeface="Courier New"/>
                <a:cs typeface="Courier New"/>
              </a:rPr>
              <a:t>, PID = %d\n"</a:t>
            </a:r>
            <a:r>
              <a:rPr lang="da-DK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getpid());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    exit(0);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3810000" y="4038600"/>
            <a:ext cx="622300" cy="9144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2362200" y="5029200"/>
            <a:ext cx="2070100" cy="45720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8804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0" grpId="0" animBg="1"/>
      <p:bldP spid="9" grpId="0" animBg="1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22098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a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</a:t>
            </a:r>
            <a:r>
              <a:rPr lang="en-US" u="sng" dirty="0"/>
              <a:t>one of its children </a:t>
            </a:r>
            <a:r>
              <a:rPr lang="en-US" dirty="0" smtClean="0"/>
              <a:t>terminates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81000" y="4191000"/>
            <a:ext cx="48768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2382" y="4191000"/>
            <a:ext cx="2052276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Parent Process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173772" y="4191000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296770" y="4713287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303120" y="5318125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1290420" y="5387975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1290420" y="5414962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165132" y="4953000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</a:t>
            </a:r>
            <a:r>
              <a:rPr lang="en-US" sz="1800" b="0" i="1" dirty="0" smtClean="0">
                <a:latin typeface="Calibri" pitchFamily="34" charset="0"/>
              </a:rPr>
              <a:t>xception</a:t>
            </a: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165132" y="5719762"/>
            <a:ext cx="914772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</a:t>
            </a:r>
            <a:r>
              <a:rPr lang="en-US" sz="1800" b="0" i="1" dirty="0" smtClean="0">
                <a:latin typeface="Calibri" pitchFamily="34" charset="0"/>
              </a:rPr>
              <a:t>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85800" y="5086513"/>
            <a:ext cx="65068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 smtClean="0">
                <a:latin typeface="Calibri" pitchFamily="34" charset="0"/>
              </a:rPr>
              <a:t>syscall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82334" y="5291872"/>
            <a:ext cx="31931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smtClean="0">
                <a:latin typeface="Calibri" pitchFamily="34" charset="0"/>
              </a:rPr>
              <a:t>…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3" name="Freeform 2"/>
          <p:cNvSpPr/>
          <p:nvPr/>
        </p:nvSpPr>
        <p:spPr bwMode="auto">
          <a:xfrm>
            <a:off x="3885945" y="5322570"/>
            <a:ext cx="511006" cy="624840"/>
          </a:xfrm>
          <a:custGeom>
            <a:avLst/>
            <a:gdLst>
              <a:gd name="connsiteX0" fmla="*/ 247905 w 511006"/>
              <a:gd name="connsiteY0" fmla="*/ 0 h 624840"/>
              <a:gd name="connsiteX1" fmla="*/ 263145 w 511006"/>
              <a:gd name="connsiteY1" fmla="*/ 49530 h 624840"/>
              <a:gd name="connsiteX2" fmla="*/ 278385 w 511006"/>
              <a:gd name="connsiteY2" fmla="*/ 53340 h 624840"/>
              <a:gd name="connsiteX3" fmla="*/ 289815 w 511006"/>
              <a:gd name="connsiteY3" fmla="*/ 60960 h 624840"/>
              <a:gd name="connsiteX4" fmla="*/ 301245 w 511006"/>
              <a:gd name="connsiteY4" fmla="*/ 64770 h 624840"/>
              <a:gd name="connsiteX5" fmla="*/ 327915 w 511006"/>
              <a:gd name="connsiteY5" fmla="*/ 72390 h 624840"/>
              <a:gd name="connsiteX6" fmla="*/ 358395 w 511006"/>
              <a:gd name="connsiteY6" fmla="*/ 87630 h 624840"/>
              <a:gd name="connsiteX7" fmla="*/ 369825 w 511006"/>
              <a:gd name="connsiteY7" fmla="*/ 91440 h 624840"/>
              <a:gd name="connsiteX8" fmla="*/ 388875 w 511006"/>
              <a:gd name="connsiteY8" fmla="*/ 102870 h 624840"/>
              <a:gd name="connsiteX9" fmla="*/ 411735 w 511006"/>
              <a:gd name="connsiteY9" fmla="*/ 118110 h 624840"/>
              <a:gd name="connsiteX10" fmla="*/ 442215 w 511006"/>
              <a:gd name="connsiteY10" fmla="*/ 133350 h 624840"/>
              <a:gd name="connsiteX11" fmla="*/ 453645 w 511006"/>
              <a:gd name="connsiteY11" fmla="*/ 140970 h 624840"/>
              <a:gd name="connsiteX12" fmla="*/ 468885 w 511006"/>
              <a:gd name="connsiteY12" fmla="*/ 148590 h 624840"/>
              <a:gd name="connsiteX13" fmla="*/ 484125 w 511006"/>
              <a:gd name="connsiteY13" fmla="*/ 160020 h 624840"/>
              <a:gd name="connsiteX14" fmla="*/ 495555 w 511006"/>
              <a:gd name="connsiteY14" fmla="*/ 171450 h 624840"/>
              <a:gd name="connsiteX15" fmla="*/ 506985 w 511006"/>
              <a:gd name="connsiteY15" fmla="*/ 175260 h 624840"/>
              <a:gd name="connsiteX16" fmla="*/ 510795 w 511006"/>
              <a:gd name="connsiteY16" fmla="*/ 194310 h 624840"/>
              <a:gd name="connsiteX17" fmla="*/ 487935 w 511006"/>
              <a:gd name="connsiteY17" fmla="*/ 251460 h 624840"/>
              <a:gd name="connsiteX18" fmla="*/ 476505 w 511006"/>
              <a:gd name="connsiteY18" fmla="*/ 262890 h 624840"/>
              <a:gd name="connsiteX19" fmla="*/ 461265 w 511006"/>
              <a:gd name="connsiteY19" fmla="*/ 285750 h 624840"/>
              <a:gd name="connsiteX20" fmla="*/ 438405 w 511006"/>
              <a:gd name="connsiteY20" fmla="*/ 300990 h 624840"/>
              <a:gd name="connsiteX21" fmla="*/ 404115 w 511006"/>
              <a:gd name="connsiteY21" fmla="*/ 293370 h 624840"/>
              <a:gd name="connsiteX22" fmla="*/ 392685 w 511006"/>
              <a:gd name="connsiteY22" fmla="*/ 285750 h 624840"/>
              <a:gd name="connsiteX23" fmla="*/ 369825 w 511006"/>
              <a:gd name="connsiteY23" fmla="*/ 278130 h 624840"/>
              <a:gd name="connsiteX24" fmla="*/ 346965 w 511006"/>
              <a:gd name="connsiteY24" fmla="*/ 262890 h 624840"/>
              <a:gd name="connsiteX25" fmla="*/ 335535 w 511006"/>
              <a:gd name="connsiteY25" fmla="*/ 255270 h 624840"/>
              <a:gd name="connsiteX26" fmla="*/ 320295 w 511006"/>
              <a:gd name="connsiteY26" fmla="*/ 251460 h 624840"/>
              <a:gd name="connsiteX27" fmla="*/ 308865 w 511006"/>
              <a:gd name="connsiteY27" fmla="*/ 243840 h 624840"/>
              <a:gd name="connsiteX28" fmla="*/ 270765 w 511006"/>
              <a:gd name="connsiteY28" fmla="*/ 232410 h 624840"/>
              <a:gd name="connsiteX29" fmla="*/ 259335 w 511006"/>
              <a:gd name="connsiteY29" fmla="*/ 224790 h 624840"/>
              <a:gd name="connsiteX30" fmla="*/ 247905 w 511006"/>
              <a:gd name="connsiteY30" fmla="*/ 220980 h 624840"/>
              <a:gd name="connsiteX31" fmla="*/ 202185 w 511006"/>
              <a:gd name="connsiteY31" fmla="*/ 213360 h 624840"/>
              <a:gd name="connsiteX32" fmla="*/ 148845 w 511006"/>
              <a:gd name="connsiteY32" fmla="*/ 205740 h 624840"/>
              <a:gd name="connsiteX33" fmla="*/ 34545 w 511006"/>
              <a:gd name="connsiteY33" fmla="*/ 209550 h 624840"/>
              <a:gd name="connsiteX34" fmla="*/ 19305 w 511006"/>
              <a:gd name="connsiteY34" fmla="*/ 217170 h 624840"/>
              <a:gd name="connsiteX35" fmla="*/ 4065 w 511006"/>
              <a:gd name="connsiteY35" fmla="*/ 220980 h 624840"/>
              <a:gd name="connsiteX36" fmla="*/ 255 w 511006"/>
              <a:gd name="connsiteY36" fmla="*/ 232410 h 624840"/>
              <a:gd name="connsiteX37" fmla="*/ 26925 w 511006"/>
              <a:gd name="connsiteY37" fmla="*/ 259080 h 624840"/>
              <a:gd name="connsiteX38" fmla="*/ 45975 w 511006"/>
              <a:gd name="connsiteY38" fmla="*/ 281940 h 624840"/>
              <a:gd name="connsiteX39" fmla="*/ 57405 w 511006"/>
              <a:gd name="connsiteY39" fmla="*/ 289560 h 624840"/>
              <a:gd name="connsiteX40" fmla="*/ 76455 w 511006"/>
              <a:gd name="connsiteY40" fmla="*/ 308610 h 624840"/>
              <a:gd name="connsiteX41" fmla="*/ 118365 w 511006"/>
              <a:gd name="connsiteY41" fmla="*/ 335280 h 624840"/>
              <a:gd name="connsiteX42" fmla="*/ 148845 w 511006"/>
              <a:gd name="connsiteY42" fmla="*/ 354330 h 624840"/>
              <a:gd name="connsiteX43" fmla="*/ 167895 w 511006"/>
              <a:gd name="connsiteY43" fmla="*/ 361950 h 624840"/>
              <a:gd name="connsiteX44" fmla="*/ 202185 w 511006"/>
              <a:gd name="connsiteY44" fmla="*/ 377190 h 624840"/>
              <a:gd name="connsiteX45" fmla="*/ 228855 w 511006"/>
              <a:gd name="connsiteY45" fmla="*/ 396240 h 624840"/>
              <a:gd name="connsiteX46" fmla="*/ 244095 w 511006"/>
              <a:gd name="connsiteY46" fmla="*/ 400050 h 624840"/>
              <a:gd name="connsiteX47" fmla="*/ 255525 w 511006"/>
              <a:gd name="connsiteY47" fmla="*/ 411480 h 624840"/>
              <a:gd name="connsiteX48" fmla="*/ 259335 w 511006"/>
              <a:gd name="connsiteY48" fmla="*/ 495300 h 624840"/>
              <a:gd name="connsiteX49" fmla="*/ 251715 w 511006"/>
              <a:gd name="connsiteY49" fmla="*/ 518160 h 624840"/>
              <a:gd name="connsiteX50" fmla="*/ 247905 w 511006"/>
              <a:gd name="connsiteY50" fmla="*/ 567690 h 624840"/>
              <a:gd name="connsiteX51" fmla="*/ 240285 w 511006"/>
              <a:gd name="connsiteY51" fmla="*/ 594360 h 624840"/>
              <a:gd name="connsiteX52" fmla="*/ 251715 w 511006"/>
              <a:gd name="connsiteY52" fmla="*/ 624840 h 624840"/>
              <a:gd name="connsiteX0" fmla="*/ 247905 w 511006"/>
              <a:gd name="connsiteY0" fmla="*/ 0 h 624840"/>
              <a:gd name="connsiteX1" fmla="*/ 263145 w 511006"/>
              <a:gd name="connsiteY1" fmla="*/ 49530 h 624840"/>
              <a:gd name="connsiteX2" fmla="*/ 278385 w 511006"/>
              <a:gd name="connsiteY2" fmla="*/ 53340 h 624840"/>
              <a:gd name="connsiteX3" fmla="*/ 289815 w 511006"/>
              <a:gd name="connsiteY3" fmla="*/ 60960 h 624840"/>
              <a:gd name="connsiteX4" fmla="*/ 301245 w 511006"/>
              <a:gd name="connsiteY4" fmla="*/ 64770 h 624840"/>
              <a:gd name="connsiteX5" fmla="*/ 327915 w 511006"/>
              <a:gd name="connsiteY5" fmla="*/ 72390 h 624840"/>
              <a:gd name="connsiteX6" fmla="*/ 358395 w 511006"/>
              <a:gd name="connsiteY6" fmla="*/ 87630 h 624840"/>
              <a:gd name="connsiteX7" fmla="*/ 369825 w 511006"/>
              <a:gd name="connsiteY7" fmla="*/ 91440 h 624840"/>
              <a:gd name="connsiteX8" fmla="*/ 388875 w 511006"/>
              <a:gd name="connsiteY8" fmla="*/ 102870 h 624840"/>
              <a:gd name="connsiteX9" fmla="*/ 411735 w 511006"/>
              <a:gd name="connsiteY9" fmla="*/ 118110 h 624840"/>
              <a:gd name="connsiteX10" fmla="*/ 442215 w 511006"/>
              <a:gd name="connsiteY10" fmla="*/ 133350 h 624840"/>
              <a:gd name="connsiteX11" fmla="*/ 453645 w 511006"/>
              <a:gd name="connsiteY11" fmla="*/ 140970 h 624840"/>
              <a:gd name="connsiteX12" fmla="*/ 468885 w 511006"/>
              <a:gd name="connsiteY12" fmla="*/ 148590 h 624840"/>
              <a:gd name="connsiteX13" fmla="*/ 484125 w 511006"/>
              <a:gd name="connsiteY13" fmla="*/ 160020 h 624840"/>
              <a:gd name="connsiteX14" fmla="*/ 495555 w 511006"/>
              <a:gd name="connsiteY14" fmla="*/ 171450 h 624840"/>
              <a:gd name="connsiteX15" fmla="*/ 506985 w 511006"/>
              <a:gd name="connsiteY15" fmla="*/ 175260 h 624840"/>
              <a:gd name="connsiteX16" fmla="*/ 510795 w 511006"/>
              <a:gd name="connsiteY16" fmla="*/ 194310 h 624840"/>
              <a:gd name="connsiteX17" fmla="*/ 487935 w 511006"/>
              <a:gd name="connsiteY17" fmla="*/ 251460 h 624840"/>
              <a:gd name="connsiteX18" fmla="*/ 476505 w 511006"/>
              <a:gd name="connsiteY18" fmla="*/ 262890 h 624840"/>
              <a:gd name="connsiteX19" fmla="*/ 461265 w 511006"/>
              <a:gd name="connsiteY19" fmla="*/ 285750 h 624840"/>
              <a:gd name="connsiteX20" fmla="*/ 438405 w 511006"/>
              <a:gd name="connsiteY20" fmla="*/ 300990 h 624840"/>
              <a:gd name="connsiteX21" fmla="*/ 404115 w 511006"/>
              <a:gd name="connsiteY21" fmla="*/ 293370 h 624840"/>
              <a:gd name="connsiteX22" fmla="*/ 392685 w 511006"/>
              <a:gd name="connsiteY22" fmla="*/ 285750 h 624840"/>
              <a:gd name="connsiteX23" fmla="*/ 369825 w 511006"/>
              <a:gd name="connsiteY23" fmla="*/ 278130 h 624840"/>
              <a:gd name="connsiteX24" fmla="*/ 346965 w 511006"/>
              <a:gd name="connsiteY24" fmla="*/ 262890 h 624840"/>
              <a:gd name="connsiteX25" fmla="*/ 335535 w 511006"/>
              <a:gd name="connsiteY25" fmla="*/ 255270 h 624840"/>
              <a:gd name="connsiteX26" fmla="*/ 320295 w 511006"/>
              <a:gd name="connsiteY26" fmla="*/ 251460 h 624840"/>
              <a:gd name="connsiteX27" fmla="*/ 308865 w 511006"/>
              <a:gd name="connsiteY27" fmla="*/ 243840 h 624840"/>
              <a:gd name="connsiteX28" fmla="*/ 270765 w 511006"/>
              <a:gd name="connsiteY28" fmla="*/ 232410 h 624840"/>
              <a:gd name="connsiteX29" fmla="*/ 259335 w 511006"/>
              <a:gd name="connsiteY29" fmla="*/ 224790 h 624840"/>
              <a:gd name="connsiteX30" fmla="*/ 247905 w 511006"/>
              <a:gd name="connsiteY30" fmla="*/ 220980 h 624840"/>
              <a:gd name="connsiteX31" fmla="*/ 202185 w 511006"/>
              <a:gd name="connsiteY31" fmla="*/ 213360 h 624840"/>
              <a:gd name="connsiteX32" fmla="*/ 148845 w 511006"/>
              <a:gd name="connsiteY32" fmla="*/ 205740 h 624840"/>
              <a:gd name="connsiteX33" fmla="*/ 34545 w 511006"/>
              <a:gd name="connsiteY33" fmla="*/ 209550 h 624840"/>
              <a:gd name="connsiteX34" fmla="*/ 19305 w 511006"/>
              <a:gd name="connsiteY34" fmla="*/ 217170 h 624840"/>
              <a:gd name="connsiteX35" fmla="*/ 4065 w 511006"/>
              <a:gd name="connsiteY35" fmla="*/ 220980 h 624840"/>
              <a:gd name="connsiteX36" fmla="*/ 255 w 511006"/>
              <a:gd name="connsiteY36" fmla="*/ 232410 h 624840"/>
              <a:gd name="connsiteX37" fmla="*/ 26925 w 511006"/>
              <a:gd name="connsiteY37" fmla="*/ 259080 h 624840"/>
              <a:gd name="connsiteX38" fmla="*/ 45975 w 511006"/>
              <a:gd name="connsiteY38" fmla="*/ 281940 h 624840"/>
              <a:gd name="connsiteX39" fmla="*/ 57405 w 511006"/>
              <a:gd name="connsiteY39" fmla="*/ 289560 h 624840"/>
              <a:gd name="connsiteX40" fmla="*/ 76455 w 511006"/>
              <a:gd name="connsiteY40" fmla="*/ 308610 h 624840"/>
              <a:gd name="connsiteX41" fmla="*/ 118365 w 511006"/>
              <a:gd name="connsiteY41" fmla="*/ 335280 h 624840"/>
              <a:gd name="connsiteX42" fmla="*/ 148845 w 511006"/>
              <a:gd name="connsiteY42" fmla="*/ 354330 h 624840"/>
              <a:gd name="connsiteX43" fmla="*/ 167895 w 511006"/>
              <a:gd name="connsiteY43" fmla="*/ 361950 h 624840"/>
              <a:gd name="connsiteX44" fmla="*/ 202185 w 511006"/>
              <a:gd name="connsiteY44" fmla="*/ 377190 h 624840"/>
              <a:gd name="connsiteX45" fmla="*/ 228855 w 511006"/>
              <a:gd name="connsiteY45" fmla="*/ 396240 h 624840"/>
              <a:gd name="connsiteX46" fmla="*/ 244095 w 511006"/>
              <a:gd name="connsiteY46" fmla="*/ 400050 h 624840"/>
              <a:gd name="connsiteX47" fmla="*/ 255525 w 511006"/>
              <a:gd name="connsiteY47" fmla="*/ 411480 h 624840"/>
              <a:gd name="connsiteX48" fmla="*/ 259335 w 511006"/>
              <a:gd name="connsiteY48" fmla="*/ 495300 h 624840"/>
              <a:gd name="connsiteX49" fmla="*/ 251715 w 511006"/>
              <a:gd name="connsiteY49" fmla="*/ 518160 h 624840"/>
              <a:gd name="connsiteX50" fmla="*/ 247905 w 511006"/>
              <a:gd name="connsiteY50" fmla="*/ 567690 h 624840"/>
              <a:gd name="connsiteX51" fmla="*/ 251715 w 511006"/>
              <a:gd name="connsiteY51" fmla="*/ 624840 h 624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11006" h="624840">
                <a:moveTo>
                  <a:pt x="247905" y="0"/>
                </a:moveTo>
                <a:cubicBezTo>
                  <a:pt x="250049" y="21437"/>
                  <a:pt x="243620" y="38373"/>
                  <a:pt x="263145" y="49530"/>
                </a:cubicBezTo>
                <a:cubicBezTo>
                  <a:pt x="267691" y="52128"/>
                  <a:pt x="273305" y="52070"/>
                  <a:pt x="278385" y="53340"/>
                </a:cubicBezTo>
                <a:cubicBezTo>
                  <a:pt x="282195" y="55880"/>
                  <a:pt x="285719" y="58912"/>
                  <a:pt x="289815" y="60960"/>
                </a:cubicBezTo>
                <a:cubicBezTo>
                  <a:pt x="293407" y="62756"/>
                  <a:pt x="297383" y="63667"/>
                  <a:pt x="301245" y="64770"/>
                </a:cubicBezTo>
                <a:cubicBezTo>
                  <a:pt x="309080" y="67008"/>
                  <a:pt x="320185" y="68877"/>
                  <a:pt x="327915" y="72390"/>
                </a:cubicBezTo>
                <a:cubicBezTo>
                  <a:pt x="338256" y="77090"/>
                  <a:pt x="347619" y="84038"/>
                  <a:pt x="358395" y="87630"/>
                </a:cubicBezTo>
                <a:cubicBezTo>
                  <a:pt x="362205" y="88900"/>
                  <a:pt x="366233" y="89644"/>
                  <a:pt x="369825" y="91440"/>
                </a:cubicBezTo>
                <a:cubicBezTo>
                  <a:pt x="376449" y="94752"/>
                  <a:pt x="382627" y="98894"/>
                  <a:pt x="388875" y="102870"/>
                </a:cubicBezTo>
                <a:cubicBezTo>
                  <a:pt x="396601" y="107787"/>
                  <a:pt x="403544" y="114014"/>
                  <a:pt x="411735" y="118110"/>
                </a:cubicBezTo>
                <a:cubicBezTo>
                  <a:pt x="421895" y="123190"/>
                  <a:pt x="432764" y="127049"/>
                  <a:pt x="442215" y="133350"/>
                </a:cubicBezTo>
                <a:cubicBezTo>
                  <a:pt x="446025" y="135890"/>
                  <a:pt x="449669" y="138698"/>
                  <a:pt x="453645" y="140970"/>
                </a:cubicBezTo>
                <a:cubicBezTo>
                  <a:pt x="458576" y="143788"/>
                  <a:pt x="464069" y="145580"/>
                  <a:pt x="468885" y="148590"/>
                </a:cubicBezTo>
                <a:cubicBezTo>
                  <a:pt x="474270" y="151955"/>
                  <a:pt x="479304" y="155887"/>
                  <a:pt x="484125" y="160020"/>
                </a:cubicBezTo>
                <a:cubicBezTo>
                  <a:pt x="488216" y="163527"/>
                  <a:pt x="491072" y="168461"/>
                  <a:pt x="495555" y="171450"/>
                </a:cubicBezTo>
                <a:cubicBezTo>
                  <a:pt x="498897" y="173678"/>
                  <a:pt x="503175" y="173990"/>
                  <a:pt x="506985" y="175260"/>
                </a:cubicBezTo>
                <a:cubicBezTo>
                  <a:pt x="508255" y="181610"/>
                  <a:pt x="511920" y="187933"/>
                  <a:pt x="510795" y="194310"/>
                </a:cubicBezTo>
                <a:cubicBezTo>
                  <a:pt x="507965" y="210346"/>
                  <a:pt x="500516" y="236363"/>
                  <a:pt x="487935" y="251460"/>
                </a:cubicBezTo>
                <a:cubicBezTo>
                  <a:pt x="484486" y="255599"/>
                  <a:pt x="479813" y="258637"/>
                  <a:pt x="476505" y="262890"/>
                </a:cubicBezTo>
                <a:cubicBezTo>
                  <a:pt x="470882" y="270119"/>
                  <a:pt x="468885" y="280670"/>
                  <a:pt x="461265" y="285750"/>
                </a:cubicBezTo>
                <a:lnTo>
                  <a:pt x="438405" y="300990"/>
                </a:lnTo>
                <a:cubicBezTo>
                  <a:pt x="435015" y="300312"/>
                  <a:pt x="408823" y="295388"/>
                  <a:pt x="404115" y="293370"/>
                </a:cubicBezTo>
                <a:cubicBezTo>
                  <a:pt x="399906" y="291566"/>
                  <a:pt x="396869" y="287610"/>
                  <a:pt x="392685" y="285750"/>
                </a:cubicBezTo>
                <a:cubicBezTo>
                  <a:pt x="385345" y="282488"/>
                  <a:pt x="376508" y="282585"/>
                  <a:pt x="369825" y="278130"/>
                </a:cubicBezTo>
                <a:lnTo>
                  <a:pt x="346965" y="262890"/>
                </a:lnTo>
                <a:cubicBezTo>
                  <a:pt x="343155" y="260350"/>
                  <a:pt x="339977" y="256381"/>
                  <a:pt x="335535" y="255270"/>
                </a:cubicBezTo>
                <a:lnTo>
                  <a:pt x="320295" y="251460"/>
                </a:lnTo>
                <a:cubicBezTo>
                  <a:pt x="316485" y="248920"/>
                  <a:pt x="313049" y="245700"/>
                  <a:pt x="308865" y="243840"/>
                </a:cubicBezTo>
                <a:cubicBezTo>
                  <a:pt x="296939" y="238539"/>
                  <a:pt x="283431" y="235576"/>
                  <a:pt x="270765" y="232410"/>
                </a:cubicBezTo>
                <a:cubicBezTo>
                  <a:pt x="266955" y="229870"/>
                  <a:pt x="263431" y="226838"/>
                  <a:pt x="259335" y="224790"/>
                </a:cubicBezTo>
                <a:cubicBezTo>
                  <a:pt x="255743" y="222994"/>
                  <a:pt x="251843" y="221768"/>
                  <a:pt x="247905" y="220980"/>
                </a:cubicBezTo>
                <a:cubicBezTo>
                  <a:pt x="232755" y="217950"/>
                  <a:pt x="217516" y="215276"/>
                  <a:pt x="202185" y="213360"/>
                </a:cubicBezTo>
                <a:cubicBezTo>
                  <a:pt x="164040" y="208592"/>
                  <a:pt x="181805" y="211233"/>
                  <a:pt x="148845" y="205740"/>
                </a:cubicBezTo>
                <a:cubicBezTo>
                  <a:pt x="110745" y="207010"/>
                  <a:pt x="72519" y="206199"/>
                  <a:pt x="34545" y="209550"/>
                </a:cubicBezTo>
                <a:cubicBezTo>
                  <a:pt x="28887" y="210049"/>
                  <a:pt x="24623" y="215176"/>
                  <a:pt x="19305" y="217170"/>
                </a:cubicBezTo>
                <a:cubicBezTo>
                  <a:pt x="14402" y="219009"/>
                  <a:pt x="9145" y="219710"/>
                  <a:pt x="4065" y="220980"/>
                </a:cubicBezTo>
                <a:cubicBezTo>
                  <a:pt x="2795" y="224790"/>
                  <a:pt x="-1015" y="228600"/>
                  <a:pt x="255" y="232410"/>
                </a:cubicBezTo>
                <a:cubicBezTo>
                  <a:pt x="7897" y="255336"/>
                  <a:pt x="11116" y="253810"/>
                  <a:pt x="26925" y="259080"/>
                </a:cubicBezTo>
                <a:cubicBezTo>
                  <a:pt x="34417" y="270319"/>
                  <a:pt x="34974" y="272773"/>
                  <a:pt x="45975" y="281940"/>
                </a:cubicBezTo>
                <a:cubicBezTo>
                  <a:pt x="49493" y="284871"/>
                  <a:pt x="53959" y="286545"/>
                  <a:pt x="57405" y="289560"/>
                </a:cubicBezTo>
                <a:cubicBezTo>
                  <a:pt x="64163" y="295474"/>
                  <a:pt x="69505" y="302923"/>
                  <a:pt x="76455" y="308610"/>
                </a:cubicBezTo>
                <a:cubicBezTo>
                  <a:pt x="87020" y="317254"/>
                  <a:pt x="106386" y="327793"/>
                  <a:pt x="118365" y="335280"/>
                </a:cubicBezTo>
                <a:cubicBezTo>
                  <a:pt x="128525" y="341630"/>
                  <a:pt x="137721" y="349880"/>
                  <a:pt x="148845" y="354330"/>
                </a:cubicBezTo>
                <a:cubicBezTo>
                  <a:pt x="155195" y="356870"/>
                  <a:pt x="161778" y="358891"/>
                  <a:pt x="167895" y="361950"/>
                </a:cubicBezTo>
                <a:cubicBezTo>
                  <a:pt x="200851" y="378428"/>
                  <a:pt x="173103" y="369919"/>
                  <a:pt x="202185" y="377190"/>
                </a:cubicBezTo>
                <a:cubicBezTo>
                  <a:pt x="203920" y="378491"/>
                  <a:pt x="224522" y="394383"/>
                  <a:pt x="228855" y="396240"/>
                </a:cubicBezTo>
                <a:cubicBezTo>
                  <a:pt x="233668" y="398303"/>
                  <a:pt x="239015" y="398780"/>
                  <a:pt x="244095" y="400050"/>
                </a:cubicBezTo>
                <a:cubicBezTo>
                  <a:pt x="247905" y="403860"/>
                  <a:pt x="252076" y="407341"/>
                  <a:pt x="255525" y="411480"/>
                </a:cubicBezTo>
                <a:cubicBezTo>
                  <a:pt x="276351" y="436471"/>
                  <a:pt x="264427" y="452868"/>
                  <a:pt x="259335" y="495300"/>
                </a:cubicBezTo>
                <a:cubicBezTo>
                  <a:pt x="258378" y="503275"/>
                  <a:pt x="251715" y="518160"/>
                  <a:pt x="251715" y="518160"/>
                </a:cubicBezTo>
                <a:cubicBezTo>
                  <a:pt x="250445" y="534670"/>
                  <a:pt x="247905" y="549910"/>
                  <a:pt x="247905" y="567690"/>
                </a:cubicBezTo>
                <a:cubicBezTo>
                  <a:pt x="247905" y="585470"/>
                  <a:pt x="250921" y="612934"/>
                  <a:pt x="251715" y="62484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5034825"/>
            <a:ext cx="3657600" cy="1200329"/>
          </a:xfrm>
          <a:prstGeom prst="rect">
            <a:avLst/>
          </a:prstGeom>
          <a:solidFill>
            <a:srgbClr val="E9E1C9"/>
          </a:solidFill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alibri" pitchFamily="34" charset="0"/>
              </a:rPr>
              <a:t>And, potentially other user processes, including a child of parent</a:t>
            </a:r>
          </a:p>
        </p:txBody>
      </p:sp>
    </p:spTree>
    <p:extLst>
      <p:ext uri="{BB962C8B-B14F-4D97-AF65-F5344CB8AC3E}">
        <p14:creationId xmlns:p14="http://schemas.microsoft.com/office/powerpoint/2010/main" val="105076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05800" cy="573088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wait</a:t>
            </a:r>
            <a:r>
              <a:rPr lang="en-US" dirty="0"/>
              <a:t>: Synchronizing with Children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55000" cy="5105400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Parent reaps a child by calling the </a:t>
            </a:r>
            <a:r>
              <a:rPr lang="en-US" dirty="0" smtClean="0">
                <a:latin typeface="Courier New"/>
                <a:cs typeface="Courier New"/>
              </a:rPr>
              <a:t>wait </a:t>
            </a:r>
            <a:r>
              <a:rPr lang="en-US" dirty="0" smtClean="0">
                <a:latin typeface="Calibri"/>
                <a:cs typeface="Calibri"/>
              </a:rPr>
              <a:t>function</a:t>
            </a:r>
          </a:p>
          <a:p>
            <a:pPr>
              <a:buNone/>
            </a:pPr>
            <a:endParaRPr lang="en-US" dirty="0" smtClean="0">
              <a:latin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wait(int</a:t>
            </a:r>
            <a:r>
              <a:rPr lang="en-US" dirty="0">
                <a:latin typeface="Courier New" pitchFamily="49" charset="0"/>
              </a:rPr>
              <a:t> *</a:t>
            </a:r>
            <a:r>
              <a:rPr lang="en-US" dirty="0" err="1">
                <a:latin typeface="Courier New" pitchFamily="49" charset="0"/>
              </a:rPr>
              <a:t>child_status</a:t>
            </a:r>
            <a:r>
              <a:rPr lang="en-US" dirty="0" smtClean="0">
                <a:latin typeface="Courier New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one of its children terminates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eturn </a:t>
            </a:r>
            <a:r>
              <a:rPr lang="en-US" dirty="0"/>
              <a:t>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</a:t>
            </a:r>
            <a:r>
              <a:rPr lang="en-US" dirty="0" smtClean="0"/>
              <a:t>integer it </a:t>
            </a:r>
            <a:r>
              <a:rPr lang="en-US" dirty="0"/>
              <a:t>points to will be set to  </a:t>
            </a:r>
            <a:r>
              <a:rPr lang="en-US" dirty="0" smtClean="0"/>
              <a:t>a value that indicates reason the child terminated and the exit status:</a:t>
            </a:r>
          </a:p>
          <a:p>
            <a:pPr lvl="2"/>
            <a:r>
              <a:rPr lang="en-US" dirty="0" smtClean="0"/>
              <a:t>Checked using macros defined in </a:t>
            </a:r>
            <a:r>
              <a:rPr lang="en-US" b="1" dirty="0" err="1" smtClean="0">
                <a:latin typeface="Courier New"/>
                <a:cs typeface="Courier New"/>
              </a:rPr>
              <a:t>wait.h</a:t>
            </a:r>
            <a:endParaRPr lang="en-US" b="1" dirty="0" smtClean="0">
              <a:latin typeface="Courier New"/>
              <a:cs typeface="Courier New"/>
            </a:endParaRPr>
          </a:p>
          <a:p>
            <a:pPr lvl="3"/>
            <a:r>
              <a:rPr lang="en-US" b="1" dirty="0" smtClean="0">
                <a:latin typeface="Courier New"/>
                <a:cs typeface="Courier New"/>
              </a:rPr>
              <a:t>WIFEXITED, WEXITSTATUS, WIFSIGNALED, WTERMSIG, WIFSTOPPED, WSTOPSIG, WIFCONTINUED</a:t>
            </a:r>
          </a:p>
          <a:p>
            <a:pPr lvl="3"/>
            <a:r>
              <a:rPr lang="en-US" dirty="0" smtClean="0">
                <a:latin typeface="Calibri"/>
                <a:cs typeface="Calibri"/>
              </a:rPr>
              <a:t>See man pages for details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492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completion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WIFEXITED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dirty="0"/>
              <a:t>returns a nonzero value if the child process terminated normally with exit or _exit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WEXITSTATUS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dirty="0"/>
              <a:t>If WIFEXITED is true of </a:t>
            </a:r>
            <a:r>
              <a:rPr lang="en-US" i="1" dirty="0"/>
              <a:t>status</a:t>
            </a:r>
            <a:r>
              <a:rPr lang="en-US" dirty="0"/>
              <a:t>, this macro returns the low-order 8 bits of the exit status value from the child process</a:t>
            </a:r>
            <a:r>
              <a:rPr lang="en-US" dirty="0" smtClean="0"/>
              <a:t>.</a:t>
            </a:r>
          </a:p>
          <a:p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WIFSIGNALED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dirty="0"/>
              <a:t>returns a nonzero value if the child process terminated because it received a signal that was not </a:t>
            </a:r>
            <a:r>
              <a:rPr lang="en-US" dirty="0" smtClean="0"/>
              <a:t>handled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WTERMSIG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dirty="0"/>
              <a:t>If WIFSIGNALED is true of </a:t>
            </a:r>
            <a:r>
              <a:rPr lang="en-US" i="1" dirty="0"/>
              <a:t>status</a:t>
            </a:r>
            <a:r>
              <a:rPr lang="en-US" dirty="0"/>
              <a:t>, this macro returns the signal number of the signal that terminated the child process.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WCOREDUMP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status) 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 smtClean="0"/>
              <a:t>Returns </a:t>
            </a:r>
            <a:r>
              <a:rPr lang="en-US" dirty="0"/>
              <a:t>a nonzero value if the child process terminated and produced a core dump.</a:t>
            </a:r>
          </a:p>
          <a:p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WIFSTOPPED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status)</a:t>
            </a:r>
            <a:r>
              <a:rPr lang="en-US" b="0" i="1" dirty="0"/>
              <a:t> </a:t>
            </a:r>
            <a:endParaRPr lang="en-US" b="0" i="1" dirty="0" smtClean="0"/>
          </a:p>
          <a:p>
            <a:pPr lvl="1"/>
            <a:r>
              <a:rPr lang="en-US" dirty="0"/>
              <a:t>returns a nonzero value if the child process is stopped. </a:t>
            </a:r>
            <a:endParaRPr lang="en-US" dirty="0" smtClean="0"/>
          </a:p>
          <a:p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WSTOPSIG 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status) 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If WIFSTOPPED is true of </a:t>
            </a:r>
            <a:r>
              <a:rPr lang="en-US" i="1" dirty="0"/>
              <a:t>status</a:t>
            </a:r>
            <a:r>
              <a:rPr lang="en-US" dirty="0"/>
              <a:t>, this macro returns the signal number of the signal that caused the child process to stop.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6180236"/>
            <a:ext cx="8077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charset="0"/>
                <a:ea typeface="Calibri" charset="0"/>
                <a:cs typeface="Calibri" charset="0"/>
                <a:hlinkClick r:id="rId2"/>
              </a:rPr>
              <a:t>http://</a:t>
            </a:r>
            <a:r>
              <a:rPr lang="en-US" sz="1400" dirty="0" err="1">
                <a:latin typeface="Calibri" charset="0"/>
                <a:ea typeface="Calibri" charset="0"/>
                <a:cs typeface="Calibri" charset="0"/>
                <a:hlinkClick r:id="rId2"/>
              </a:rPr>
              <a:t>www.gnu.org</a:t>
            </a:r>
            <a:r>
              <a:rPr lang="en-US" sz="1400" dirty="0">
                <a:latin typeface="Calibri" charset="0"/>
                <a:ea typeface="Calibri" charset="0"/>
                <a:cs typeface="Calibri" charset="0"/>
                <a:hlinkClick r:id="rId2"/>
              </a:rPr>
              <a:t>/software/</a:t>
            </a:r>
            <a:r>
              <a:rPr lang="en-US" sz="1400" dirty="0" err="1">
                <a:latin typeface="Calibri" charset="0"/>
                <a:ea typeface="Calibri" charset="0"/>
                <a:cs typeface="Calibri" charset="0"/>
                <a:hlinkClick r:id="rId2"/>
              </a:rPr>
              <a:t>libc</a:t>
            </a:r>
            <a:r>
              <a:rPr lang="en-US" sz="1400" dirty="0">
                <a:latin typeface="Calibri" charset="0"/>
                <a:ea typeface="Calibri" charset="0"/>
                <a:cs typeface="Calibri" charset="0"/>
                <a:hlinkClick r:id="rId2"/>
              </a:rPr>
              <a:t>/manual/</a:t>
            </a:r>
            <a:r>
              <a:rPr lang="en-US" sz="1400" dirty="0" err="1">
                <a:latin typeface="Calibri" charset="0"/>
                <a:ea typeface="Calibri" charset="0"/>
                <a:cs typeface="Calibri" charset="0"/>
                <a:hlinkClick r:id="rId2"/>
              </a:rPr>
              <a:t>html_node</a:t>
            </a:r>
            <a:r>
              <a:rPr lang="en-US" sz="1400" dirty="0">
                <a:latin typeface="Calibri" charset="0"/>
                <a:ea typeface="Calibri" charset="0"/>
                <a:cs typeface="Calibri" charset="0"/>
                <a:hlinkClick r:id="rId2"/>
              </a:rPr>
              <a:t>/Process-Completion-</a:t>
            </a:r>
            <a:r>
              <a:rPr lang="en-US" sz="1400" dirty="0" err="1">
                <a:latin typeface="Calibri" charset="0"/>
                <a:ea typeface="Calibri" charset="0"/>
                <a:cs typeface="Calibri" charset="0"/>
                <a:hlinkClick r:id="rId2"/>
              </a:rPr>
              <a:t>Status.html</a:t>
            </a: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Process Address Space</a:t>
            </a:r>
            <a:endParaRPr lang="en-GB" dirty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1362075"/>
            <a:ext cx="3436425" cy="4972050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r>
              <a:rPr lang="en-GB" dirty="0"/>
              <a:t>V</a:t>
            </a:r>
            <a:r>
              <a:rPr lang="en-GB" dirty="0" smtClean="0"/>
              <a:t>irtual memory of a process includes </a:t>
            </a:r>
          </a:p>
          <a:p>
            <a:pPr lvl="1"/>
            <a:r>
              <a:rPr lang="en-GB" dirty="0" smtClean="0"/>
              <a:t>the code of the running program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he data of the running program (static variables and heap)</a:t>
            </a:r>
            <a:r>
              <a:rPr lang="x-none" dirty="0" smtClean="0"/>
              <a:t>‏</a:t>
            </a:r>
            <a:endParaRPr lang="en-GB" dirty="0"/>
          </a:p>
          <a:p>
            <a:pPr lvl="1"/>
            <a:r>
              <a:rPr lang="en-GB" dirty="0"/>
              <a:t>t</a:t>
            </a:r>
            <a:r>
              <a:rPr lang="en-GB" dirty="0" smtClean="0"/>
              <a:t>he  execution stack storing </a:t>
            </a:r>
            <a:r>
              <a:rPr lang="en-GB" dirty="0"/>
              <a:t>l</a:t>
            </a:r>
            <a:r>
              <a:rPr lang="en-GB" dirty="0" smtClean="0"/>
              <a:t>ocal variables and saved registers for each procedure call</a:t>
            </a: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4038600" y="1752600"/>
            <a:ext cx="6033599" cy="3836562"/>
            <a:chOff x="3186601" y="1573638"/>
            <a:chExt cx="6033599" cy="3836562"/>
          </a:xfrm>
        </p:grpSpPr>
        <p:sp>
          <p:nvSpPr>
            <p:cNvPr id="33794" name="Line 1"/>
            <p:cNvSpPr>
              <a:spLocks noChangeShapeType="1"/>
            </p:cNvSpPr>
            <p:nvPr/>
          </p:nvSpPr>
          <p:spPr bwMode="auto">
            <a:xfrm flipV="1">
              <a:off x="5965801" y="3097317"/>
              <a:ext cx="1440" cy="28371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797" name="AutoShape 4"/>
            <p:cNvSpPr>
              <a:spLocks noChangeArrowheads="1"/>
            </p:cNvSpPr>
            <p:nvPr/>
          </p:nvSpPr>
          <p:spPr bwMode="auto">
            <a:xfrm>
              <a:off x="4846921" y="1585159"/>
              <a:ext cx="2204640" cy="3819281"/>
            </a:xfrm>
            <a:prstGeom prst="roundRect">
              <a:avLst>
                <a:gd name="adj" fmla="val 65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798" name="AutoShape 5"/>
            <p:cNvSpPr>
              <a:spLocks noChangeArrowheads="1"/>
            </p:cNvSpPr>
            <p:nvPr/>
          </p:nvSpPr>
          <p:spPr bwMode="auto">
            <a:xfrm>
              <a:off x="4846921" y="2257710"/>
              <a:ext cx="2204640" cy="567420"/>
            </a:xfrm>
            <a:prstGeom prst="roundRect">
              <a:avLst>
                <a:gd name="adj" fmla="val 25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799" name="AutoShape 6"/>
            <p:cNvSpPr>
              <a:spLocks noChangeArrowheads="1"/>
            </p:cNvSpPr>
            <p:nvPr/>
          </p:nvSpPr>
          <p:spPr bwMode="auto">
            <a:xfrm>
              <a:off x="4846921" y="4903267"/>
              <a:ext cx="2204640" cy="501173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0" name="AutoShape 7"/>
            <p:cNvSpPr>
              <a:spLocks noChangeArrowheads="1"/>
            </p:cNvSpPr>
            <p:nvPr/>
          </p:nvSpPr>
          <p:spPr bwMode="auto">
            <a:xfrm>
              <a:off x="4846921" y="4390573"/>
              <a:ext cx="2204640" cy="512694"/>
            </a:xfrm>
            <a:prstGeom prst="roundRect">
              <a:avLst>
                <a:gd name="adj" fmla="val 278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1" name="Line 8"/>
            <p:cNvSpPr>
              <a:spLocks noChangeShapeType="1"/>
            </p:cNvSpPr>
            <p:nvPr/>
          </p:nvSpPr>
          <p:spPr bwMode="auto">
            <a:xfrm>
              <a:off x="5965801" y="2823689"/>
              <a:ext cx="1440" cy="1929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2" name="AutoShape 9"/>
            <p:cNvSpPr>
              <a:spLocks noChangeArrowheads="1"/>
            </p:cNvSpPr>
            <p:nvPr/>
          </p:nvSpPr>
          <p:spPr bwMode="auto">
            <a:xfrm>
              <a:off x="4846921" y="3303259"/>
              <a:ext cx="2204640" cy="534296"/>
            </a:xfrm>
            <a:prstGeom prst="roundRect">
              <a:avLst>
                <a:gd name="adj" fmla="val 26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3" name="Text Box 10"/>
            <p:cNvSpPr txBox="1">
              <a:spLocks noChangeArrowheads="1"/>
            </p:cNvSpPr>
            <p:nvPr/>
          </p:nvSpPr>
          <p:spPr bwMode="auto">
            <a:xfrm>
              <a:off x="5693640" y="2406045"/>
              <a:ext cx="54144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33804" name="Text Box 11"/>
            <p:cNvSpPr txBox="1">
              <a:spLocks noChangeArrowheads="1"/>
            </p:cNvSpPr>
            <p:nvPr/>
          </p:nvSpPr>
          <p:spPr bwMode="auto">
            <a:xfrm>
              <a:off x="5705160" y="3451595"/>
              <a:ext cx="53280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33805" name="Text Box 12"/>
            <p:cNvSpPr txBox="1">
              <a:spLocks noChangeArrowheads="1"/>
            </p:cNvSpPr>
            <p:nvPr/>
          </p:nvSpPr>
          <p:spPr bwMode="auto">
            <a:xfrm>
              <a:off x="5224200" y="4404974"/>
              <a:ext cx="1494720" cy="72727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Initialized </a:t>
              </a:r>
              <a:r>
                <a:rPr lang="en-GB" sz="1400" dirty="0" err="1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vars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(data segment)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6" name="Text Box 13"/>
            <p:cNvSpPr txBox="1">
              <a:spLocks noChangeArrowheads="1"/>
            </p:cNvSpPr>
            <p:nvPr/>
          </p:nvSpPr>
          <p:spPr bwMode="auto">
            <a:xfrm>
              <a:off x="5289001" y="4924870"/>
              <a:ext cx="1442880" cy="4853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(text segment)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7" name="Text Box 14"/>
            <p:cNvSpPr txBox="1">
              <a:spLocks noChangeArrowheads="1"/>
            </p:cNvSpPr>
            <p:nvPr/>
          </p:nvSpPr>
          <p:spPr bwMode="auto">
            <a:xfrm>
              <a:off x="3186601" y="3303260"/>
              <a:ext cx="147024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Address</a:t>
              </a:r>
            </a:p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space</a:t>
              </a:r>
            </a:p>
          </p:txBody>
        </p:sp>
        <p:sp>
          <p:nvSpPr>
            <p:cNvPr id="33808" name="Text Box 15"/>
            <p:cNvSpPr txBox="1">
              <a:spLocks noChangeArrowheads="1"/>
            </p:cNvSpPr>
            <p:nvPr/>
          </p:nvSpPr>
          <p:spPr bwMode="auto">
            <a:xfrm>
              <a:off x="3353641" y="5126491"/>
              <a:ext cx="124560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0x00000000</a:t>
              </a:r>
            </a:p>
          </p:txBody>
        </p:sp>
        <p:sp>
          <p:nvSpPr>
            <p:cNvPr id="33809" name="Text Box 16"/>
            <p:cNvSpPr txBox="1">
              <a:spLocks noChangeArrowheads="1"/>
            </p:cNvSpPr>
            <p:nvPr/>
          </p:nvSpPr>
          <p:spPr bwMode="auto">
            <a:xfrm>
              <a:off x="3311881" y="1573638"/>
              <a:ext cx="131760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0xFFFFFFFF</a:t>
              </a:r>
            </a:p>
          </p:txBody>
        </p:sp>
        <p:sp>
          <p:nvSpPr>
            <p:cNvPr id="33810" name="Line 17"/>
            <p:cNvSpPr>
              <a:spLocks noChangeShapeType="1"/>
            </p:cNvSpPr>
            <p:nvPr/>
          </p:nvSpPr>
          <p:spPr bwMode="auto">
            <a:xfrm flipV="1">
              <a:off x="3948360" y="1837186"/>
              <a:ext cx="1440" cy="1458873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1" name="Line 18"/>
            <p:cNvSpPr>
              <a:spLocks noChangeShapeType="1"/>
            </p:cNvSpPr>
            <p:nvPr/>
          </p:nvSpPr>
          <p:spPr bwMode="auto">
            <a:xfrm>
              <a:off x="3948360" y="3643135"/>
              <a:ext cx="1440" cy="1461753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2" name="Text Box 19"/>
            <p:cNvSpPr txBox="1">
              <a:spLocks noChangeArrowheads="1"/>
            </p:cNvSpPr>
            <p:nvPr/>
          </p:nvSpPr>
          <p:spPr bwMode="auto">
            <a:xfrm>
              <a:off x="7554120" y="2711357"/>
              <a:ext cx="1208880" cy="3859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</a:t>
              </a:r>
              <a:endParaRPr lang="en-GB" sz="1600" dirty="0" smtClean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pointer</a:t>
              </a:r>
              <a:endParaRPr lang="en-GB" sz="1600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3" name="Text Box 20"/>
            <p:cNvSpPr txBox="1">
              <a:spLocks noChangeArrowheads="1"/>
            </p:cNvSpPr>
            <p:nvPr/>
          </p:nvSpPr>
          <p:spPr bwMode="auto">
            <a:xfrm>
              <a:off x="7532520" y="4956553"/>
              <a:ext cx="168768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Program </a:t>
              </a:r>
              <a:endParaRPr lang="en-GB" sz="1600" dirty="0" smtClean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counter</a:t>
              </a:r>
              <a:endParaRPr lang="en-GB" sz="1600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4" name="Line 21"/>
            <p:cNvSpPr>
              <a:spLocks noChangeShapeType="1"/>
            </p:cNvSpPr>
            <p:nvPr/>
          </p:nvSpPr>
          <p:spPr bwMode="auto">
            <a:xfrm flipH="1">
              <a:off x="7090440" y="2849611"/>
              <a:ext cx="374400" cy="144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5" name="Line 22"/>
            <p:cNvSpPr>
              <a:spLocks noChangeShapeType="1"/>
            </p:cNvSpPr>
            <p:nvPr/>
          </p:nvSpPr>
          <p:spPr bwMode="auto">
            <a:xfrm flipH="1">
              <a:off x="7110600" y="5073205"/>
              <a:ext cx="374400" cy="144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6" name="AutoShape 23"/>
            <p:cNvSpPr>
              <a:spLocks noChangeArrowheads="1"/>
            </p:cNvSpPr>
            <p:nvPr/>
          </p:nvSpPr>
          <p:spPr bwMode="auto">
            <a:xfrm>
              <a:off x="4846921" y="3826034"/>
              <a:ext cx="2204640" cy="56598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7" name="Text Box 24"/>
            <p:cNvSpPr txBox="1">
              <a:spLocks noChangeArrowheads="1"/>
            </p:cNvSpPr>
            <p:nvPr/>
          </p:nvSpPr>
          <p:spPr bwMode="auto">
            <a:xfrm>
              <a:off x="5117641" y="3882201"/>
              <a:ext cx="1755360" cy="4853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Uninitialized </a:t>
              </a:r>
              <a:r>
                <a:rPr lang="en-GB" sz="1400" dirty="0" err="1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vars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(BSS segment)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8" name="AutoShape 25"/>
            <p:cNvSpPr>
              <a:spLocks noChangeArrowheads="1"/>
            </p:cNvSpPr>
            <p:nvPr/>
          </p:nvSpPr>
          <p:spPr bwMode="auto">
            <a:xfrm>
              <a:off x="4846921" y="1585159"/>
              <a:ext cx="2204640" cy="672551"/>
            </a:xfrm>
            <a:prstGeom prst="roundRect">
              <a:avLst>
                <a:gd name="adj" fmla="val 213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9" name="Text Box 26"/>
            <p:cNvSpPr txBox="1">
              <a:spLocks noChangeArrowheads="1"/>
            </p:cNvSpPr>
            <p:nvPr/>
          </p:nvSpPr>
          <p:spPr bwMode="auto">
            <a:xfrm>
              <a:off x="5139240" y="1818463"/>
              <a:ext cx="173808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</a:rPr>
              <a:t>wait</a:t>
            </a:r>
            <a:r>
              <a:rPr lang="en-US"/>
              <a:t>: Synchronizing with Children</a:t>
            </a:r>
          </a:p>
        </p:txBody>
      </p:sp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152400" y="1507391"/>
            <a:ext cx="574358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fork9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"HC: hello from child\n"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exit(0);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}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"HP: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hello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from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parent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"CT: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child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has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5936076" y="1959174"/>
            <a:ext cx="3131724" cy="1850826"/>
            <a:chOff x="4592180" y="4635500"/>
            <a:chExt cx="3367445" cy="1990135"/>
          </a:xfrm>
        </p:grpSpPr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5709180" y="6228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39514" y="62314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59804" y="6265446"/>
              <a:ext cx="950256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V="1">
              <a:off x="5800620" y="62704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210159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wait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flipV="1">
              <a:off x="6725234" y="62636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>
              <a:spLocks noChangeAspect="1"/>
            </p:cNvSpPr>
            <p:nvPr/>
          </p:nvSpPr>
          <p:spPr>
            <a:xfrm>
              <a:off x="7564128" y="62115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12402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>
            <a:xfrm>
              <a:off x="4782080" y="6240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92180" y="6278146"/>
              <a:ext cx="799809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fork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flipV="1">
              <a:off x="4873520" y="62729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lbow Connector 35"/>
            <p:cNvCxnSpPr>
              <a:endCxn id="44" idx="2"/>
            </p:cNvCxnSpPr>
            <p:nvPr/>
          </p:nvCxnSpPr>
          <p:spPr>
            <a:xfrm rot="5400000" flipH="1" flipV="1">
              <a:off x="4638234" y="51698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>
              <a:spLocks noChangeAspect="1"/>
            </p:cNvSpPr>
            <p:nvPr/>
          </p:nvSpPr>
          <p:spPr>
            <a:xfrm>
              <a:off x="5709180" y="49326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5" name="Oval 44"/>
            <p:cNvSpPr>
              <a:spLocks noChangeAspect="1"/>
            </p:cNvSpPr>
            <p:nvPr/>
          </p:nvSpPr>
          <p:spPr>
            <a:xfrm>
              <a:off x="6639514" y="49360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22269" y="4940300"/>
              <a:ext cx="1017034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 smtClean="0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V="1">
              <a:off x="5800620" y="49750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endCxn id="29" idx="7"/>
            </p:cNvCxnSpPr>
            <p:nvPr/>
          </p:nvCxnSpPr>
          <p:spPr>
            <a:xfrm flipH="1">
              <a:off x="6717563" y="4971633"/>
              <a:ext cx="7671" cy="1273235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242981" y="463985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latin typeface="Courier New"/>
                  <a:cs typeface="Courier New"/>
                </a:rPr>
                <a:t>exit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43922" y="5940811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HP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543922" y="4635500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HC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08765" y="5626100"/>
              <a:ext cx="570937" cy="5956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CT</a:t>
              </a:r>
            </a:p>
            <a:p>
              <a:pPr algn="ctr"/>
              <a:r>
                <a:rPr lang="en-US" sz="15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  <a:endParaRPr lang="en-US" sz="15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4800600" y="4495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124200" y="4999672"/>
            <a:ext cx="17379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HC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24964" y="4999672"/>
            <a:ext cx="18904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Infeasible output: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HP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CT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HC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24200" y="4999672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Feasible output(s):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HC	HP 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HP	HC 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CT	CT 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Bye	Bye	</a:t>
            </a:r>
          </a:p>
        </p:txBody>
      </p:sp>
    </p:spTree>
    <p:extLst>
      <p:ext uri="{BB962C8B-B14F-4D97-AF65-F5344CB8AC3E}">
        <p14:creationId xmlns:p14="http://schemas.microsoft.com/office/powerpoint/2010/main" val="90138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3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553200" cy="573088"/>
          </a:xfrm>
        </p:spPr>
        <p:txBody>
          <a:bodyPr/>
          <a:lstStyle/>
          <a:p>
            <a:r>
              <a:rPr lang="en-US" dirty="0" smtClean="0">
                <a:latin typeface="Courier New" pitchFamily="49" charset="0"/>
              </a:rPr>
              <a:t>Another wait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578" y="1052512"/>
            <a:ext cx="8307388" cy="1233488"/>
          </a:xfrm>
        </p:spPr>
        <p:txBody>
          <a:bodyPr/>
          <a:lstStyle/>
          <a:p>
            <a:r>
              <a:rPr lang="en-US" sz="2000" b="0" dirty="0"/>
              <a:t>If multiple children completed, will take in arbitrary order</a:t>
            </a:r>
          </a:p>
          <a:p>
            <a:r>
              <a:rPr lang="en-US" sz="2000" b="0" dirty="0"/>
              <a:t>Can use macros WIFEXITED and WEXITSTATUS to get information about exit status</a:t>
            </a:r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497084" y="227510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fork10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[i] = fork()) == 0) {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wait(&amp;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terminated with exit status %d\n"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58413" y="619553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6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67844" y="493712"/>
            <a:ext cx="88392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waitpid</a:t>
            </a:r>
            <a:r>
              <a:rPr lang="en-US" sz="3400" dirty="0" smtClean="0"/>
              <a:t>: </a:t>
            </a:r>
            <a:r>
              <a:rPr lang="en-US" sz="3400" dirty="0"/>
              <a:t>Waiting for a Specific Process</a:t>
            </a:r>
            <a:endParaRPr lang="en-US" sz="3400" dirty="0">
              <a:latin typeface="Courier New" pitchFamily="49" charset="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2966"/>
            <a:ext cx="8610600" cy="1099234"/>
          </a:xfrm>
        </p:spPr>
        <p:txBody>
          <a:bodyPr/>
          <a:lstStyle/>
          <a:p>
            <a:r>
              <a:rPr lang="en-US" sz="2000" dirty="0" err="1" smtClean="0">
                <a:latin typeface="Courier New" pitchFamily="49" charset="0"/>
              </a:rPr>
              <a:t>pid_t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waitpid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pid_t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</a:rPr>
              <a:t>pid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*status</a:t>
            </a:r>
            <a:r>
              <a:rPr lang="en-US" sz="2000" dirty="0">
                <a:latin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 options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uspends </a:t>
            </a:r>
            <a:r>
              <a:rPr lang="en-US" dirty="0"/>
              <a:t>current process until specific process terminates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arious options (see man page)</a:t>
            </a:r>
            <a:endParaRPr lang="en-US" dirty="0"/>
          </a:p>
        </p:txBody>
      </p:sp>
      <p:sp>
        <p:nvSpPr>
          <p:cNvPr id="501764" name="Text Box 4"/>
          <p:cNvSpPr txBox="1">
            <a:spLocks noChangeArrowheads="1"/>
          </p:cNvSpPr>
          <p:nvPr/>
        </p:nvSpPr>
        <p:spPr bwMode="auto">
          <a:xfrm>
            <a:off x="485286" y="2461716"/>
            <a:ext cx="7967145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fork11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[i] = fork()) == 0)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exit(100+i); </a:t>
            </a:r>
            <a:r>
              <a:rPr lang="nb-NO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N-1; i &gt;= 0; i--)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[i], &amp;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0);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"Child %d </a:t>
            </a:r>
            <a:r>
              <a:rPr lang="da-DK" sz="16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Courier New"/>
                <a:cs typeface="Courier New"/>
              </a:rPr>
              <a:t> with exit status %d\n"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"Child %d terminate abnormally\n"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246615" y="6382147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execve</a:t>
            </a:r>
            <a:r>
              <a:rPr lang="en-US" sz="3400" dirty="0" smtClean="0">
                <a:latin typeface="Courier" pitchFamily="49" charset="0"/>
              </a:rPr>
              <a:t>:</a:t>
            </a:r>
            <a:r>
              <a:rPr lang="en-US" sz="3400" dirty="0" smtClean="0"/>
              <a:t> </a:t>
            </a:r>
            <a:r>
              <a:rPr lang="en-US" sz="3400" dirty="0"/>
              <a:t>Loading and </a:t>
            </a:r>
            <a:r>
              <a:rPr lang="en-US" sz="3400" dirty="0" smtClean="0"/>
              <a:t>Running </a:t>
            </a:r>
            <a:r>
              <a:rPr lang="en-US" sz="3400" dirty="0"/>
              <a:t>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execve</a:t>
            </a:r>
            <a:r>
              <a:rPr lang="en-US" sz="2000" dirty="0" smtClean="0">
                <a:latin typeface="Courier New"/>
                <a:cs typeface="Courier New"/>
              </a:rPr>
              <a:t>(char *filename, char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 err="1" smtClean="0">
                <a:latin typeface="Courier New"/>
                <a:cs typeface="Courier New"/>
              </a:rPr>
              <a:t>argv</a:t>
            </a:r>
            <a:r>
              <a:rPr lang="en-US" sz="2000" dirty="0" smtClean="0">
                <a:latin typeface="Courier New"/>
                <a:cs typeface="Courier New"/>
              </a:rPr>
              <a:t>[], char *</a:t>
            </a:r>
            <a:r>
              <a:rPr lang="en-US" sz="2000" dirty="0" err="1" smtClean="0">
                <a:latin typeface="Courier New"/>
                <a:cs typeface="Courier New"/>
              </a:rPr>
              <a:t>envp</a:t>
            </a:r>
            <a:r>
              <a:rPr lang="en-US" sz="2000" dirty="0" smtClean="0">
                <a:latin typeface="Courier New"/>
                <a:cs typeface="Courier New"/>
              </a:rPr>
              <a:t>[</a:t>
            </a:r>
            <a:r>
              <a:rPr lang="en-US" sz="2000" dirty="0">
                <a:latin typeface="Courier New"/>
                <a:cs typeface="Courier New"/>
              </a:rPr>
              <a:t>]</a:t>
            </a:r>
            <a:r>
              <a:rPr lang="en-US" sz="2000" dirty="0" smtClean="0">
                <a:latin typeface="Courier New"/>
                <a:cs typeface="Courier New"/>
              </a:rPr>
              <a:t>)</a:t>
            </a:r>
            <a:endParaRPr lang="en-US" dirty="0" smtClean="0"/>
          </a:p>
          <a:p>
            <a:r>
              <a:rPr lang="en-US" dirty="0" smtClean="0"/>
              <a:t>Loads </a:t>
            </a:r>
            <a:r>
              <a:rPr lang="en-US" dirty="0"/>
              <a:t>and </a:t>
            </a:r>
            <a:r>
              <a:rPr lang="en-US" dirty="0" smtClean="0"/>
              <a:t>runs in the current process: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xecutable  file 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 smtClean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 smtClean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 smtClean="0">
                <a:latin typeface="Calibri"/>
                <a:ea typeface="+mn-ea"/>
                <a:cs typeface="Calibri"/>
              </a:rPr>
              <a:t>(e.g., </a:t>
            </a:r>
            <a:r>
              <a:rPr lang="en-US" dirty="0" smtClean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 smtClean="0">
                <a:latin typeface="Calibri"/>
                <a:ea typeface="+mn-ea"/>
                <a:cs typeface="Calibri"/>
              </a:rPr>
              <a:t>)</a:t>
            </a:r>
            <a:endParaRPr lang="en-US" dirty="0" smtClean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 smtClean="0"/>
              <a:t>…with argument list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 smtClean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 smtClean="0"/>
              <a:t>…and  environment variable </a:t>
            </a:r>
            <a:r>
              <a:rPr lang="en-US" dirty="0" smtClean="0">
                <a:latin typeface="Calibri"/>
                <a:ea typeface="+mn-ea"/>
                <a:cs typeface="Calibri"/>
              </a:rPr>
              <a:t>list</a:t>
            </a:r>
            <a:r>
              <a:rPr lang="en-US" b="1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 smtClean="0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 smtClean="0"/>
              <a:t>“</a:t>
            </a:r>
            <a:r>
              <a:rPr lang="en-US" dirty="0"/>
              <a:t>name=value” </a:t>
            </a:r>
            <a:r>
              <a:rPr lang="en-US" dirty="0" smtClean="0"/>
              <a:t>strings (e.g., </a:t>
            </a:r>
            <a:r>
              <a:rPr lang="en-US" dirty="0" smtClean="0">
                <a:latin typeface="Courier New"/>
                <a:cs typeface="Courier New"/>
              </a:rPr>
              <a:t>USER=</a:t>
            </a:r>
            <a:r>
              <a:rPr lang="en-US" dirty="0" err="1" smtClean="0">
                <a:latin typeface="Courier New"/>
                <a:cs typeface="Courier New"/>
              </a:rPr>
              <a:t>droh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n-US" dirty="0" err="1" smtClean="0">
                <a:latin typeface="Courier New"/>
                <a:cs typeface="Courier New"/>
              </a:rPr>
              <a:t>getenv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putenv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printenv</a:t>
            </a:r>
            <a:endParaRPr lang="en-US" b="1" dirty="0" smtClean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 smtClean="0"/>
              <a:t>Overwrites code, data, and stack</a:t>
            </a:r>
          </a:p>
          <a:p>
            <a:pPr lvl="1"/>
            <a:r>
              <a:rPr lang="en-US" dirty="0" smtClean="0"/>
              <a:t>Retains PID, open files and signal context</a:t>
            </a:r>
          </a:p>
          <a:p>
            <a:r>
              <a:rPr lang="en-US" dirty="0" smtClean="0"/>
              <a:t>Called </a:t>
            </a:r>
            <a:r>
              <a:rPr lang="en-US" dirty="0" smtClean="0">
                <a:solidFill>
                  <a:srgbClr val="FF0000"/>
                </a:solidFill>
              </a:rPr>
              <a:t>once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never </a:t>
            </a:r>
            <a:r>
              <a:rPr lang="en-US" dirty="0" smtClean="0"/>
              <a:t>returns</a:t>
            </a:r>
          </a:p>
          <a:p>
            <a:pPr lvl="1"/>
            <a:r>
              <a:rPr lang="en-US" dirty="0" smtClean="0"/>
              <a:t>…except if there is an error</a:t>
            </a:r>
          </a:p>
        </p:txBody>
      </p:sp>
    </p:spTree>
    <p:extLst>
      <p:ext uri="{BB962C8B-B14F-4D97-AF65-F5344CB8AC3E}">
        <p14:creationId xmlns:p14="http://schemas.microsoft.com/office/powerpoint/2010/main" val="24372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urier New" charset="0"/>
                <a:ea typeface="Courier New" charset="0"/>
                <a:cs typeface="Courier New" charset="0"/>
              </a:rPr>
              <a:t>fork() </a:t>
            </a:r>
            <a:r>
              <a:rPr lang="en-GB" dirty="0" smtClean="0"/>
              <a:t>and </a:t>
            </a:r>
            <a:r>
              <a:rPr lang="en-GB" dirty="0" err="1" smtClean="0">
                <a:latin typeface="Courier New" charset="0"/>
                <a:ea typeface="Courier New" charset="0"/>
                <a:cs typeface="Courier New" charset="0"/>
              </a:rPr>
              <a:t>execve</a:t>
            </a:r>
            <a:r>
              <a:rPr lang="en-GB" dirty="0" smtClean="0">
                <a:latin typeface="Courier New" charset="0"/>
                <a:ea typeface="Courier New" charset="0"/>
                <a:cs typeface="Courier New" charset="0"/>
              </a:rPr>
              <a:t>()</a:t>
            </a:r>
            <a:endParaRPr lang="en-GB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>
                <a:latin typeface="Courier New" charset="0"/>
                <a:ea typeface="Courier New" charset="0"/>
                <a:cs typeface="Courier New" charset="0"/>
              </a:rPr>
              <a:t>execve</a:t>
            </a:r>
            <a:r>
              <a:rPr lang="en-GB" dirty="0" smtClean="0">
                <a:latin typeface="Courier New" charset="0"/>
                <a:ea typeface="Courier New" charset="0"/>
                <a:cs typeface="Courier New" charset="0"/>
              </a:rPr>
              <a:t>() </a:t>
            </a:r>
            <a:r>
              <a:rPr lang="en-GB" dirty="0" smtClean="0"/>
              <a:t>does not fork a new process!</a:t>
            </a:r>
          </a:p>
          <a:p>
            <a:pPr lvl="1"/>
            <a:r>
              <a:rPr lang="en-GB" dirty="0" smtClean="0"/>
              <a:t>Rather, it replaces the address space and CPU state of the current process</a:t>
            </a:r>
          </a:p>
          <a:p>
            <a:pPr lvl="1"/>
            <a:r>
              <a:rPr lang="en-GB" dirty="0" smtClean="0"/>
              <a:t>Loads the new address space from the executable file and starts it from 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main()</a:t>
            </a:r>
            <a:r>
              <a:rPr lang="x-none" dirty="0" smtClean="0"/>
              <a:t>‏</a:t>
            </a:r>
            <a:endParaRPr lang="en-GB" dirty="0" smtClean="0"/>
          </a:p>
          <a:p>
            <a:pPr lvl="1"/>
            <a:r>
              <a:rPr lang="en-GB" dirty="0" smtClean="0"/>
              <a:t>So, to start a new program, use 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fork() </a:t>
            </a:r>
            <a:r>
              <a:rPr lang="en-GB" dirty="0" smtClean="0"/>
              <a:t>followed by </a:t>
            </a:r>
            <a:r>
              <a:rPr lang="en-GB" b="1" dirty="0" err="1" smtClean="0">
                <a:latin typeface="Courier New" charset="0"/>
                <a:ea typeface="Courier New" charset="0"/>
                <a:cs typeface="Courier New" charset="0"/>
              </a:rPr>
              <a:t>execve</a:t>
            </a:r>
            <a:r>
              <a:rPr lang="en-GB" b="1" dirty="0" smtClean="0"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x-none" dirty="0" smtClean="0"/>
              <a:t>‏</a:t>
            </a:r>
            <a:endParaRPr lang="en-GB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0800" y="3762027"/>
            <a:ext cx="2773440" cy="202917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 smtClean="0">
                <a:latin typeface="Courier New" pitchFamily="49" charset="0"/>
              </a:rPr>
              <a:t>execl</a:t>
            </a:r>
            <a:r>
              <a:rPr lang="en-US" sz="3400" dirty="0" smtClean="0">
                <a:latin typeface="Courier New" pitchFamily="49" charset="0"/>
              </a:rPr>
              <a:t> </a:t>
            </a:r>
            <a:r>
              <a:rPr lang="en-US" sz="3400" dirty="0" smtClean="0"/>
              <a:t>and</a:t>
            </a:r>
            <a:r>
              <a:rPr lang="en-US" sz="3400" dirty="0" smtClean="0">
                <a:latin typeface="Courier New" pitchFamily="49" charset="0"/>
              </a:rPr>
              <a:t> exec</a:t>
            </a:r>
            <a:r>
              <a:rPr lang="en-US" sz="3400" dirty="0" smtClean="0"/>
              <a:t> Family</a:t>
            </a:r>
            <a:endParaRPr lang="en-US" sz="3400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318500" cy="5410200"/>
          </a:xfrm>
        </p:spPr>
        <p:txBody>
          <a:bodyPr/>
          <a:lstStyle/>
          <a:p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</a:rPr>
              <a:t>execl</a:t>
            </a:r>
            <a:r>
              <a:rPr lang="en-US" sz="2000" dirty="0">
                <a:latin typeface="Courier New" pitchFamily="49" charset="0"/>
              </a:rPr>
              <a:t>(char *path, char *arg0, char *arg1, …, 0</a:t>
            </a:r>
            <a:r>
              <a:rPr lang="en-US" sz="2000" dirty="0" smtClean="0">
                <a:latin typeface="Courier New" pitchFamily="49" charset="0"/>
              </a:rPr>
              <a:t>)</a:t>
            </a:r>
            <a:endParaRPr lang="en-US" dirty="0"/>
          </a:p>
          <a:p>
            <a:r>
              <a:rPr lang="en-US" dirty="0"/>
              <a:t>Loads and runs executable at </a:t>
            </a:r>
            <a:r>
              <a:rPr lang="en-US" dirty="0">
                <a:latin typeface="Courier New" pitchFamily="49" charset="0"/>
              </a:rPr>
              <a:t>path</a:t>
            </a:r>
            <a:r>
              <a:rPr lang="en-US" dirty="0"/>
              <a:t> with </a:t>
            </a:r>
            <a:r>
              <a:rPr lang="en-US" dirty="0" err="1"/>
              <a:t>args</a:t>
            </a:r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arg0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arg1</a:t>
            </a:r>
            <a:r>
              <a:rPr lang="en-US" dirty="0"/>
              <a:t>, …</a:t>
            </a:r>
          </a:p>
          <a:p>
            <a:pPr lvl="1"/>
            <a:r>
              <a:rPr lang="en-US" b="1" dirty="0">
                <a:latin typeface="Courier New" pitchFamily="49" charset="0"/>
              </a:rPr>
              <a:t>path</a:t>
            </a:r>
            <a:r>
              <a:rPr lang="en-US" dirty="0"/>
              <a:t> is the complete path of an executable object file</a:t>
            </a:r>
          </a:p>
          <a:p>
            <a:pPr lvl="1"/>
            <a:r>
              <a:rPr lang="en-US" dirty="0"/>
              <a:t>By convention,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arg0</a:t>
            </a:r>
            <a:r>
              <a:rPr lang="en-US" b="1" dirty="0"/>
              <a:t> </a:t>
            </a:r>
            <a:r>
              <a:rPr lang="en-US" dirty="0"/>
              <a:t>is the name of the executable object file</a:t>
            </a:r>
          </a:p>
          <a:p>
            <a:pPr lvl="1"/>
            <a:r>
              <a:rPr lang="en-US" dirty="0"/>
              <a:t>“Real” arguments to the program start with </a:t>
            </a:r>
            <a:r>
              <a:rPr lang="en-US" b="1" dirty="0">
                <a:latin typeface="Courier New" pitchFamily="49" charset="0"/>
              </a:rPr>
              <a:t>arg1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List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 err="1"/>
              <a:t>s</a:t>
            </a:r>
            <a:r>
              <a:rPr lang="en-US" dirty="0"/>
              <a:t> is terminated by a </a:t>
            </a:r>
            <a:r>
              <a:rPr lang="en-US" b="1" dirty="0">
                <a:latin typeface="Courier New" pitchFamily="49" charset="0"/>
              </a:rPr>
              <a:t>(char *)0</a:t>
            </a:r>
            <a:r>
              <a:rPr lang="en-US" b="1" dirty="0"/>
              <a:t> </a:t>
            </a:r>
            <a:r>
              <a:rPr lang="en-US" dirty="0"/>
              <a:t>argument</a:t>
            </a:r>
          </a:p>
          <a:p>
            <a:pPr lvl="1"/>
            <a:r>
              <a:rPr lang="en-US" dirty="0"/>
              <a:t>Environment taken from </a:t>
            </a:r>
            <a:r>
              <a:rPr lang="en-US" b="1" dirty="0">
                <a:latin typeface="Courier New" pitchFamily="49" charset="0"/>
              </a:rPr>
              <a:t>char **environ</a:t>
            </a:r>
            <a:r>
              <a:rPr lang="en-US" dirty="0"/>
              <a:t>, which points to an array of “name=value” strings: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USER=ganger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LOGNAME=ganger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HOME=/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/cs.cmu.edu/user/ganger</a:t>
            </a:r>
          </a:p>
          <a:p>
            <a:r>
              <a:rPr lang="en-US" dirty="0"/>
              <a:t>Returns </a:t>
            </a:r>
            <a:r>
              <a:rPr lang="en-US" dirty="0">
                <a:latin typeface="Courier New" pitchFamily="49" charset="0"/>
              </a:rPr>
              <a:t>-1</a:t>
            </a:r>
            <a:r>
              <a:rPr lang="en-US" dirty="0"/>
              <a:t> if error, </a:t>
            </a:r>
            <a:r>
              <a:rPr lang="en-US" i="1" dirty="0">
                <a:solidFill>
                  <a:srgbClr val="990000"/>
                </a:solidFill>
              </a:rPr>
              <a:t>otherwise doesn’t return</a:t>
            </a:r>
            <a:r>
              <a:rPr lang="en-US" dirty="0" smtClean="0"/>
              <a:t>!</a:t>
            </a:r>
            <a:endParaRPr lang="en-US" dirty="0"/>
          </a:p>
          <a:p>
            <a:r>
              <a:rPr lang="en-US" dirty="0"/>
              <a:t>Family of functions includes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execv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execve</a:t>
            </a:r>
            <a:r>
              <a:rPr lang="en-US" dirty="0"/>
              <a:t> (base function),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execvp</a:t>
            </a:r>
            <a:r>
              <a:rPr lang="en-US" dirty="0">
                <a:latin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</a:rPr>
              <a:t>execl</a:t>
            </a:r>
            <a:r>
              <a:rPr lang="en-US" dirty="0"/>
              <a:t>, </a:t>
            </a:r>
            <a:r>
              <a:rPr lang="en-US" dirty="0" err="1">
                <a:latin typeface="Courier New" pitchFamily="49" charset="0"/>
              </a:rPr>
              <a:t>execle</a:t>
            </a:r>
            <a:r>
              <a:rPr lang="en-US" dirty="0"/>
              <a:t>, and </a:t>
            </a:r>
            <a:r>
              <a:rPr lang="en-US" dirty="0" err="1">
                <a:latin typeface="Courier New" pitchFamily="49" charset="0"/>
              </a:rPr>
              <a:t>execlp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610600" cy="573088"/>
          </a:xfrm>
        </p:spPr>
        <p:txBody>
          <a:bodyPr/>
          <a:lstStyle/>
          <a:p>
            <a:r>
              <a:rPr lang="en-US" sz="3400" dirty="0">
                <a:latin typeface="Courier New" pitchFamily="49" charset="0"/>
              </a:rPr>
              <a:t>exec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</a:t>
            </a:r>
            <a:r>
              <a:rPr lang="en-US" sz="3400" dirty="0" smtClean="0"/>
              <a:t>Using fork followed by exec</a:t>
            </a:r>
            <a:endParaRPr lang="en-US" sz="3400" dirty="0"/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237319" y="1524000"/>
            <a:ext cx="8669361" cy="403770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38138" indent="-338138" eaLnBrk="1">
              <a:lnSpc>
                <a:spcPct val="89000"/>
              </a:lnSpc>
              <a:spcBef>
                <a:spcPts val="500"/>
              </a:spcBef>
              <a:buClr>
                <a:srgbClr val="000000"/>
              </a:buClr>
              <a:buSzPct val="100000"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 err="1">
                <a:latin typeface="Courier New" charset="0"/>
              </a:rPr>
              <a:t>int</a:t>
            </a:r>
            <a:r>
              <a:rPr lang="en-GB" altLang="x-none" sz="1600" dirty="0">
                <a:latin typeface="Courier New" charset="0"/>
              </a:rPr>
              <a:t> main(</a:t>
            </a:r>
            <a:r>
              <a:rPr lang="en-GB" altLang="x-none" sz="1600" dirty="0" err="1">
                <a:latin typeface="Courier New" charset="0"/>
              </a:rPr>
              <a:t>int</a:t>
            </a:r>
            <a:r>
              <a:rPr lang="en-GB" altLang="x-none" sz="1600" dirty="0">
                <a:latin typeface="Courier New" charset="0"/>
              </a:rPr>
              <a:t> </a:t>
            </a:r>
            <a:r>
              <a:rPr lang="en-GB" altLang="x-none" sz="1600" dirty="0" err="1">
                <a:latin typeface="Courier New" charset="0"/>
              </a:rPr>
              <a:t>argc</a:t>
            </a:r>
            <a:r>
              <a:rPr lang="en-GB" altLang="x-none" sz="1600" dirty="0">
                <a:latin typeface="Courier New" charset="0"/>
              </a:rPr>
              <a:t>, char **</a:t>
            </a:r>
            <a:r>
              <a:rPr lang="en-GB" altLang="x-none" sz="1600" dirty="0" err="1">
                <a:latin typeface="Courier New" charset="0"/>
              </a:rPr>
              <a:t>argv</a:t>
            </a:r>
            <a:r>
              <a:rPr lang="en-GB" altLang="x-none" sz="1600" dirty="0">
                <a:latin typeface="Courier New" charset="0"/>
              </a:rPr>
              <a:t>) {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 err="1">
                <a:latin typeface="Courier New" charset="0"/>
              </a:rPr>
              <a:t>int</a:t>
            </a:r>
            <a:r>
              <a:rPr lang="en-GB" altLang="x-none" sz="1600" dirty="0">
                <a:latin typeface="Courier New" charset="0"/>
              </a:rPr>
              <a:t> </a:t>
            </a:r>
            <a:r>
              <a:rPr lang="en-GB" altLang="x-none" sz="1600" dirty="0" err="1">
                <a:solidFill>
                  <a:srgbClr val="993333"/>
                </a:solidFill>
                <a:latin typeface="Courier New" charset="0"/>
              </a:rPr>
              <a:t>rv</a:t>
            </a:r>
            <a:r>
              <a:rPr lang="en-GB" altLang="x-none" sz="1600" dirty="0">
                <a:latin typeface="Courier New" charset="0"/>
              </a:rPr>
              <a:t>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if (fork()) {   </a:t>
            </a:r>
            <a:r>
              <a:rPr lang="en-GB" altLang="x-none" sz="1600" i="1" dirty="0">
                <a:solidFill>
                  <a:srgbClr val="2323DC"/>
                </a:solidFill>
                <a:latin typeface="Courier New" charset="0"/>
              </a:rPr>
              <a:t>/* Parent process */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wait(&amp;</a:t>
            </a:r>
            <a:r>
              <a:rPr lang="en-GB" altLang="x-none" sz="1600" dirty="0" err="1">
                <a:latin typeface="Courier New" charset="0"/>
              </a:rPr>
              <a:t>rv</a:t>
            </a:r>
            <a:r>
              <a:rPr lang="en-GB" altLang="x-none" sz="1600" dirty="0">
                <a:latin typeface="Courier New" charset="0"/>
              </a:rPr>
              <a:t>);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} else {       </a:t>
            </a:r>
            <a:r>
              <a:rPr lang="en-GB" altLang="x-none" sz="1600" i="1" dirty="0">
                <a:solidFill>
                  <a:srgbClr val="2323DC"/>
                </a:solidFill>
                <a:latin typeface="Courier New" charset="0"/>
              </a:rPr>
              <a:t>/* Child process */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char *</a:t>
            </a:r>
            <a:r>
              <a:rPr lang="en-GB" altLang="x-none" sz="1600" dirty="0" err="1">
                <a:latin typeface="Courier New" charset="0"/>
              </a:rPr>
              <a:t>newargs</a:t>
            </a:r>
            <a:r>
              <a:rPr lang="en-GB" altLang="x-none" sz="1600" dirty="0">
                <a:latin typeface="Courier New" charset="0"/>
              </a:rPr>
              <a:t>[3];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</a:t>
            </a:r>
            <a:r>
              <a:rPr lang="en-GB" altLang="x-none" sz="1600" dirty="0" err="1">
                <a:latin typeface="Courier New" charset="0"/>
              </a:rPr>
              <a:t>printf</a:t>
            </a:r>
            <a:r>
              <a:rPr lang="en-GB" altLang="x-none" sz="1600" dirty="0">
                <a:latin typeface="Courier New" charset="0"/>
              </a:rPr>
              <a:t>(“Hello, I am the child process.\n”);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</a:t>
            </a:r>
            <a:r>
              <a:rPr lang="en-GB" altLang="x-none" sz="1600" dirty="0" err="1">
                <a:latin typeface="Courier New" charset="0"/>
              </a:rPr>
              <a:t>newargs</a:t>
            </a:r>
            <a:r>
              <a:rPr lang="en-GB" altLang="x-none" sz="1600" dirty="0">
                <a:latin typeface="Courier New" charset="0"/>
              </a:rPr>
              <a:t>[0] = “/bin/echo”;   </a:t>
            </a:r>
            <a:r>
              <a:rPr lang="en-GB" altLang="x-none" sz="1600" i="1" dirty="0">
                <a:solidFill>
                  <a:srgbClr val="2323DC"/>
                </a:solidFill>
                <a:latin typeface="Courier New" charset="0"/>
              </a:rPr>
              <a:t>/* Convention! Not required!! */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</a:t>
            </a:r>
            <a:r>
              <a:rPr lang="en-GB" altLang="x-none" sz="1600" dirty="0" err="1">
                <a:latin typeface="Courier New" charset="0"/>
              </a:rPr>
              <a:t>newargs</a:t>
            </a:r>
            <a:r>
              <a:rPr lang="en-GB" altLang="x-none" sz="1600" dirty="0">
                <a:latin typeface="Courier New" charset="0"/>
              </a:rPr>
              <a:t>[1] = “some random string”;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</a:t>
            </a:r>
            <a:r>
              <a:rPr lang="en-GB" altLang="x-none" sz="1600" dirty="0" err="1">
                <a:latin typeface="Courier New" charset="0"/>
              </a:rPr>
              <a:t>newargs</a:t>
            </a:r>
            <a:r>
              <a:rPr lang="en-GB" altLang="x-none" sz="1600" dirty="0">
                <a:latin typeface="Courier New" charset="0"/>
              </a:rPr>
              <a:t>[2] = NULL;          </a:t>
            </a:r>
            <a:r>
              <a:rPr lang="en-GB" altLang="x-none" sz="1600" i="1" dirty="0">
                <a:solidFill>
                  <a:srgbClr val="2323DC"/>
                </a:solidFill>
                <a:latin typeface="Courier New" charset="0"/>
              </a:rPr>
              <a:t>/* Indicate end of </a:t>
            </a:r>
            <a:r>
              <a:rPr lang="en-GB" altLang="x-none" sz="1600" i="1" dirty="0" err="1">
                <a:solidFill>
                  <a:srgbClr val="2323DC"/>
                </a:solidFill>
                <a:latin typeface="Courier New" charset="0"/>
              </a:rPr>
              <a:t>args</a:t>
            </a:r>
            <a:r>
              <a:rPr lang="en-GB" altLang="x-none" sz="1600" i="1" dirty="0">
                <a:solidFill>
                  <a:srgbClr val="2323DC"/>
                </a:solidFill>
                <a:latin typeface="Courier New" charset="0"/>
              </a:rPr>
              <a:t> array */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if (</a:t>
            </a:r>
            <a:r>
              <a:rPr lang="en-GB" altLang="x-none" sz="1600" dirty="0" err="1">
                <a:solidFill>
                  <a:srgbClr val="993333"/>
                </a:solidFill>
                <a:latin typeface="Courier New" charset="0"/>
              </a:rPr>
              <a:t>execv</a:t>
            </a:r>
            <a:r>
              <a:rPr lang="en-GB" altLang="x-none" sz="1600" dirty="0">
                <a:latin typeface="Courier New" charset="0"/>
              </a:rPr>
              <a:t>(“/bin/echo”, </a:t>
            </a:r>
            <a:r>
              <a:rPr lang="en-GB" altLang="x-none" sz="1600" dirty="0" err="1">
                <a:latin typeface="Courier New" charset="0"/>
              </a:rPr>
              <a:t>newargs</a:t>
            </a:r>
            <a:r>
              <a:rPr lang="en-GB" altLang="x-none" sz="1600" dirty="0">
                <a:latin typeface="Courier New" charset="0"/>
              </a:rPr>
              <a:t>)) {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    </a:t>
            </a:r>
            <a:r>
              <a:rPr lang="en-GB" altLang="x-none" sz="1600" dirty="0" err="1">
                <a:latin typeface="Courier New" charset="0"/>
              </a:rPr>
              <a:t>printf</a:t>
            </a:r>
            <a:r>
              <a:rPr lang="en-GB" altLang="x-none" sz="1600" dirty="0">
                <a:latin typeface="Courier New" charset="0"/>
              </a:rPr>
              <a:t>(“warning: </a:t>
            </a:r>
            <a:r>
              <a:rPr lang="en-GB" altLang="x-none" sz="1600" dirty="0" err="1">
                <a:latin typeface="Courier New" charset="0"/>
              </a:rPr>
              <a:t>execve</a:t>
            </a:r>
            <a:r>
              <a:rPr lang="en-GB" altLang="x-none" sz="1600" dirty="0">
                <a:latin typeface="Courier New" charset="0"/>
              </a:rPr>
              <a:t> returned an error.\n”); exit(-1);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}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</a:t>
            </a:r>
            <a:r>
              <a:rPr lang="en-GB" altLang="x-none" sz="1600" dirty="0" err="1">
                <a:latin typeface="Courier New" charset="0"/>
              </a:rPr>
              <a:t>printf</a:t>
            </a:r>
            <a:r>
              <a:rPr lang="en-GB" altLang="x-none" sz="1600" dirty="0">
                <a:latin typeface="Courier New" charset="0"/>
              </a:rPr>
              <a:t>(“Child process should never get here\n”);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    exit(42);</a:t>
            </a:r>
          </a:p>
          <a:p>
            <a:pPr marL="738188" lvl="1" indent="-28098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1600" dirty="0">
                <a:latin typeface="Courier New" charset="0"/>
              </a:rPr>
              <a:t>}</a:t>
            </a:r>
          </a:p>
          <a:p>
            <a:pPr marL="338138" indent="-338138" eaLnBrk="1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338138" algn="l"/>
                <a:tab pos="504825" algn="l"/>
                <a:tab pos="962025" algn="l"/>
                <a:tab pos="1419225" algn="l"/>
                <a:tab pos="1876425" algn="l"/>
                <a:tab pos="2333625" algn="l"/>
                <a:tab pos="2790825" algn="l"/>
                <a:tab pos="3248025" algn="l"/>
                <a:tab pos="3705225" algn="l"/>
                <a:tab pos="4162425" algn="l"/>
                <a:tab pos="4619625" algn="l"/>
                <a:tab pos="5076825" algn="l"/>
                <a:tab pos="5534025" algn="l"/>
                <a:tab pos="5991225" algn="l"/>
                <a:tab pos="6448425" algn="l"/>
                <a:tab pos="6905625" algn="l"/>
                <a:tab pos="7362825" algn="l"/>
                <a:tab pos="7820025" algn="l"/>
                <a:tab pos="8277225" algn="l"/>
                <a:tab pos="8734425" algn="l"/>
                <a:tab pos="9191625" algn="l"/>
              </a:tabLst>
            </a:pPr>
            <a:r>
              <a:rPr lang="en-GB" altLang="x-none" sz="20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</a:t>
            </a:r>
            <a:r>
              <a:rPr lang="tr-TR" dirty="0" err="1" smtClean="0"/>
              <a:t>xec</a:t>
            </a:r>
            <a:r>
              <a:rPr lang="tr-TR" dirty="0" smtClean="0"/>
              <a:t>()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family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0" dirty="0" smtClean="0"/>
              <a:t>The suffix’s determine the arguments</a:t>
            </a:r>
            <a:endParaRPr lang="en-US" b="0" dirty="0"/>
          </a:p>
          <a:p>
            <a:pPr lvl="1"/>
            <a:r>
              <a:rPr lang="en-US" b="0" dirty="0" smtClean="0"/>
              <a:t>l : arguments are passed as a list of strings to the main()</a:t>
            </a:r>
          </a:p>
          <a:p>
            <a:pPr lvl="1"/>
            <a:r>
              <a:rPr lang="en-US" b="0" dirty="0" smtClean="0"/>
              <a:t>v : arguments are passed as an array of strings to the main()</a:t>
            </a:r>
          </a:p>
          <a:p>
            <a:pPr lvl="1"/>
            <a:r>
              <a:rPr lang="en-US" b="0" dirty="0" smtClean="0"/>
              <a:t>p : path/s to search for the new running program</a:t>
            </a:r>
          </a:p>
          <a:p>
            <a:pPr lvl="1"/>
            <a:r>
              <a:rPr lang="en-US" b="0" dirty="0" smtClean="0"/>
              <a:t>e : the environment can be specified by the caller</a:t>
            </a:r>
          </a:p>
          <a:p>
            <a:r>
              <a:rPr lang="en-US" b="0" dirty="0" smtClean="0"/>
              <a:t>One can mix them with different combinations</a:t>
            </a:r>
          </a:p>
          <a:p>
            <a:pPr lvl="1"/>
            <a:r>
              <a:rPr lang="en-US" b="0" dirty="0" err="1" smtClean="0"/>
              <a:t>int</a:t>
            </a:r>
            <a:r>
              <a:rPr lang="en-US" b="0" dirty="0" smtClean="0"/>
              <a:t> </a:t>
            </a:r>
            <a:r>
              <a:rPr lang="en-US" b="0" dirty="0" err="1" smtClean="0"/>
              <a:t>execl</a:t>
            </a:r>
            <a:r>
              <a:rPr lang="en-US" b="0" dirty="0" smtClean="0"/>
              <a:t>(</a:t>
            </a:r>
            <a:r>
              <a:rPr lang="en-US" b="0" dirty="0" err="1" smtClean="0"/>
              <a:t>const</a:t>
            </a:r>
            <a:r>
              <a:rPr lang="en-US" b="0" dirty="0" smtClean="0"/>
              <a:t> char *path, </a:t>
            </a:r>
            <a:r>
              <a:rPr lang="en-US" b="0" dirty="0" err="1" smtClean="0"/>
              <a:t>const</a:t>
            </a:r>
            <a:r>
              <a:rPr lang="en-US" b="0" dirty="0" smtClean="0"/>
              <a:t> char *</a:t>
            </a:r>
            <a:r>
              <a:rPr lang="en-US" b="0" dirty="0" err="1" smtClean="0"/>
              <a:t>arg</a:t>
            </a:r>
            <a:r>
              <a:rPr lang="en-US" b="0" dirty="0" smtClean="0"/>
              <a:t>, ...);</a:t>
            </a:r>
          </a:p>
          <a:p>
            <a:pPr lvl="1"/>
            <a:r>
              <a:rPr lang="en-US" b="0" dirty="0" err="1" smtClean="0"/>
              <a:t>int</a:t>
            </a:r>
            <a:r>
              <a:rPr lang="en-US" b="0" dirty="0" smtClean="0"/>
              <a:t> </a:t>
            </a:r>
            <a:r>
              <a:rPr lang="en-US" b="0" dirty="0" err="1"/>
              <a:t>execlp</a:t>
            </a:r>
            <a:r>
              <a:rPr lang="en-US" b="0" dirty="0"/>
              <a:t>(</a:t>
            </a:r>
            <a:r>
              <a:rPr lang="en-US" b="0" dirty="0" err="1"/>
              <a:t>const</a:t>
            </a:r>
            <a:r>
              <a:rPr lang="en-US" b="0" dirty="0"/>
              <a:t> char *file, </a:t>
            </a:r>
            <a:r>
              <a:rPr lang="en-US" b="0" dirty="0" err="1"/>
              <a:t>const</a:t>
            </a:r>
            <a:r>
              <a:rPr lang="en-US" b="0" dirty="0"/>
              <a:t> char *</a:t>
            </a:r>
            <a:r>
              <a:rPr lang="en-US" b="0" dirty="0" err="1"/>
              <a:t>arg</a:t>
            </a:r>
            <a:r>
              <a:rPr lang="en-US" b="0" dirty="0"/>
              <a:t>, ...);</a:t>
            </a:r>
          </a:p>
          <a:p>
            <a:pPr lvl="1"/>
            <a:r>
              <a:rPr lang="en-US" b="0" dirty="0" err="1"/>
              <a:t>int</a:t>
            </a:r>
            <a:r>
              <a:rPr lang="en-US" b="0" dirty="0"/>
              <a:t> </a:t>
            </a:r>
            <a:r>
              <a:rPr lang="en-US" b="0" dirty="0" err="1"/>
              <a:t>execle</a:t>
            </a:r>
            <a:r>
              <a:rPr lang="en-US" b="0" dirty="0"/>
              <a:t>(</a:t>
            </a:r>
            <a:r>
              <a:rPr lang="en-US" b="0" dirty="0" err="1"/>
              <a:t>const</a:t>
            </a:r>
            <a:r>
              <a:rPr lang="en-US" b="0" dirty="0"/>
              <a:t> char *path, </a:t>
            </a:r>
            <a:r>
              <a:rPr lang="en-US" b="0" dirty="0" err="1"/>
              <a:t>const</a:t>
            </a:r>
            <a:r>
              <a:rPr lang="en-US" b="0" dirty="0"/>
              <a:t> char *</a:t>
            </a:r>
            <a:r>
              <a:rPr lang="en-US" b="0" dirty="0" err="1"/>
              <a:t>arg</a:t>
            </a:r>
            <a:r>
              <a:rPr lang="en-US" b="0" dirty="0"/>
              <a:t>, ..., char * 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envp</a:t>
            </a:r>
            <a:r>
              <a:rPr lang="en-US" b="0" dirty="0"/>
              <a:t>[]);</a:t>
            </a:r>
          </a:p>
          <a:p>
            <a:pPr lvl="1"/>
            <a:r>
              <a:rPr lang="en-US" b="0" dirty="0" err="1"/>
              <a:t>int</a:t>
            </a:r>
            <a:r>
              <a:rPr lang="en-US" b="0" dirty="0"/>
              <a:t> </a:t>
            </a:r>
            <a:r>
              <a:rPr lang="en-US" b="0" dirty="0" err="1"/>
              <a:t>execv</a:t>
            </a:r>
            <a:r>
              <a:rPr lang="en-US" b="0" dirty="0"/>
              <a:t>(</a:t>
            </a:r>
            <a:r>
              <a:rPr lang="en-US" b="0" dirty="0" err="1"/>
              <a:t>const</a:t>
            </a:r>
            <a:r>
              <a:rPr lang="en-US" b="0" dirty="0"/>
              <a:t> char *path, char *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argv</a:t>
            </a:r>
            <a:r>
              <a:rPr lang="en-US" b="0" dirty="0" smtClean="0"/>
              <a:t>[]);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execve</a:t>
            </a:r>
            <a:r>
              <a:rPr lang="en-US" dirty="0"/>
              <a:t>(</a:t>
            </a:r>
            <a:r>
              <a:rPr lang="en-US" dirty="0" err="1"/>
              <a:t>const</a:t>
            </a:r>
            <a:r>
              <a:rPr lang="en-US" dirty="0"/>
              <a:t> char *</a:t>
            </a:r>
            <a:r>
              <a:rPr lang="en-US" i="1" dirty="0"/>
              <a:t>path</a:t>
            </a:r>
            <a:r>
              <a:rPr lang="en-US" dirty="0"/>
              <a:t>, char *</a:t>
            </a:r>
            <a:r>
              <a:rPr lang="en-US" dirty="0" err="1"/>
              <a:t>const</a:t>
            </a:r>
            <a:r>
              <a:rPr lang="en-US" dirty="0"/>
              <a:t> </a:t>
            </a:r>
            <a:r>
              <a:rPr lang="en-US" i="1" dirty="0" err="1"/>
              <a:t>argv</a:t>
            </a:r>
            <a:r>
              <a:rPr lang="en-US" dirty="0"/>
              <a:t>[], char *</a:t>
            </a:r>
            <a:r>
              <a:rPr lang="en-US" dirty="0" err="1"/>
              <a:t>const</a:t>
            </a:r>
            <a:r>
              <a:rPr lang="en-US" dirty="0"/>
              <a:t> </a:t>
            </a:r>
            <a:r>
              <a:rPr lang="en-US" i="1" dirty="0" err="1"/>
              <a:t>envp</a:t>
            </a:r>
            <a:r>
              <a:rPr lang="en-US" dirty="0" smtClean="0"/>
              <a:t>[]);</a:t>
            </a:r>
          </a:p>
          <a:p>
            <a:pPr lvl="1"/>
            <a:r>
              <a:rPr lang="en-US" b="0" dirty="0" err="1" smtClean="0"/>
              <a:t>int</a:t>
            </a:r>
            <a:r>
              <a:rPr lang="en-US" b="0" dirty="0" smtClean="0"/>
              <a:t> </a:t>
            </a:r>
            <a:r>
              <a:rPr lang="en-US" b="0" dirty="0" err="1"/>
              <a:t>execvp</a:t>
            </a:r>
            <a:r>
              <a:rPr lang="en-US" b="0" dirty="0"/>
              <a:t>(</a:t>
            </a:r>
            <a:r>
              <a:rPr lang="en-US" b="0" dirty="0" err="1"/>
              <a:t>const</a:t>
            </a:r>
            <a:r>
              <a:rPr lang="en-US" b="0" dirty="0"/>
              <a:t> char *file, char *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argv</a:t>
            </a:r>
            <a:r>
              <a:rPr lang="en-US" b="0" dirty="0"/>
              <a:t>[]);</a:t>
            </a:r>
          </a:p>
          <a:p>
            <a:pPr lvl="1"/>
            <a:r>
              <a:rPr lang="en-US" b="0" dirty="0" err="1"/>
              <a:t>int</a:t>
            </a:r>
            <a:r>
              <a:rPr lang="en-US" b="0" dirty="0"/>
              <a:t> </a:t>
            </a:r>
            <a:r>
              <a:rPr lang="en-US" b="0" dirty="0" err="1"/>
              <a:t>execvpe</a:t>
            </a:r>
            <a:r>
              <a:rPr lang="en-US" b="0" dirty="0"/>
              <a:t>(</a:t>
            </a:r>
            <a:r>
              <a:rPr lang="en-US" b="0" dirty="0" err="1"/>
              <a:t>const</a:t>
            </a:r>
            <a:r>
              <a:rPr lang="en-US" b="0" dirty="0"/>
              <a:t> char *file, char *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argv</a:t>
            </a:r>
            <a:r>
              <a:rPr lang="en-US" b="0" dirty="0"/>
              <a:t>[], char *</a:t>
            </a:r>
            <a:r>
              <a:rPr lang="en-US" b="0" dirty="0" err="1"/>
              <a:t>const</a:t>
            </a:r>
            <a:r>
              <a:rPr lang="en-US" b="0" dirty="0"/>
              <a:t> </a:t>
            </a:r>
            <a:r>
              <a:rPr lang="en-US" b="0" dirty="0" err="1"/>
              <a:t>envp</a:t>
            </a:r>
            <a:r>
              <a:rPr lang="en-US" b="0" dirty="0"/>
              <a:t>[]);</a:t>
            </a:r>
          </a:p>
          <a:p>
            <a:r>
              <a:rPr lang="en-US" b="0" dirty="0"/>
              <a:t>T</a:t>
            </a:r>
            <a:r>
              <a:rPr lang="en-US" b="0" dirty="0" smtClean="0"/>
              <a:t>he </a:t>
            </a:r>
            <a:r>
              <a:rPr lang="en-US" b="0" dirty="0"/>
              <a:t>initial argument is </a:t>
            </a:r>
            <a:r>
              <a:rPr lang="en-US" b="0" dirty="0" smtClean="0"/>
              <a:t>always the </a:t>
            </a:r>
            <a:r>
              <a:rPr lang="en-US" b="0" dirty="0"/>
              <a:t>name of a file </a:t>
            </a:r>
            <a:r>
              <a:rPr lang="en-US" b="0" dirty="0" smtClean="0"/>
              <a:t>to be executed.</a:t>
            </a:r>
            <a:endParaRPr lang="en-US" b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1414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Environment </a:t>
            </a:r>
            <a:r>
              <a:rPr lang="tr-TR" dirty="0" err="1" smtClean="0"/>
              <a:t>variables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An </a:t>
            </a:r>
            <a:r>
              <a:rPr lang="en-US" dirty="0"/>
              <a:t>environment variable</a:t>
            </a:r>
            <a:r>
              <a:rPr lang="en-US" b="0" dirty="0"/>
              <a:t> is a </a:t>
            </a:r>
            <a:r>
              <a:rPr lang="en-US" b="0" dirty="0">
                <a:hlinkClick r:id="rId2" tooltip="Name resolution (programming languages)"/>
              </a:rPr>
              <a:t>dynamic-named</a:t>
            </a:r>
            <a:r>
              <a:rPr lang="en-US" b="0" dirty="0"/>
              <a:t> </a:t>
            </a:r>
            <a:r>
              <a:rPr lang="en-US" b="0" dirty="0">
                <a:hlinkClick r:id="rId3" tooltip="Value (computer science)"/>
              </a:rPr>
              <a:t>value</a:t>
            </a:r>
            <a:r>
              <a:rPr lang="en-US" b="0" dirty="0"/>
              <a:t> that can affect the way running </a:t>
            </a:r>
            <a:r>
              <a:rPr lang="en-US" b="0" dirty="0">
                <a:hlinkClick r:id="rId4" tooltip="Process (computing)"/>
              </a:rPr>
              <a:t>processes</a:t>
            </a:r>
            <a:r>
              <a:rPr lang="en-US" b="0" dirty="0"/>
              <a:t> will behave on a computer.</a:t>
            </a:r>
          </a:p>
          <a:p>
            <a:r>
              <a:rPr lang="en-US" b="0" dirty="0"/>
              <a:t>They are part of the environment in which a process runs. For example, </a:t>
            </a:r>
            <a:endParaRPr lang="en-US" b="0" dirty="0" smtClean="0"/>
          </a:p>
          <a:p>
            <a:pPr lvl="1"/>
            <a:r>
              <a:rPr lang="en-US" b="0" dirty="0" smtClean="0"/>
              <a:t>a </a:t>
            </a:r>
            <a:r>
              <a:rPr lang="en-US" b="0" dirty="0"/>
              <a:t>running process can query the value of the TEMP environment variable to discover a suitable location to store </a:t>
            </a:r>
            <a:r>
              <a:rPr lang="en-US" b="0" dirty="0">
                <a:hlinkClick r:id="rId5" tooltip="Temporary file"/>
              </a:rPr>
              <a:t>temporary files</a:t>
            </a:r>
            <a:r>
              <a:rPr lang="en-US" b="0" dirty="0"/>
              <a:t>, </a:t>
            </a:r>
            <a:endParaRPr lang="en-US" b="0" dirty="0" smtClean="0"/>
          </a:p>
          <a:p>
            <a:pPr lvl="1"/>
            <a:r>
              <a:rPr lang="en-US" b="0" dirty="0" smtClean="0"/>
              <a:t>or </a:t>
            </a:r>
            <a:r>
              <a:rPr lang="en-US" b="0" dirty="0"/>
              <a:t>the HOME or USERPROFILE variable to find the </a:t>
            </a:r>
            <a:r>
              <a:rPr lang="en-US" b="0" dirty="0">
                <a:hlinkClick r:id="rId6" tooltip="Directory structure"/>
              </a:rPr>
              <a:t>directory structure</a:t>
            </a:r>
            <a:r>
              <a:rPr lang="en-US" b="0" dirty="0"/>
              <a:t> owned by the user running the </a:t>
            </a:r>
            <a:r>
              <a:rPr lang="en-US" b="0" dirty="0" smtClean="0"/>
              <a:t>process</a:t>
            </a:r>
          </a:p>
          <a:p>
            <a:pPr lvl="1"/>
            <a:endParaRPr lang="en-US" dirty="0"/>
          </a:p>
          <a:p>
            <a:r>
              <a:rPr lang="en-US" b="0" dirty="0" smtClean="0"/>
              <a:t>In Unix, use 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printenv</a:t>
            </a:r>
            <a:r>
              <a:rPr lang="en-US" b="0" dirty="0" smtClean="0"/>
              <a:t> in your shell to get the full list.</a:t>
            </a:r>
            <a:endParaRPr lang="en-US" b="0" dirty="0"/>
          </a:p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710111" y="6060303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alibri" charset="0"/>
                <a:ea typeface="Calibri" charset="0"/>
                <a:cs typeface="Calibri" charset="0"/>
                <a:hlinkClick r:id="rId7"/>
              </a:rPr>
              <a:t>https://</a:t>
            </a:r>
            <a:r>
              <a:rPr lang="tr-TR" dirty="0" smtClean="0">
                <a:latin typeface="Calibri" charset="0"/>
                <a:ea typeface="Calibri" charset="0"/>
                <a:cs typeface="Calibri" charset="0"/>
                <a:hlinkClick r:id="rId7"/>
              </a:rPr>
              <a:t>en.wikipedia.org/wiki/Environment_variable</a:t>
            </a:r>
            <a:r>
              <a:rPr lang="tr-TR" dirty="0" smtClean="0">
                <a:latin typeface="Calibri" charset="0"/>
                <a:ea typeface="Calibri" charset="0"/>
                <a:cs typeface="Calibri" charset="0"/>
              </a:rPr>
              <a:t> </a:t>
            </a:r>
            <a:endParaRPr lang="tr-TR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1738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Process Hierarchy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28956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alibri" charset="0"/>
                <a:ea typeface="Calibri" charset="0"/>
                <a:cs typeface="Calibri" charset="0"/>
              </a:rPr>
              <a:t>Login shell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28956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alibri" charset="0"/>
                <a:ea typeface="Calibri" charset="0"/>
                <a:cs typeface="Calibri" charset="0"/>
              </a:rPr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838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alibri" charset="0"/>
                <a:ea typeface="Calibri" charset="0"/>
                <a:cs typeface="Calibri" charset="0"/>
              </a:rPr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39624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alibri" charset="0"/>
                <a:ea typeface="Calibri" charset="0"/>
                <a:cs typeface="Calibri" charset="0"/>
              </a:rPr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7526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alibri" charset="0"/>
                <a:ea typeface="Calibri" charset="0"/>
                <a:cs typeface="Calibri" charset="0"/>
              </a:rPr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209800" y="4038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n>
                <a:solidFill>
                  <a:schemeClr val="tx1"/>
                </a:solidFill>
                <a:prstDash val="dot"/>
              </a:ln>
            </a:endParaRPr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038600" y="29718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37338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3886200" y="51054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2667000" y="51054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1981200" y="2819400"/>
            <a:ext cx="1752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76200" y="3352800"/>
            <a:ext cx="2133600" cy="76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alibri" charset="0"/>
                <a:ea typeface="Calibri" charset="0"/>
                <a:cs typeface="Calibri" charset="0"/>
              </a:rPr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 dirty="0"/>
              <a:t>e.g. </a:t>
            </a:r>
            <a:r>
              <a:rPr lang="en-US" sz="2000" b="1" dirty="0" err="1">
                <a:latin typeface="Courier New" charset="0"/>
              </a:rPr>
              <a:t>httpd</a:t>
            </a:r>
            <a:endParaRPr lang="en-US" sz="2000" b="1" dirty="0">
              <a:latin typeface="Courier New" charset="0"/>
            </a:endParaRP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  <p:sp>
        <p:nvSpPr>
          <p:cNvPr id="20" name="Oval 3"/>
          <p:cNvSpPr>
            <a:spLocks noChangeArrowheads="1"/>
          </p:cNvSpPr>
          <p:nvPr/>
        </p:nvSpPr>
        <p:spPr bwMode="auto">
          <a:xfrm>
            <a:off x="56388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alibri" charset="0"/>
                <a:ea typeface="Calibri" charset="0"/>
                <a:cs typeface="Calibri" charset="0"/>
              </a:rPr>
              <a:t>Login shell</a:t>
            </a:r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4914900" y="2959100"/>
            <a:ext cx="402019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5664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alibri" charset="0"/>
                <a:ea typeface="Calibri" charset="0"/>
                <a:cs typeface="Calibri" charset="0"/>
              </a:rPr>
              <a:t>Child</a:t>
            </a: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 flipH="1">
            <a:off x="65024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76800" y="3276600"/>
            <a:ext cx="440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3" name="TextBox 2"/>
          <p:cNvSpPr txBox="1"/>
          <p:nvPr/>
        </p:nvSpPr>
        <p:spPr>
          <a:xfrm rot="13380000">
            <a:off x="5216566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H="1">
            <a:off x="3581400" y="3416300"/>
            <a:ext cx="228600" cy="165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9" name="TextBox 28"/>
          <p:cNvSpPr txBox="1"/>
          <p:nvPr/>
        </p:nvSpPr>
        <p:spPr>
          <a:xfrm rot="8700000" flipH="1">
            <a:off x="3807148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…</a:t>
            </a:r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5562600" y="3450570"/>
            <a:ext cx="304800" cy="2098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48400" y="5715000"/>
            <a:ext cx="279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Note: you can view the hierarchy using the Linux </a:t>
            </a:r>
            <a:r>
              <a:rPr lang="en-US" sz="1800" b="0" dirty="0" err="1" smtClean="0">
                <a:latin typeface="Courier New"/>
                <a:cs typeface="Courier New"/>
              </a:rPr>
              <a:t>pstree</a:t>
            </a:r>
            <a:r>
              <a:rPr lang="en-US" sz="1800" dirty="0" smtClean="0">
                <a:latin typeface="Calibri" pitchFamily="34" charset="0"/>
              </a:rPr>
              <a:t> command</a:t>
            </a:r>
          </a:p>
        </p:txBody>
      </p:sp>
    </p:spTree>
    <p:extLst>
      <p:ext uri="{BB962C8B-B14F-4D97-AF65-F5344CB8AC3E}">
        <p14:creationId xmlns:p14="http://schemas.microsoft.com/office/powerpoint/2010/main" val="115061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Process Address Space</a:t>
            </a:r>
            <a:endParaRPr lang="en-GB" dirty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1362075"/>
            <a:ext cx="3319785" cy="4972050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is the process's own view of the address space </a:t>
            </a:r>
          </a:p>
          <a:p>
            <a:pPr lvl="1"/>
            <a:r>
              <a:rPr lang="en-GB" dirty="0" smtClean="0"/>
              <a:t>physical </a:t>
            </a:r>
            <a:r>
              <a:rPr lang="en-GB" dirty="0"/>
              <a:t>memory may not be laid out this way at all</a:t>
            </a:r>
            <a:r>
              <a:rPr lang="en-GB" dirty="0" smtClean="0"/>
              <a:t>.</a:t>
            </a:r>
            <a:endParaRPr lang="en-GB" dirty="0"/>
          </a:p>
          <a:p>
            <a:pPr lvl="1"/>
            <a:r>
              <a:rPr lang="en-GB" dirty="0"/>
              <a:t>The virtual memory system provides this illusion to each process.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38600" y="1752600"/>
            <a:ext cx="6033599" cy="3836562"/>
            <a:chOff x="3186601" y="1573638"/>
            <a:chExt cx="6033599" cy="3836562"/>
          </a:xfrm>
        </p:grpSpPr>
        <p:sp>
          <p:nvSpPr>
            <p:cNvPr id="33794" name="Line 1"/>
            <p:cNvSpPr>
              <a:spLocks noChangeShapeType="1"/>
            </p:cNvSpPr>
            <p:nvPr/>
          </p:nvSpPr>
          <p:spPr bwMode="auto">
            <a:xfrm flipV="1">
              <a:off x="5965801" y="3097317"/>
              <a:ext cx="1440" cy="28371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797" name="AutoShape 4"/>
            <p:cNvSpPr>
              <a:spLocks noChangeArrowheads="1"/>
            </p:cNvSpPr>
            <p:nvPr/>
          </p:nvSpPr>
          <p:spPr bwMode="auto">
            <a:xfrm>
              <a:off x="4846921" y="1585159"/>
              <a:ext cx="2204640" cy="3819281"/>
            </a:xfrm>
            <a:prstGeom prst="roundRect">
              <a:avLst>
                <a:gd name="adj" fmla="val 65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798" name="AutoShape 5"/>
            <p:cNvSpPr>
              <a:spLocks noChangeArrowheads="1"/>
            </p:cNvSpPr>
            <p:nvPr/>
          </p:nvSpPr>
          <p:spPr bwMode="auto">
            <a:xfrm>
              <a:off x="4846921" y="2257710"/>
              <a:ext cx="2204640" cy="567420"/>
            </a:xfrm>
            <a:prstGeom prst="roundRect">
              <a:avLst>
                <a:gd name="adj" fmla="val 25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799" name="AutoShape 6"/>
            <p:cNvSpPr>
              <a:spLocks noChangeArrowheads="1"/>
            </p:cNvSpPr>
            <p:nvPr/>
          </p:nvSpPr>
          <p:spPr bwMode="auto">
            <a:xfrm>
              <a:off x="4846921" y="4903267"/>
              <a:ext cx="2204640" cy="501173"/>
            </a:xfrm>
            <a:prstGeom prst="roundRect">
              <a:avLst>
                <a:gd name="adj" fmla="val 287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0" name="AutoShape 7"/>
            <p:cNvSpPr>
              <a:spLocks noChangeArrowheads="1"/>
            </p:cNvSpPr>
            <p:nvPr/>
          </p:nvSpPr>
          <p:spPr bwMode="auto">
            <a:xfrm>
              <a:off x="4846921" y="4390573"/>
              <a:ext cx="2204640" cy="512694"/>
            </a:xfrm>
            <a:prstGeom prst="roundRect">
              <a:avLst>
                <a:gd name="adj" fmla="val 278"/>
              </a:avLst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1" name="Line 8"/>
            <p:cNvSpPr>
              <a:spLocks noChangeShapeType="1"/>
            </p:cNvSpPr>
            <p:nvPr/>
          </p:nvSpPr>
          <p:spPr bwMode="auto">
            <a:xfrm>
              <a:off x="5965801" y="2823689"/>
              <a:ext cx="1440" cy="19298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2" name="AutoShape 9"/>
            <p:cNvSpPr>
              <a:spLocks noChangeArrowheads="1"/>
            </p:cNvSpPr>
            <p:nvPr/>
          </p:nvSpPr>
          <p:spPr bwMode="auto">
            <a:xfrm>
              <a:off x="4846921" y="3303259"/>
              <a:ext cx="2204640" cy="534296"/>
            </a:xfrm>
            <a:prstGeom prst="roundRect">
              <a:avLst>
                <a:gd name="adj" fmla="val 269"/>
              </a:avLst>
            </a:prstGeom>
            <a:solidFill>
              <a:srgbClr val="B3B3B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3" name="Text Box 10"/>
            <p:cNvSpPr txBox="1">
              <a:spLocks noChangeArrowheads="1"/>
            </p:cNvSpPr>
            <p:nvPr/>
          </p:nvSpPr>
          <p:spPr bwMode="auto">
            <a:xfrm>
              <a:off x="5693640" y="2406045"/>
              <a:ext cx="54144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Stack</a:t>
              </a:r>
            </a:p>
          </p:txBody>
        </p:sp>
        <p:sp>
          <p:nvSpPr>
            <p:cNvPr id="33804" name="Text Box 11"/>
            <p:cNvSpPr txBox="1">
              <a:spLocks noChangeArrowheads="1"/>
            </p:cNvSpPr>
            <p:nvPr/>
          </p:nvSpPr>
          <p:spPr bwMode="auto">
            <a:xfrm>
              <a:off x="5705160" y="3451595"/>
              <a:ext cx="53280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Heap</a:t>
              </a:r>
            </a:p>
          </p:txBody>
        </p:sp>
        <p:sp>
          <p:nvSpPr>
            <p:cNvPr id="33805" name="Text Box 12"/>
            <p:cNvSpPr txBox="1">
              <a:spLocks noChangeArrowheads="1"/>
            </p:cNvSpPr>
            <p:nvPr/>
          </p:nvSpPr>
          <p:spPr bwMode="auto">
            <a:xfrm>
              <a:off x="5224200" y="4404974"/>
              <a:ext cx="1494720" cy="72727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Initialized </a:t>
              </a:r>
              <a:r>
                <a:rPr lang="en-GB" sz="1400" dirty="0" err="1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vars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(data segment)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6" name="Text Box 13"/>
            <p:cNvSpPr txBox="1">
              <a:spLocks noChangeArrowheads="1"/>
            </p:cNvSpPr>
            <p:nvPr/>
          </p:nvSpPr>
          <p:spPr bwMode="auto">
            <a:xfrm>
              <a:off x="5289001" y="4924870"/>
              <a:ext cx="1442880" cy="4853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Code</a:t>
              </a: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(text segment)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07" name="Text Box 14"/>
            <p:cNvSpPr txBox="1">
              <a:spLocks noChangeArrowheads="1"/>
            </p:cNvSpPr>
            <p:nvPr/>
          </p:nvSpPr>
          <p:spPr bwMode="auto">
            <a:xfrm>
              <a:off x="3186601" y="3303260"/>
              <a:ext cx="147024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Address</a:t>
              </a:r>
            </a:p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 </a:t>
              </a: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space</a:t>
              </a:r>
            </a:p>
          </p:txBody>
        </p:sp>
        <p:sp>
          <p:nvSpPr>
            <p:cNvPr id="33808" name="Text Box 15"/>
            <p:cNvSpPr txBox="1">
              <a:spLocks noChangeArrowheads="1"/>
            </p:cNvSpPr>
            <p:nvPr/>
          </p:nvSpPr>
          <p:spPr bwMode="auto">
            <a:xfrm>
              <a:off x="3353641" y="5126491"/>
              <a:ext cx="124560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0x00000000</a:t>
              </a:r>
            </a:p>
          </p:txBody>
        </p:sp>
        <p:sp>
          <p:nvSpPr>
            <p:cNvPr id="33809" name="Text Box 16"/>
            <p:cNvSpPr txBox="1">
              <a:spLocks noChangeArrowheads="1"/>
            </p:cNvSpPr>
            <p:nvPr/>
          </p:nvSpPr>
          <p:spPr bwMode="auto">
            <a:xfrm>
              <a:off x="3311881" y="1573638"/>
              <a:ext cx="131760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0xFFFFFFFF</a:t>
              </a:r>
            </a:p>
          </p:txBody>
        </p:sp>
        <p:sp>
          <p:nvSpPr>
            <p:cNvPr id="33810" name="Line 17"/>
            <p:cNvSpPr>
              <a:spLocks noChangeShapeType="1"/>
            </p:cNvSpPr>
            <p:nvPr/>
          </p:nvSpPr>
          <p:spPr bwMode="auto">
            <a:xfrm flipV="1">
              <a:off x="3948360" y="1837186"/>
              <a:ext cx="1440" cy="1458873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1" name="Line 18"/>
            <p:cNvSpPr>
              <a:spLocks noChangeShapeType="1"/>
            </p:cNvSpPr>
            <p:nvPr/>
          </p:nvSpPr>
          <p:spPr bwMode="auto">
            <a:xfrm>
              <a:off x="3948360" y="3643135"/>
              <a:ext cx="1440" cy="1461753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2" name="Text Box 19"/>
            <p:cNvSpPr txBox="1">
              <a:spLocks noChangeArrowheads="1"/>
            </p:cNvSpPr>
            <p:nvPr/>
          </p:nvSpPr>
          <p:spPr bwMode="auto">
            <a:xfrm>
              <a:off x="7554120" y="2711357"/>
              <a:ext cx="1208880" cy="3859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Stack </a:t>
              </a:r>
              <a:endParaRPr lang="en-GB" sz="1600" dirty="0" smtClean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pointer</a:t>
              </a:r>
              <a:endParaRPr lang="en-GB" sz="1600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3" name="Text Box 20"/>
            <p:cNvSpPr txBox="1">
              <a:spLocks noChangeArrowheads="1"/>
            </p:cNvSpPr>
            <p:nvPr/>
          </p:nvSpPr>
          <p:spPr bwMode="auto">
            <a:xfrm>
              <a:off x="7532520" y="4956553"/>
              <a:ext cx="168768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Program </a:t>
              </a:r>
              <a:endParaRPr lang="en-GB" sz="1600" dirty="0" smtClean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 smtClean="0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counter</a:t>
              </a:r>
              <a:endParaRPr lang="en-GB" sz="1600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4" name="Line 21"/>
            <p:cNvSpPr>
              <a:spLocks noChangeShapeType="1"/>
            </p:cNvSpPr>
            <p:nvPr/>
          </p:nvSpPr>
          <p:spPr bwMode="auto">
            <a:xfrm flipH="1">
              <a:off x="7090440" y="2849611"/>
              <a:ext cx="374400" cy="144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5" name="Line 22"/>
            <p:cNvSpPr>
              <a:spLocks noChangeShapeType="1"/>
            </p:cNvSpPr>
            <p:nvPr/>
          </p:nvSpPr>
          <p:spPr bwMode="auto">
            <a:xfrm flipH="1">
              <a:off x="7110600" y="5073205"/>
              <a:ext cx="374400" cy="1441"/>
            </a:xfrm>
            <a:prstGeom prst="line">
              <a:avLst/>
            </a:prstGeom>
            <a:noFill/>
            <a:ln w="9360">
              <a:solidFill>
                <a:srgbClr val="993333"/>
              </a:solidFill>
              <a:miter lim="800000"/>
              <a:headEnd/>
              <a:tailEnd type="triangle" w="med" len="med"/>
            </a:ln>
          </p:spPr>
          <p:txBody>
            <a:bodyPr lIns="82945" tIns="41473" rIns="82945" bIns="41473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6" name="AutoShape 23"/>
            <p:cNvSpPr>
              <a:spLocks noChangeArrowheads="1"/>
            </p:cNvSpPr>
            <p:nvPr/>
          </p:nvSpPr>
          <p:spPr bwMode="auto">
            <a:xfrm>
              <a:off x="4846921" y="3826034"/>
              <a:ext cx="2204640" cy="565980"/>
            </a:xfrm>
            <a:prstGeom prst="roundRect">
              <a:avLst>
                <a:gd name="adj" fmla="val 255"/>
              </a:avLst>
            </a:prstGeom>
            <a:solidFill>
              <a:srgbClr val="99CCFF"/>
            </a:solidFill>
            <a:ln w="9360">
              <a:solidFill>
                <a:srgbClr val="993333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7" name="Text Box 24"/>
            <p:cNvSpPr txBox="1">
              <a:spLocks noChangeArrowheads="1"/>
            </p:cNvSpPr>
            <p:nvPr/>
          </p:nvSpPr>
          <p:spPr bwMode="auto">
            <a:xfrm>
              <a:off x="5117641" y="3882201"/>
              <a:ext cx="1755360" cy="4853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Uninitialized </a:t>
              </a:r>
              <a:r>
                <a:rPr lang="en-GB" sz="1400" dirty="0" err="1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vars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  <a:p>
              <a:pPr algn="ctr">
                <a:lnSpc>
                  <a:spcPct val="90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(BSS segment)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8" name="AutoShape 25"/>
            <p:cNvSpPr>
              <a:spLocks noChangeArrowheads="1"/>
            </p:cNvSpPr>
            <p:nvPr/>
          </p:nvSpPr>
          <p:spPr bwMode="auto">
            <a:xfrm>
              <a:off x="4846921" y="1585159"/>
              <a:ext cx="2204640" cy="672551"/>
            </a:xfrm>
            <a:prstGeom prst="roundRect">
              <a:avLst>
                <a:gd name="adj" fmla="val 213"/>
              </a:avLst>
            </a:prstGeom>
            <a:solidFill>
              <a:srgbClr val="E6E6E6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82945" tIns="41473" rIns="82945" bIns="41473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3819" name="Text Box 26"/>
            <p:cNvSpPr txBox="1">
              <a:spLocks noChangeArrowheads="1"/>
            </p:cNvSpPr>
            <p:nvPr/>
          </p:nvSpPr>
          <p:spPr bwMode="auto">
            <a:xfrm>
              <a:off x="5139240" y="1818463"/>
              <a:ext cx="1738080" cy="2419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(Reserved for OS)</a:t>
              </a:r>
              <a:r>
                <a:rPr lang="x-none" sz="14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‏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2597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3778" y="493712"/>
            <a:ext cx="5384800" cy="573088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0950"/>
            <a:ext cx="7620000" cy="54546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Process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i</a:t>
            </a:r>
            <a:r>
              <a:rPr lang="en-US" dirty="0" smtClean="0"/>
              <a:t>s an instance of program in execution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At </a:t>
            </a:r>
            <a:r>
              <a:rPr lang="en-US" dirty="0"/>
              <a:t>any given time, </a:t>
            </a:r>
            <a:r>
              <a:rPr lang="en-US" dirty="0" smtClean="0"/>
              <a:t>a system </a:t>
            </a:r>
            <a:r>
              <a:rPr lang="en-US" dirty="0"/>
              <a:t>has multiple active processes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Only one can execute at a time, though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Each process appears to have total control of </a:t>
            </a:r>
            <a:br>
              <a:rPr lang="en-US" dirty="0"/>
            </a:br>
            <a:r>
              <a:rPr lang="en-US" dirty="0"/>
              <a:t>processor + private memory </a:t>
            </a:r>
            <a:r>
              <a:rPr lang="en-US" dirty="0" smtClean="0"/>
              <a:t>space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Spawning processes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Call to </a:t>
            </a:r>
            <a:r>
              <a:rPr lang="en-US" b="1" dirty="0">
                <a:latin typeface="Courier New" pitchFamily="49" charset="0"/>
              </a:rPr>
              <a:t>fork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One call, two returns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Process </a:t>
            </a:r>
            <a:r>
              <a:rPr lang="en-US" dirty="0"/>
              <a:t>completion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Call </a:t>
            </a:r>
            <a:r>
              <a:rPr lang="en-US" b="1" dirty="0">
                <a:latin typeface="Courier New" pitchFamily="49" charset="0"/>
              </a:rPr>
              <a:t>exit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One call, no return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120000"/>
              </a:lnSpc>
            </a:pPr>
            <a:r>
              <a:rPr lang="en-US" dirty="0" smtClean="0"/>
              <a:t>Reaping </a:t>
            </a:r>
            <a:r>
              <a:rPr lang="en-US" dirty="0"/>
              <a:t>and </a:t>
            </a:r>
            <a:r>
              <a:rPr lang="en-US" dirty="0" smtClean="0"/>
              <a:t>waiting </a:t>
            </a:r>
            <a:r>
              <a:rPr lang="en-US" dirty="0"/>
              <a:t>for Processes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Call </a:t>
            </a:r>
            <a:r>
              <a:rPr lang="en-US" b="1" dirty="0">
                <a:latin typeface="Courier New" pitchFamily="49" charset="0"/>
              </a:rPr>
              <a:t>wait</a:t>
            </a:r>
            <a:r>
              <a:rPr lang="en-US" dirty="0"/>
              <a:t> or </a:t>
            </a:r>
            <a:r>
              <a:rPr lang="en-US" b="1" dirty="0" err="1">
                <a:latin typeface="Courier New" pitchFamily="49" charset="0"/>
              </a:rPr>
              <a:t>waitpid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120000"/>
              </a:lnSpc>
            </a:pPr>
            <a:r>
              <a:rPr lang="en-US" dirty="0"/>
              <a:t>Loading and </a:t>
            </a:r>
            <a:r>
              <a:rPr lang="en-US" dirty="0" smtClean="0"/>
              <a:t>running </a:t>
            </a:r>
            <a:r>
              <a:rPr lang="en-US" dirty="0"/>
              <a:t>Programs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Call </a:t>
            </a:r>
            <a:r>
              <a:rPr lang="en-US" b="1" dirty="0" err="1">
                <a:latin typeface="Courier New" pitchFamily="49" charset="0"/>
              </a:rPr>
              <a:t>execl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(or variant)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One call, (normally) no return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Execution State (context) of a Process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Each process has an execution state (context)</a:t>
            </a:r>
          </a:p>
          <a:p>
            <a:pPr lvl="1"/>
            <a:r>
              <a:rPr lang="en-GB" dirty="0" smtClean="0"/>
              <a:t>Indicates what the process is currently doing</a:t>
            </a:r>
          </a:p>
          <a:p>
            <a:r>
              <a:rPr lang="en-GB" dirty="0" smtClean="0"/>
              <a:t>Running:</a:t>
            </a:r>
          </a:p>
          <a:p>
            <a:pPr lvl="1"/>
            <a:r>
              <a:rPr lang="en-GB" dirty="0" smtClean="0"/>
              <a:t>Process is currently using the CPU</a:t>
            </a:r>
          </a:p>
          <a:p>
            <a:r>
              <a:rPr lang="en-GB" dirty="0" smtClean="0"/>
              <a:t>Ready:</a:t>
            </a:r>
          </a:p>
          <a:p>
            <a:pPr lvl="1"/>
            <a:r>
              <a:rPr lang="en-GB" dirty="0" smtClean="0"/>
              <a:t>Currently waiting to be assigned to a CPU</a:t>
            </a:r>
          </a:p>
          <a:p>
            <a:pPr lvl="1"/>
            <a:r>
              <a:rPr lang="en-GB" dirty="0" smtClean="0"/>
              <a:t>That is, the process could be running, but another process is using the CPU</a:t>
            </a:r>
          </a:p>
          <a:p>
            <a:r>
              <a:rPr lang="en-GB" dirty="0" smtClean="0"/>
              <a:t>Waiting (or sleeping):</a:t>
            </a:r>
          </a:p>
          <a:p>
            <a:pPr lvl="1"/>
            <a:r>
              <a:rPr lang="en-GB" dirty="0" smtClean="0"/>
              <a:t>Process is waiting for an event</a:t>
            </a:r>
          </a:p>
          <a:p>
            <a:pPr lvl="1"/>
            <a:r>
              <a:rPr lang="en-GB" dirty="0" smtClean="0"/>
              <a:t>Such as completion of an I/O, a timer to go off, etc.</a:t>
            </a:r>
          </a:p>
          <a:p>
            <a:pPr lvl="1"/>
            <a:r>
              <a:rPr lang="en-GB" dirty="0" smtClean="0"/>
              <a:t>Why is this different than “ready” ?</a:t>
            </a:r>
          </a:p>
          <a:p>
            <a:r>
              <a:rPr lang="en-GB" dirty="0" smtClean="0"/>
              <a:t>As the process executes, it moves between these states</a:t>
            </a:r>
          </a:p>
          <a:p>
            <a:pPr lvl="1"/>
            <a:r>
              <a:rPr lang="en-GB" dirty="0" smtClean="0"/>
              <a:t>What state is the process in most of the time?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Process State (Context) Transitions</a:t>
            </a:r>
            <a:endParaRPr lang="en-GB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What causes schedule and </a:t>
            </a:r>
            <a:r>
              <a:rPr lang="en-GB" dirty="0" err="1" smtClean="0"/>
              <a:t>unschedule</a:t>
            </a:r>
            <a:r>
              <a:rPr lang="en-GB" dirty="0" smtClean="0"/>
              <a:t> transitions?</a:t>
            </a:r>
            <a:endParaRPr lang="en-GB" dirty="0"/>
          </a:p>
        </p:txBody>
      </p:sp>
      <p:sp>
        <p:nvSpPr>
          <p:cNvPr id="39940" name="Line 3"/>
          <p:cNvSpPr>
            <a:spLocks noChangeShapeType="1"/>
          </p:cNvSpPr>
          <p:nvPr/>
        </p:nvSpPr>
        <p:spPr bwMode="auto">
          <a:xfrm flipV="1">
            <a:off x="5158081" y="4227708"/>
            <a:ext cx="2066400" cy="637987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 flipH="1" flipV="1">
            <a:off x="5243040" y="2699707"/>
            <a:ext cx="1985760" cy="9980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942" name="Freeform 5"/>
          <p:cNvSpPr>
            <a:spLocks/>
          </p:cNvSpPr>
          <p:nvPr/>
        </p:nvSpPr>
        <p:spPr bwMode="auto">
          <a:xfrm>
            <a:off x="4439521" y="3154795"/>
            <a:ext cx="479520" cy="1258692"/>
          </a:xfrm>
          <a:custGeom>
            <a:avLst/>
            <a:gdLst>
              <a:gd name="T0" fmla="*/ 0 w 1469"/>
              <a:gd name="T1" fmla="*/ 0 h 3853"/>
              <a:gd name="T2" fmla="*/ 2147483647 w 1469"/>
              <a:gd name="T3" fmla="*/ 2147483647 h 3853"/>
              <a:gd name="T4" fmla="*/ 2147483647 w 1469"/>
              <a:gd name="T5" fmla="*/ 2147483647 h 3853"/>
              <a:gd name="T6" fmla="*/ 0 60000 65536"/>
              <a:gd name="T7" fmla="*/ 0 60000 65536"/>
              <a:gd name="T8" fmla="*/ 0 60000 65536"/>
              <a:gd name="T9" fmla="*/ 0 w 1469"/>
              <a:gd name="T10" fmla="*/ 0 h 3853"/>
              <a:gd name="T11" fmla="*/ 1469 w 1469"/>
              <a:gd name="T12" fmla="*/ 3853 h 38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9" h="3853">
                <a:moveTo>
                  <a:pt x="0" y="0"/>
                </a:moveTo>
                <a:cubicBezTo>
                  <a:pt x="642" y="779"/>
                  <a:pt x="1284" y="1559"/>
                  <a:pt x="1376" y="2201"/>
                </a:cubicBezTo>
                <a:cubicBezTo>
                  <a:pt x="1468" y="2843"/>
                  <a:pt x="1008" y="3347"/>
                  <a:pt x="550" y="3852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943" name="Freeform 6"/>
          <p:cNvSpPr>
            <a:spLocks/>
          </p:cNvSpPr>
          <p:nvPr/>
        </p:nvSpPr>
        <p:spPr bwMode="auto">
          <a:xfrm>
            <a:off x="3898081" y="3244085"/>
            <a:ext cx="480960" cy="1258692"/>
          </a:xfrm>
          <a:custGeom>
            <a:avLst/>
            <a:gdLst>
              <a:gd name="T0" fmla="*/ 2147483647 w 1471"/>
              <a:gd name="T1" fmla="*/ 2147483647 h 3855"/>
              <a:gd name="T2" fmla="*/ 2147483647 w 1471"/>
              <a:gd name="T3" fmla="*/ 2147483647 h 3855"/>
              <a:gd name="T4" fmla="*/ 2147483647 w 1471"/>
              <a:gd name="T5" fmla="*/ 0 h 3855"/>
              <a:gd name="T6" fmla="*/ 0 60000 65536"/>
              <a:gd name="T7" fmla="*/ 0 60000 65536"/>
              <a:gd name="T8" fmla="*/ 0 60000 65536"/>
              <a:gd name="T9" fmla="*/ 0 w 1471"/>
              <a:gd name="T10" fmla="*/ 0 h 3855"/>
              <a:gd name="T11" fmla="*/ 1471 w 1471"/>
              <a:gd name="T12" fmla="*/ 3855 h 3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71" h="3855">
                <a:moveTo>
                  <a:pt x="1470" y="3854"/>
                </a:moveTo>
                <a:cubicBezTo>
                  <a:pt x="828" y="3074"/>
                  <a:pt x="186" y="2294"/>
                  <a:pt x="93" y="1652"/>
                </a:cubicBezTo>
                <a:cubicBezTo>
                  <a:pt x="0" y="1010"/>
                  <a:pt x="461" y="506"/>
                  <a:pt x="920" y="0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lIns="82945" tIns="41473" rIns="82945" bIns="41473" anchor="ctr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>
            <a:off x="1922401" y="2705467"/>
            <a:ext cx="1706400" cy="1441"/>
          </a:xfrm>
          <a:prstGeom prst="line">
            <a:avLst/>
          </a:prstGeom>
          <a:noFill/>
          <a:ln w="27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945" name="Line 8"/>
          <p:cNvSpPr>
            <a:spLocks noChangeShapeType="1"/>
          </p:cNvSpPr>
          <p:nvPr/>
        </p:nvSpPr>
        <p:spPr bwMode="auto">
          <a:xfrm flipH="1">
            <a:off x="2458081" y="4861375"/>
            <a:ext cx="1176480" cy="144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34561" y="2345430"/>
            <a:ext cx="986400" cy="715756"/>
            <a:chOff x="649" y="826"/>
            <a:chExt cx="685" cy="497"/>
          </a:xfrm>
        </p:grpSpPr>
        <p:sp>
          <p:nvSpPr>
            <p:cNvPr id="39965" name="Oval 10"/>
            <p:cNvSpPr>
              <a:spLocks noChangeArrowheads="1"/>
            </p:cNvSpPr>
            <p:nvPr/>
          </p:nvSpPr>
          <p:spPr bwMode="auto">
            <a:xfrm>
              <a:off x="649" y="826"/>
              <a:ext cx="686" cy="498"/>
            </a:xfrm>
            <a:prstGeom prst="ellipse">
              <a:avLst/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9966" name="AutoShape 11"/>
            <p:cNvSpPr>
              <a:spLocks noChangeArrowheads="1"/>
            </p:cNvSpPr>
            <p:nvPr/>
          </p:nvSpPr>
          <p:spPr bwMode="auto">
            <a:xfrm>
              <a:off x="751" y="900"/>
              <a:ext cx="483" cy="351"/>
            </a:xfrm>
            <a:prstGeom prst="roundRect">
              <a:avLst>
                <a:gd name="adj" fmla="val 28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spcBef>
                  <a:spcPts val="204"/>
                </a:spcBef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New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65280" y="4502777"/>
            <a:ext cx="1704960" cy="717195"/>
            <a:chOff x="462" y="2324"/>
            <a:chExt cx="1184" cy="498"/>
          </a:xfrm>
        </p:grpSpPr>
        <p:sp>
          <p:nvSpPr>
            <p:cNvPr id="39963" name="Oval 13"/>
            <p:cNvSpPr>
              <a:spLocks noChangeArrowheads="1"/>
            </p:cNvSpPr>
            <p:nvPr/>
          </p:nvSpPr>
          <p:spPr bwMode="auto">
            <a:xfrm>
              <a:off x="462" y="2324"/>
              <a:ext cx="1185" cy="499"/>
            </a:xfrm>
            <a:prstGeom prst="ellipse">
              <a:avLst/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9964" name="AutoShape 14"/>
            <p:cNvSpPr>
              <a:spLocks noChangeArrowheads="1"/>
            </p:cNvSpPr>
            <p:nvPr/>
          </p:nvSpPr>
          <p:spPr bwMode="auto">
            <a:xfrm>
              <a:off x="637" y="2397"/>
              <a:ext cx="835" cy="352"/>
            </a:xfrm>
            <a:prstGeom prst="roundRect">
              <a:avLst>
                <a:gd name="adj" fmla="val 28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spcBef>
                  <a:spcPts val="204"/>
                </a:spcBef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Terminated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630240" y="2345430"/>
            <a:ext cx="1526400" cy="715756"/>
            <a:chOff x="2521" y="826"/>
            <a:chExt cx="1060" cy="497"/>
          </a:xfrm>
        </p:grpSpPr>
        <p:sp>
          <p:nvSpPr>
            <p:cNvPr id="39961" name="Oval 16"/>
            <p:cNvSpPr>
              <a:spLocks noChangeArrowheads="1"/>
            </p:cNvSpPr>
            <p:nvPr/>
          </p:nvSpPr>
          <p:spPr bwMode="auto">
            <a:xfrm>
              <a:off x="2521" y="826"/>
              <a:ext cx="1061" cy="498"/>
            </a:xfrm>
            <a:prstGeom prst="ellipse">
              <a:avLst/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9962" name="AutoShape 17"/>
            <p:cNvSpPr>
              <a:spLocks noChangeArrowheads="1"/>
            </p:cNvSpPr>
            <p:nvPr/>
          </p:nvSpPr>
          <p:spPr bwMode="auto">
            <a:xfrm>
              <a:off x="2678" y="900"/>
              <a:ext cx="747" cy="351"/>
            </a:xfrm>
            <a:prstGeom prst="roundRect">
              <a:avLst>
                <a:gd name="adj" fmla="val 28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spcBef>
                  <a:spcPts val="204"/>
                </a:spcBef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Ready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3630240" y="4502777"/>
            <a:ext cx="1526400" cy="717195"/>
            <a:chOff x="2521" y="2324"/>
            <a:chExt cx="1060" cy="498"/>
          </a:xfrm>
        </p:grpSpPr>
        <p:sp>
          <p:nvSpPr>
            <p:cNvPr id="39959" name="Oval 19"/>
            <p:cNvSpPr>
              <a:spLocks noChangeArrowheads="1"/>
            </p:cNvSpPr>
            <p:nvPr/>
          </p:nvSpPr>
          <p:spPr bwMode="auto">
            <a:xfrm>
              <a:off x="2521" y="2324"/>
              <a:ext cx="1061" cy="499"/>
            </a:xfrm>
            <a:prstGeom prst="ellipse">
              <a:avLst/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9960" name="AutoShape 20"/>
            <p:cNvSpPr>
              <a:spLocks noChangeArrowheads="1"/>
            </p:cNvSpPr>
            <p:nvPr/>
          </p:nvSpPr>
          <p:spPr bwMode="auto">
            <a:xfrm>
              <a:off x="2678" y="2397"/>
              <a:ext cx="747" cy="352"/>
            </a:xfrm>
            <a:prstGeom prst="roundRect">
              <a:avLst>
                <a:gd name="adj" fmla="val 28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spcBef>
                  <a:spcPts val="204"/>
                </a:spcBef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Running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044481" y="3513394"/>
            <a:ext cx="1524960" cy="717195"/>
            <a:chOff x="4892" y="1637"/>
            <a:chExt cx="1059" cy="498"/>
          </a:xfrm>
        </p:grpSpPr>
        <p:sp>
          <p:nvSpPr>
            <p:cNvPr id="39957" name="Oval 22"/>
            <p:cNvSpPr>
              <a:spLocks noChangeArrowheads="1"/>
            </p:cNvSpPr>
            <p:nvPr/>
          </p:nvSpPr>
          <p:spPr bwMode="auto">
            <a:xfrm>
              <a:off x="4892" y="1637"/>
              <a:ext cx="1060" cy="499"/>
            </a:xfrm>
            <a:prstGeom prst="ellipse">
              <a:avLst/>
            </a:prstGeom>
            <a:solidFill>
              <a:srgbClr val="EBEB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hangingPunct="0">
                <a:lnSpc>
                  <a:spcPct val="94000"/>
                </a:lnSpc>
                <a:buClr>
                  <a:srgbClr val="000000"/>
                </a:buClr>
                <a:buSzPct val="45000"/>
                <a:buFont typeface="Wingdings" charset="2"/>
                <a:buNone/>
              </a:pPr>
              <a:endParaRPr lang="tr-TR" sz="200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9958" name="AutoShape 23"/>
            <p:cNvSpPr>
              <a:spLocks noChangeArrowheads="1"/>
            </p:cNvSpPr>
            <p:nvPr/>
          </p:nvSpPr>
          <p:spPr bwMode="auto">
            <a:xfrm>
              <a:off x="5049" y="1711"/>
              <a:ext cx="747" cy="351"/>
            </a:xfrm>
            <a:prstGeom prst="roundRect">
              <a:avLst>
                <a:gd name="adj" fmla="val 28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93000"/>
                </a:lnSpc>
                <a:spcBef>
                  <a:spcPts val="204"/>
                </a:spcBef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</a:pPr>
              <a:r>
                <a:rPr lang="en-GB" sz="16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</a:rPr>
                <a:t>Waiting</a:t>
              </a:r>
              <a:endParaRPr lang="en-GB" sz="1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39951" name="AutoShape 24"/>
          <p:cNvSpPr>
            <a:spLocks noChangeArrowheads="1"/>
          </p:cNvSpPr>
          <p:nvPr/>
        </p:nvSpPr>
        <p:spPr bwMode="auto">
          <a:xfrm>
            <a:off x="2214721" y="2256140"/>
            <a:ext cx="966240" cy="43348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spcBef>
                <a:spcPts val="204"/>
              </a:spcBef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2000" dirty="0">
                <a:solidFill>
                  <a:srgbClr val="3366FF"/>
                </a:solidFill>
                <a:latin typeface="Calibri" charset="0"/>
                <a:ea typeface="Calibri" charset="0"/>
                <a:cs typeface="Calibri" charset="0"/>
              </a:rPr>
              <a:t>create</a:t>
            </a:r>
          </a:p>
        </p:txBody>
      </p:sp>
      <p:sp>
        <p:nvSpPr>
          <p:cNvPr id="39952" name="AutoShape 25"/>
          <p:cNvSpPr>
            <a:spLocks noChangeArrowheads="1"/>
          </p:cNvSpPr>
          <p:nvPr/>
        </p:nvSpPr>
        <p:spPr bwMode="auto">
          <a:xfrm>
            <a:off x="2636641" y="4515738"/>
            <a:ext cx="843840" cy="432045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spcBef>
                <a:spcPts val="204"/>
              </a:spcBef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800" dirty="0">
                <a:solidFill>
                  <a:srgbClr val="3366FF"/>
                </a:solidFill>
                <a:latin typeface="Calibri" charset="0"/>
                <a:ea typeface="Calibri" charset="0"/>
                <a:cs typeface="Calibri" charset="0"/>
              </a:rPr>
              <a:t>kill or exit</a:t>
            </a:r>
          </a:p>
        </p:txBody>
      </p:sp>
      <p:sp>
        <p:nvSpPr>
          <p:cNvPr id="39953" name="AutoShape 26"/>
          <p:cNvSpPr>
            <a:spLocks noChangeArrowheads="1"/>
          </p:cNvSpPr>
          <p:nvPr/>
        </p:nvSpPr>
        <p:spPr bwMode="auto">
          <a:xfrm>
            <a:off x="5958720" y="4698637"/>
            <a:ext cx="2059200" cy="787763"/>
          </a:xfrm>
          <a:prstGeom prst="roundRect">
            <a:avLst>
              <a:gd name="adj" fmla="val 181"/>
            </a:avLst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spcBef>
                <a:spcPts val="204"/>
              </a:spcBef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2000" dirty="0">
                <a:solidFill>
                  <a:srgbClr val="3366FF"/>
                </a:solidFill>
                <a:latin typeface="Calibri" charset="0"/>
                <a:ea typeface="Calibri" charset="0"/>
                <a:cs typeface="Calibri" charset="0"/>
              </a:rPr>
              <a:t>I/O, page fault, etc.</a:t>
            </a:r>
          </a:p>
        </p:txBody>
      </p:sp>
      <p:sp>
        <p:nvSpPr>
          <p:cNvPr id="39954" name="AutoShape 27"/>
          <p:cNvSpPr>
            <a:spLocks noChangeArrowheads="1"/>
          </p:cNvSpPr>
          <p:nvPr/>
        </p:nvSpPr>
        <p:spPr bwMode="auto">
          <a:xfrm>
            <a:off x="6131520" y="2663704"/>
            <a:ext cx="1569600" cy="338435"/>
          </a:xfrm>
          <a:prstGeom prst="roundRect">
            <a:avLst>
              <a:gd name="adj" fmla="val 426"/>
            </a:avLst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spcBef>
                <a:spcPts val="204"/>
              </a:spcBef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2000" dirty="0">
                <a:solidFill>
                  <a:srgbClr val="3366FF"/>
                </a:solidFill>
                <a:latin typeface="Calibri" charset="0"/>
                <a:ea typeface="Calibri" charset="0"/>
                <a:cs typeface="Calibri" charset="0"/>
              </a:rPr>
              <a:t>I/O done</a:t>
            </a:r>
          </a:p>
        </p:txBody>
      </p:sp>
      <p:sp>
        <p:nvSpPr>
          <p:cNvPr id="39955" name="AutoShape 28"/>
          <p:cNvSpPr>
            <a:spLocks noChangeArrowheads="1"/>
          </p:cNvSpPr>
          <p:nvPr/>
        </p:nvSpPr>
        <p:spPr bwMode="auto">
          <a:xfrm>
            <a:off x="4888800" y="3693412"/>
            <a:ext cx="1296000" cy="432045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spcBef>
                <a:spcPts val="204"/>
              </a:spcBef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2000" dirty="0">
                <a:solidFill>
                  <a:srgbClr val="3366FF"/>
                </a:solidFill>
                <a:latin typeface="Calibri" charset="0"/>
                <a:ea typeface="Calibri" charset="0"/>
                <a:cs typeface="Calibri" charset="0"/>
              </a:rPr>
              <a:t>schedule</a:t>
            </a:r>
          </a:p>
        </p:txBody>
      </p:sp>
      <p:sp>
        <p:nvSpPr>
          <p:cNvPr id="39956" name="AutoShape 29"/>
          <p:cNvSpPr>
            <a:spLocks noChangeArrowheads="1"/>
          </p:cNvSpPr>
          <p:nvPr/>
        </p:nvSpPr>
        <p:spPr bwMode="auto">
          <a:xfrm>
            <a:off x="2305440" y="3513393"/>
            <a:ext cx="1595520" cy="432045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prstTxWarp prst="textNoShape">
              <a:avLst/>
            </a:prstTxWarp>
          </a:bodyPr>
          <a:lstStyle/>
          <a:p>
            <a:pPr algn="ctr">
              <a:lnSpc>
                <a:spcPct val="93000"/>
              </a:lnSpc>
              <a:spcBef>
                <a:spcPts val="204"/>
              </a:spcBef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2000" dirty="0" err="1">
                <a:solidFill>
                  <a:srgbClr val="3366FF"/>
                </a:solidFill>
                <a:latin typeface="Calibri" charset="0"/>
                <a:ea typeface="Calibri" charset="0"/>
                <a:cs typeface="Calibri" charset="0"/>
              </a:rPr>
              <a:t>unschedule</a:t>
            </a:r>
            <a:endParaRPr lang="en-GB" sz="2000" dirty="0">
              <a:solidFill>
                <a:srgbClr val="3366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Process Control Block</a:t>
            </a:r>
            <a:endParaRPr lang="en-GB" dirty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OS maintains a Process Control Block (PCB) for each process</a:t>
            </a:r>
          </a:p>
          <a:p>
            <a:r>
              <a:rPr lang="en-GB" dirty="0" smtClean="0"/>
              <a:t>The PCB is a big data structure with many fields:</a:t>
            </a:r>
          </a:p>
          <a:p>
            <a:pPr lvl="1"/>
            <a:r>
              <a:rPr lang="en-GB" dirty="0" smtClean="0"/>
              <a:t>Process ID</a:t>
            </a:r>
          </a:p>
          <a:p>
            <a:pPr lvl="1"/>
            <a:r>
              <a:rPr lang="en-GB" dirty="0" smtClean="0"/>
              <a:t>User ID</a:t>
            </a:r>
          </a:p>
          <a:p>
            <a:pPr lvl="1"/>
            <a:r>
              <a:rPr lang="en-GB" dirty="0" smtClean="0"/>
              <a:t>Execution state</a:t>
            </a:r>
          </a:p>
          <a:p>
            <a:pPr lvl="2"/>
            <a:r>
              <a:rPr lang="en-GB" dirty="0" smtClean="0"/>
              <a:t>ready, running, or waiting</a:t>
            </a:r>
          </a:p>
          <a:p>
            <a:pPr lvl="1"/>
            <a:r>
              <a:rPr lang="en-GB" dirty="0" smtClean="0"/>
              <a:t>Saved CPU state </a:t>
            </a:r>
          </a:p>
          <a:p>
            <a:pPr lvl="2"/>
            <a:r>
              <a:rPr lang="en-GB" dirty="0" smtClean="0"/>
              <a:t>CPU registers saved the last time the process was suspended.</a:t>
            </a:r>
          </a:p>
          <a:p>
            <a:pPr lvl="1"/>
            <a:r>
              <a:rPr lang="en-GB" dirty="0" smtClean="0"/>
              <a:t>OS resources</a:t>
            </a:r>
          </a:p>
          <a:p>
            <a:pPr lvl="2"/>
            <a:r>
              <a:rPr lang="en-GB" dirty="0" smtClean="0"/>
              <a:t>Open files, network sockets, etc.</a:t>
            </a:r>
          </a:p>
          <a:p>
            <a:pPr lvl="1"/>
            <a:r>
              <a:rPr lang="en-GB" dirty="0" smtClean="0"/>
              <a:t>Memory management info</a:t>
            </a:r>
          </a:p>
          <a:p>
            <a:pPr lvl="1"/>
            <a:r>
              <a:rPr lang="en-GB" dirty="0" smtClean="0"/>
              <a:t>Scheduling priority</a:t>
            </a:r>
          </a:p>
          <a:p>
            <a:pPr lvl="2"/>
            <a:r>
              <a:rPr lang="en-GB" dirty="0" smtClean="0"/>
              <a:t>Give some processes higher priority than others</a:t>
            </a:r>
          </a:p>
          <a:p>
            <a:pPr lvl="1"/>
            <a:r>
              <a:rPr lang="en-GB" dirty="0" smtClean="0"/>
              <a:t>Accounting information</a:t>
            </a:r>
          </a:p>
          <a:p>
            <a:pPr lvl="2"/>
            <a:r>
              <a:rPr lang="en-GB" dirty="0" smtClean="0"/>
              <a:t>Total CPU time, memory usage, etc.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439426"/>
            <a:ext cx="9117106" cy="669414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task_struct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{/* these are hardcoded - don't touch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volatile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long        state;          /* -1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unrunnable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, 0 runnable, &gt;0 stopped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long                 counter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long                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priority;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unsigned long        signal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long        blocked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 /* bitmap of masked signals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long        flags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   /* per process flags, defined below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long         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debugreg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[8];    /* Hardware debugging registers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exec_domain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exec_domain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/*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various fields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linux_binfmt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binfmt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task_struct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next_task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prev_task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task_struct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next_run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,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prev_run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long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saved_kernel_stack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long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kernel_stack_page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exit_code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exit_signal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/*</a:t>
            </a:r>
            <a:r>
              <a:rPr lang="is-I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…................ */</a:t>
            </a:r>
          </a:p>
          <a:p>
            <a:r>
              <a:rPr lang="hu-HU" sz="1100" dirty="0">
                <a:solidFill>
                  <a:srgbClr val="000000"/>
                </a:solidFill>
                <a:latin typeface="Courier New"/>
                <a:cs typeface="Courier New"/>
              </a:rPr>
              <a:t> int                  pid</a:t>
            </a:r>
            <a:r>
              <a:rPr lang="hu-HU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wait_queue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wait_chldexit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short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uid,euid,suid,fsuid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short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gid,egid,sgid,fsgid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long        timeout, policy,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rt_priority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/* 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file system info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link_count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tty_struct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tty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         /* NULL if no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tty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*/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/*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ipc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stuff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sem_undo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   *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semundo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sem_queue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    *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semsleeping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;/*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ldt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for this task - used by Wine.  If NULL,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default_ldt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is used */ 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/*</a:t>
            </a:r>
            <a:r>
              <a:rPr lang="is-IS" sz="1100" dirty="0">
                <a:solidFill>
                  <a:srgbClr val="000000"/>
                </a:solidFill>
                <a:latin typeface="Courier New"/>
                <a:cs typeface="Courier New"/>
              </a:rPr>
              <a:t>…................ */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desc_struct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ldt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;/*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tss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for this task */  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thread_struct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tss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;/*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filesystem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information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fs_struct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  *fs;/* open file information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files_struct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*files;/* memory management info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mm_struct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    *mm;/* signal handlers */  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struct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urier New"/>
                <a:cs typeface="Courier New"/>
              </a:rPr>
              <a:t>signal_struct</a:t>
            </a:r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 *sig</a:t>
            </a:r>
            <a:r>
              <a:rPr lang="en-U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100" dirty="0">
                <a:solidFill>
                  <a:srgbClr val="000000"/>
                </a:solidFill>
                <a:latin typeface="Courier New"/>
                <a:cs typeface="Courier New"/>
              </a:rPr>
              <a:t>/*</a:t>
            </a:r>
            <a:r>
              <a:rPr lang="is-IS" sz="1100" dirty="0">
                <a:solidFill>
                  <a:srgbClr val="000000"/>
                </a:solidFill>
                <a:latin typeface="Courier New"/>
                <a:cs typeface="Courier New"/>
              </a:rPr>
              <a:t>…................ </a:t>
            </a:r>
            <a:r>
              <a:rPr lang="is-IS" sz="1100" dirty="0" smtClean="0">
                <a:solidFill>
                  <a:srgbClr val="000000"/>
                </a:solidFill>
                <a:latin typeface="Courier New"/>
                <a:cs typeface="Courier New"/>
              </a:rPr>
              <a:t>*/</a:t>
            </a: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1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86400" y="2209800"/>
            <a:ext cx="3200400" cy="2981325"/>
          </a:xfrm>
        </p:spPr>
        <p:txBody>
          <a:bodyPr/>
          <a:lstStyle/>
          <a:p>
            <a:r>
              <a:rPr lang="en-US" b="0" dirty="0" smtClean="0"/>
              <a:t>PCB in Linux</a:t>
            </a:r>
          </a:p>
          <a:p>
            <a:r>
              <a:rPr lang="en-US" b="0" dirty="0" smtClean="0"/>
              <a:t>Each</a:t>
            </a:r>
            <a:r>
              <a:rPr lang="en-US" b="0" dirty="0"/>
              <a:t> </a:t>
            </a:r>
            <a:r>
              <a:rPr lang="en-US" dirty="0" err="1"/>
              <a:t>task_struct</a:t>
            </a:r>
            <a:r>
              <a:rPr lang="en-US" b="0" dirty="0"/>
              <a:t> data structure describes a process or task in the system.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7101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10994</TotalTime>
  <Words>4407</Words>
  <Application>Microsoft Macintosh PowerPoint</Application>
  <PresentationFormat>On-screen Show (4:3)</PresentationFormat>
  <Paragraphs>1034</Paragraphs>
  <Slides>50</Slides>
  <Notes>42</Notes>
  <HiddenSlides>1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3" baseType="lpstr">
      <vt:lpstr>Arial Narrow</vt:lpstr>
      <vt:lpstr>Bitstream Vera Serif</vt:lpstr>
      <vt:lpstr>Calibri</vt:lpstr>
      <vt:lpstr>Courier</vt:lpstr>
      <vt:lpstr>Courier New</vt:lpstr>
      <vt:lpstr>MS Gothic</vt:lpstr>
      <vt:lpstr>msgothic</vt:lpstr>
      <vt:lpstr>Tahoma</vt:lpstr>
      <vt:lpstr>Times New Roman</vt:lpstr>
      <vt:lpstr>Wingdings</vt:lpstr>
      <vt:lpstr>Wingdings 2</vt:lpstr>
      <vt:lpstr>Arial</vt:lpstr>
      <vt:lpstr>template2007</vt:lpstr>
      <vt:lpstr>Processes</vt:lpstr>
      <vt:lpstr>Processes</vt:lpstr>
      <vt:lpstr>What is a process?</vt:lpstr>
      <vt:lpstr>Process Address Space</vt:lpstr>
      <vt:lpstr>Process Address Space</vt:lpstr>
      <vt:lpstr>Execution State (context) of a Process</vt:lpstr>
      <vt:lpstr>Process State (Context) Transitions</vt:lpstr>
      <vt:lpstr>Process Control Block</vt:lpstr>
      <vt:lpstr>PowerPoint Presentation</vt:lpstr>
      <vt:lpstr>Context Switching</vt:lpstr>
      <vt:lpstr>Context Switching in Linux</vt:lpstr>
      <vt:lpstr>Context Switching in Linux</vt:lpstr>
      <vt:lpstr>Context Switching in Linux</vt:lpstr>
      <vt:lpstr>Context Switching in Linux</vt:lpstr>
      <vt:lpstr>Context Switch Overhead</vt:lpstr>
      <vt:lpstr>State Queues</vt:lpstr>
      <vt:lpstr>State Queue Transitions</vt:lpstr>
      <vt:lpstr>Concurrent Processes</vt:lpstr>
      <vt:lpstr>User View of Concurrent Processes</vt:lpstr>
      <vt:lpstr>Creating Processes</vt:lpstr>
      <vt:lpstr>fork Example</vt:lpstr>
      <vt:lpstr>fork Example</vt:lpstr>
      <vt:lpstr>fork Example</vt:lpstr>
      <vt:lpstr>Modeling fork with Process Graphs</vt:lpstr>
      <vt:lpstr>Process Graph Example</vt:lpstr>
      <vt:lpstr>Interpreting Process Graphs</vt:lpstr>
      <vt:lpstr>fork Example: Two consecutive forks</vt:lpstr>
      <vt:lpstr>fork Example: Nested forks in parent</vt:lpstr>
      <vt:lpstr>fork Example: Nested forks in children</vt:lpstr>
      <vt:lpstr>Why have fork() at all?</vt:lpstr>
      <vt:lpstr>What if fork’ing gets out of control?</vt:lpstr>
      <vt:lpstr>Memory concerns</vt:lpstr>
      <vt:lpstr>Terminating Processes </vt:lpstr>
      <vt:lpstr>Reaping Child Processes</vt:lpstr>
      <vt:lpstr>Zombie Example</vt:lpstr>
      <vt:lpstr>Non- terminating Child Example</vt:lpstr>
      <vt:lpstr>wait: Synchronizing with Children</vt:lpstr>
      <vt:lpstr>wait: Synchronizing with Children</vt:lpstr>
      <vt:lpstr>Process completion status</vt:lpstr>
      <vt:lpstr>wait: Synchronizing with Children</vt:lpstr>
      <vt:lpstr>Another wait Example</vt:lpstr>
      <vt:lpstr>waitpid: Waiting for a Specific Process</vt:lpstr>
      <vt:lpstr>execve: Loading and Running Programs</vt:lpstr>
      <vt:lpstr>fork() and execve()</vt:lpstr>
      <vt:lpstr>execl and exec Family</vt:lpstr>
      <vt:lpstr>exec: Using fork followed by exec</vt:lpstr>
      <vt:lpstr>exec() function family</vt:lpstr>
      <vt:lpstr>Environment variables</vt:lpstr>
      <vt:lpstr>Linux Process Hierarchy</vt:lpstr>
      <vt:lpstr>Summary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Microsoft Office User</cp:lastModifiedBy>
  <cp:revision>519</cp:revision>
  <cp:lastPrinted>1999-09-20T15:19:18Z</cp:lastPrinted>
  <dcterms:created xsi:type="dcterms:W3CDTF">2013-02-26T08:07:57Z</dcterms:created>
  <dcterms:modified xsi:type="dcterms:W3CDTF">2019-02-21T07:24:31Z</dcterms:modified>
</cp:coreProperties>
</file>