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1313" r:id="rId2"/>
    <p:sldId id="1314" r:id="rId3"/>
    <p:sldId id="1493" r:id="rId4"/>
    <p:sldId id="1494" r:id="rId5"/>
    <p:sldId id="1495" r:id="rId6"/>
    <p:sldId id="1496" r:id="rId7"/>
    <p:sldId id="1325" r:id="rId8"/>
    <p:sldId id="1326" r:id="rId9"/>
    <p:sldId id="1327" r:id="rId10"/>
    <p:sldId id="1328" r:id="rId11"/>
    <p:sldId id="1329" r:id="rId12"/>
    <p:sldId id="1330" r:id="rId13"/>
    <p:sldId id="1331" r:id="rId14"/>
    <p:sldId id="1332" r:id="rId15"/>
    <p:sldId id="1333" r:id="rId16"/>
    <p:sldId id="1334" r:id="rId17"/>
    <p:sldId id="1335" r:id="rId18"/>
    <p:sldId id="1336" r:id="rId19"/>
    <p:sldId id="1502" r:id="rId20"/>
    <p:sldId id="1497" r:id="rId21"/>
    <p:sldId id="1498" r:id="rId22"/>
    <p:sldId id="1499" r:id="rId23"/>
    <p:sldId id="1500" r:id="rId24"/>
    <p:sldId id="1364" r:id="rId25"/>
    <p:sldId id="1518" r:id="rId26"/>
    <p:sldId id="1515" r:id="rId27"/>
    <p:sldId id="1516" r:id="rId28"/>
    <p:sldId id="1517" r:id="rId29"/>
    <p:sldId id="1504" r:id="rId30"/>
    <p:sldId id="1505" r:id="rId31"/>
    <p:sldId id="1506" r:id="rId32"/>
    <p:sldId id="1507" r:id="rId33"/>
    <p:sldId id="1508" r:id="rId34"/>
    <p:sldId id="1509" r:id="rId35"/>
    <p:sldId id="1510" r:id="rId36"/>
  </p:sldIdLst>
  <p:sldSz cx="9144000" cy="6858000" type="screen4x3"/>
  <p:notesSz cx="7302500" cy="9586913"/>
  <p:custDataLst>
    <p:tags r:id="rId3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D5F1CF"/>
    <a:srgbClr val="F1C7C7"/>
    <a:srgbClr val="E9E1C9"/>
    <a:srgbClr val="F6F5BD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6" autoAdjust="0"/>
    <p:restoredTop sz="94061" autoAdjust="0"/>
  </p:normalViewPr>
  <p:slideViewPr>
    <p:cSldViewPr snapToObjects="1">
      <p:cViewPr varScale="1">
        <p:scale>
          <a:sx n="145" d="100"/>
          <a:sy n="145" d="100"/>
        </p:scale>
        <p:origin x="184" y="8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086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328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438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47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403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59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106499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2443DA88-D51C-DC41-ADC0-F7EE5454218F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12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106500" name="Text Box 1"/>
          <p:cNvSpPr txBox="1">
            <a:spLocks noChangeArrowheads="1"/>
          </p:cNvSpPr>
          <p:nvPr/>
        </p:nvSpPr>
        <p:spPr bwMode="auto">
          <a:xfrm>
            <a:off x="1147354" y="683195"/>
            <a:ext cx="4571987" cy="34286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106501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290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705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432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77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859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253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563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2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98307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6F1D211D-12BC-0246-8E1C-3288A1C96E14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2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98308" name="Text Box 1"/>
          <p:cNvSpPr txBox="1">
            <a:spLocks noChangeArrowheads="1"/>
          </p:cNvSpPr>
          <p:nvPr/>
        </p:nvSpPr>
        <p:spPr bwMode="auto">
          <a:xfrm>
            <a:off x="1147354" y="683195"/>
            <a:ext cx="4571987" cy="34286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98309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3794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25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9038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560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445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088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090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686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103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102"/>
            <a:ext cx="5356434" cy="43131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366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78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033" y="4554102"/>
            <a:ext cx="5356434" cy="43131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80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082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502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5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90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24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0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8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en-GB">
                <a:latin typeface="Times New Roman" charset="0"/>
                <a:ea typeface="Tahoma" charset="0"/>
                <a:cs typeface="Tahoma" charset="0"/>
              </a:rPr>
              <a:t>18/02/08</a:t>
            </a:r>
          </a:p>
        </p:txBody>
      </p:sp>
      <p:sp>
        <p:nvSpPr>
          <p:cNvPr id="100355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charset="2"/>
              <a:buNone/>
            </a:pPr>
            <a:fld id="{220664DC-8FCE-9B40-8E91-0FF735DECC72}" type="slidenum">
              <a:rPr lang="en-GB">
                <a:latin typeface="Times New Roman" charset="0"/>
                <a:ea typeface="Tahoma" charset="0"/>
                <a:cs typeface="Tahoma" charset="0"/>
              </a:rPr>
              <a:pPr>
                <a:buFont typeface="Wingdings" charset="2"/>
                <a:buNone/>
              </a:pPr>
              <a:t>7</a:t>
            </a:fld>
            <a:endParaRPr lang="en-GB">
              <a:latin typeface="Times New Roman" charset="0"/>
              <a:ea typeface="Tahoma" charset="0"/>
              <a:cs typeface="Tahoma" charset="0"/>
            </a:endParaRPr>
          </a:p>
        </p:txBody>
      </p:sp>
      <p:sp>
        <p:nvSpPr>
          <p:cNvPr id="100356" name="Text Box 1"/>
          <p:cNvSpPr txBox="1">
            <a:spLocks noChangeArrowheads="1"/>
          </p:cNvSpPr>
          <p:nvPr/>
        </p:nvSpPr>
        <p:spPr bwMode="auto">
          <a:xfrm>
            <a:off x="1147354" y="683195"/>
            <a:ext cx="4571987" cy="34286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>
            <a:prstTxWarp prst="textNoShape">
              <a:avLst/>
            </a:prstTxWarp>
          </a:bodyPr>
          <a:lstStyle/>
          <a:p>
            <a:pPr hangingPunct="0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</a:pPr>
            <a:endParaRPr lang="tr-TR">
              <a:ea typeface="MS Gothic" charset="0"/>
              <a:cs typeface="MS Gothic" charset="0"/>
            </a:endParaRPr>
          </a:p>
        </p:txBody>
      </p:sp>
      <p:sp>
        <p:nvSpPr>
          <p:cNvPr id="100357" name="Rectangle 2"/>
          <p:cNvSpPr>
            <a:spLocks noGrp="1" noChangeArrowheads="1"/>
          </p:cNvSpPr>
          <p:nvPr>
            <p:ph type="body"/>
          </p:nvPr>
        </p:nvSpPr>
        <p:spPr>
          <a:xfrm>
            <a:off x="687779" y="4344864"/>
            <a:ext cx="5491138" cy="4116602"/>
          </a:xfrm>
          <a:noFill/>
          <a:ln/>
        </p:spPr>
        <p:txBody>
          <a:bodyPr wrap="none" anchor="ctr"/>
          <a:lstStyle/>
          <a:p>
            <a:endParaRPr lang="tr-TR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932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4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04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shihyu/Linux_Programming/tree/master/books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File Abstraction</a:t>
            </a:r>
            <a:endParaRPr lang="en-US" sz="20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5867400"/>
            <a:ext cx="7678738" cy="533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Most of the following slides are adapted from slides of Randy Bryant of Carnegie Mellon Univ.</a:t>
            </a:r>
          </a:p>
        </p:txBody>
      </p:sp>
    </p:spTree>
    <p:extLst>
      <p:ext uri="{BB962C8B-B14F-4D97-AF65-F5344CB8AC3E}">
        <p14:creationId xmlns:p14="http://schemas.microsoft.com/office/powerpoint/2010/main" val="110013656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 bwMode="auto">
          <a:xfrm>
            <a:off x="0" y="2590800"/>
            <a:ext cx="9144000" cy="3962400"/>
          </a:xfrm>
          <a:prstGeom prst="rect">
            <a:avLst/>
          </a:prstGeom>
          <a:solidFill>
            <a:srgbClr val="FF0000">
              <a:alpha val="26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Processes Share Files: </a:t>
            </a:r>
            <a:r>
              <a:rPr lang="en-US" dirty="0">
                <a:latin typeface="Courier" pitchFamily="2" charset="0"/>
              </a:rPr>
              <a:t>fork()</a:t>
            </a: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1066800"/>
          </a:xfrm>
        </p:spPr>
        <p:txBody>
          <a:bodyPr/>
          <a:lstStyle/>
          <a:p>
            <a:r>
              <a:rPr lang="en-US" dirty="0"/>
              <a:t>A child process inherits its parent’s open files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sz="2000" dirty="0">
                <a:ea typeface="+mn-ea"/>
                <a:cs typeface="+mn-cs"/>
              </a:rPr>
              <a:t>Note: situation unchanged by </a:t>
            </a:r>
            <a:r>
              <a:rPr lang="en-US" sz="2000" b="1" dirty="0">
                <a:latin typeface="Courier New" pitchFamily="49" charset="0"/>
                <a:ea typeface="+mn-ea"/>
                <a:cs typeface="Courier New" pitchFamily="49" charset="0"/>
              </a:rPr>
              <a:t>exec() </a:t>
            </a:r>
            <a:r>
              <a:rPr lang="en-US" sz="2000" dirty="0">
                <a:ea typeface="+mn-ea"/>
                <a:cs typeface="+mn-cs"/>
              </a:rPr>
              <a:t>functions</a:t>
            </a:r>
          </a:p>
          <a:p>
            <a:r>
              <a:rPr lang="en-US" i="1" dirty="0">
                <a:solidFill>
                  <a:srgbClr val="C00000"/>
                </a:solidFill>
              </a:rPr>
              <a:t>Before</a:t>
            </a:r>
            <a:r>
              <a:rPr lang="en-US" dirty="0"/>
              <a:t> fork() call: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8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732061" y="2667000"/>
            <a:ext cx="2147063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32887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58795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54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5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C76CA0E-AFB4-A748-8B8B-3AB08BFC5A74}"/>
              </a:ext>
            </a:extLst>
          </p:cNvPr>
          <p:cNvGrpSpPr/>
          <p:nvPr/>
        </p:nvGrpSpPr>
        <p:grpSpPr>
          <a:xfrm>
            <a:off x="228600" y="3629025"/>
            <a:ext cx="822325" cy="762000"/>
            <a:chOff x="228600" y="3629025"/>
            <a:chExt cx="822325" cy="762000"/>
          </a:xfrm>
        </p:grpSpPr>
        <p:sp>
          <p:nvSpPr>
            <p:cNvPr id="64" name="Text Box 28"/>
            <p:cNvSpPr txBox="1">
              <a:spLocks noChangeArrowheads="1"/>
            </p:cNvSpPr>
            <p:nvPr/>
          </p:nvSpPr>
          <p:spPr bwMode="auto">
            <a:xfrm>
              <a:off x="228600" y="4086225"/>
              <a:ext cx="822325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stderr</a:t>
              </a:r>
            </a:p>
          </p:txBody>
        </p:sp>
        <p:sp>
          <p:nvSpPr>
            <p:cNvPr id="65" name="Text Box 29"/>
            <p:cNvSpPr txBox="1">
              <a:spLocks noChangeArrowheads="1"/>
            </p:cNvSpPr>
            <p:nvPr/>
          </p:nvSpPr>
          <p:spPr bwMode="auto">
            <a:xfrm>
              <a:off x="228600" y="3857625"/>
              <a:ext cx="822325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stdout</a:t>
              </a:r>
            </a:p>
          </p:txBody>
        </p:sp>
        <p:sp>
          <p:nvSpPr>
            <p:cNvPr id="66" name="Text Box 30"/>
            <p:cNvSpPr txBox="1">
              <a:spLocks noChangeArrowheads="1"/>
            </p:cNvSpPr>
            <p:nvPr/>
          </p:nvSpPr>
          <p:spPr bwMode="auto">
            <a:xfrm>
              <a:off x="334963" y="3629025"/>
              <a:ext cx="715962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 dirty="0">
                  <a:latin typeface="Courier New" pitchFamily="49" charset="0"/>
                </a:rPr>
                <a:t>stdin</a:t>
              </a:r>
            </a:p>
          </p:txBody>
        </p:sp>
      </p:grpSp>
      <p:sp>
        <p:nvSpPr>
          <p:cNvPr id="6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7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7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7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80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-41444" y="2605444"/>
            <a:ext cx="93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KERNEL SPACE</a:t>
            </a:r>
          </a:p>
        </p:txBody>
      </p:sp>
      <p:sp>
        <p:nvSpPr>
          <p:cNvPr id="81" name="Text Box 40">
            <a:extLst>
              <a:ext uri="{FF2B5EF4-FFF2-40B4-BE49-F238E27FC236}">
                <a16:creationId xmlns:a16="http://schemas.microsoft.com/office/drawing/2014/main" id="{F94816AA-CC01-1D46-B482-16F8D726A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7559" y="3352800"/>
            <a:ext cx="74385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Parent</a:t>
            </a:r>
          </a:p>
        </p:txBody>
      </p:sp>
    </p:spTree>
    <p:extLst>
      <p:ext uri="{BB962C8B-B14F-4D97-AF65-F5344CB8AC3E}">
        <p14:creationId xmlns:p14="http://schemas.microsoft.com/office/powerpoint/2010/main" val="211011035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/>
          <p:cNvSpPr/>
          <p:nvPr/>
        </p:nvSpPr>
        <p:spPr bwMode="auto">
          <a:xfrm>
            <a:off x="0" y="2590800"/>
            <a:ext cx="9144000" cy="3962400"/>
          </a:xfrm>
          <a:prstGeom prst="rect">
            <a:avLst/>
          </a:prstGeom>
          <a:solidFill>
            <a:srgbClr val="FF0000">
              <a:alpha val="26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272983" y="381000"/>
            <a:ext cx="7592093" cy="762000"/>
          </a:xfrm>
        </p:spPr>
        <p:txBody>
          <a:bodyPr/>
          <a:lstStyle/>
          <a:p>
            <a:r>
              <a:rPr lang="en-US" sz="3200" dirty="0"/>
              <a:t>How Processes Share Files: </a:t>
            </a:r>
            <a:r>
              <a:rPr lang="en-US" sz="3200" dirty="0">
                <a:latin typeface="Courier New" charset="0"/>
                <a:ea typeface="Courier New" charset="0"/>
                <a:cs typeface="Courier New" charset="0"/>
              </a:rPr>
              <a:t>fork()</a:t>
            </a:r>
            <a:endParaRPr lang="en-US" sz="34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5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1295400"/>
          </a:xfrm>
        </p:spPr>
        <p:txBody>
          <a:bodyPr/>
          <a:lstStyle/>
          <a:p>
            <a:r>
              <a:rPr lang="en-US" dirty="0"/>
              <a:t>A child process inherits its parent’s open files</a:t>
            </a:r>
          </a:p>
          <a:p>
            <a:r>
              <a:rPr lang="en-US" i="1" dirty="0">
                <a:solidFill>
                  <a:srgbClr val="C00000"/>
                </a:solidFill>
              </a:rPr>
              <a:t>After</a:t>
            </a:r>
            <a:r>
              <a:rPr lang="en-US" dirty="0"/>
              <a:t> fork():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Calibri" charset="0"/>
                <a:ea typeface="Calibri" charset="0"/>
                <a:cs typeface="Calibri" charset="0"/>
              </a:rPr>
              <a:t>Child’s table same as parents, and +1 to each </a:t>
            </a:r>
            <a:r>
              <a:rPr lang="en-US" dirty="0" err="1">
                <a:latin typeface="Courier" pitchFamily="2" charset="0"/>
                <a:ea typeface="Calibri" charset="0"/>
                <a:cs typeface="Calibri" charset="0"/>
              </a:rPr>
              <a:t>refcnt</a:t>
            </a:r>
            <a:endParaRPr lang="en-US" dirty="0">
              <a:latin typeface="Courier" pitchFamily="2" charset="0"/>
              <a:ea typeface="Calibri" charset="0"/>
              <a:cs typeface="Calibri" charset="0"/>
            </a:endParaRPr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7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0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1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2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3" name="Text Box 14"/>
          <p:cNvSpPr txBox="1">
            <a:spLocks noChangeArrowheads="1"/>
          </p:cNvSpPr>
          <p:nvPr/>
        </p:nvSpPr>
        <p:spPr bwMode="auto">
          <a:xfrm>
            <a:off x="732061" y="2667000"/>
            <a:ext cx="2147063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64" name="Text Box 15"/>
          <p:cNvSpPr txBox="1">
            <a:spLocks noChangeArrowheads="1"/>
          </p:cNvSpPr>
          <p:nvPr/>
        </p:nvSpPr>
        <p:spPr bwMode="auto">
          <a:xfrm>
            <a:off x="32887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58795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7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refcnt</a:t>
            </a:r>
            <a:r>
              <a:rPr lang="en-US" sz="1400" dirty="0">
                <a:latin typeface="Courier New" pitchFamily="49" charset="0"/>
              </a:rPr>
              <a:t>=</a:t>
            </a:r>
            <a:r>
              <a:rPr lang="en-US" sz="1400" dirty="0">
                <a:solidFill>
                  <a:srgbClr val="00B050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68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9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1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72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refcnt</a:t>
            </a:r>
            <a:r>
              <a:rPr lang="en-US" sz="1400" dirty="0">
                <a:latin typeface="Courier New" pitchFamily="49" charset="0"/>
              </a:rPr>
              <a:t>=</a:t>
            </a:r>
            <a:r>
              <a:rPr lang="en-US" sz="1400" dirty="0">
                <a:solidFill>
                  <a:srgbClr val="00B050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73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74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75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50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1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2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3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4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85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86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87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88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89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92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1507524" y="54102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4" name="Rectangle 5"/>
          <p:cNvSpPr>
            <a:spLocks noChangeArrowheads="1"/>
          </p:cNvSpPr>
          <p:nvPr/>
        </p:nvSpPr>
        <p:spPr bwMode="auto">
          <a:xfrm>
            <a:off x="1507524" y="56388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5" name="Rectangle 6"/>
          <p:cNvSpPr>
            <a:spLocks noChangeArrowheads="1"/>
          </p:cNvSpPr>
          <p:nvPr/>
        </p:nvSpPr>
        <p:spPr bwMode="auto">
          <a:xfrm>
            <a:off x="1507524" y="58674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6" name="Rectangle 7"/>
          <p:cNvSpPr>
            <a:spLocks noChangeArrowheads="1"/>
          </p:cNvSpPr>
          <p:nvPr/>
        </p:nvSpPr>
        <p:spPr bwMode="auto">
          <a:xfrm>
            <a:off x="1507524" y="60960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7" name="Rectangle 8"/>
          <p:cNvSpPr>
            <a:spLocks noChangeArrowheads="1"/>
          </p:cNvSpPr>
          <p:nvPr/>
        </p:nvSpPr>
        <p:spPr bwMode="auto">
          <a:xfrm>
            <a:off x="1507524" y="63246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8" name="Rectangle 9"/>
          <p:cNvSpPr>
            <a:spLocks noChangeArrowheads="1"/>
          </p:cNvSpPr>
          <p:nvPr/>
        </p:nvSpPr>
        <p:spPr bwMode="auto">
          <a:xfrm>
            <a:off x="897924" y="54102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99" name="Rectangle 10"/>
          <p:cNvSpPr>
            <a:spLocks noChangeArrowheads="1"/>
          </p:cNvSpPr>
          <p:nvPr/>
        </p:nvSpPr>
        <p:spPr bwMode="auto">
          <a:xfrm>
            <a:off x="897924" y="56388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100" name="Rectangle 11"/>
          <p:cNvSpPr>
            <a:spLocks noChangeArrowheads="1"/>
          </p:cNvSpPr>
          <p:nvPr/>
        </p:nvSpPr>
        <p:spPr bwMode="auto">
          <a:xfrm>
            <a:off x="897924" y="58674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101" name="Rectangle 12"/>
          <p:cNvSpPr>
            <a:spLocks noChangeArrowheads="1"/>
          </p:cNvSpPr>
          <p:nvPr/>
        </p:nvSpPr>
        <p:spPr bwMode="auto">
          <a:xfrm>
            <a:off x="897924" y="60960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102" name="Rectangle 13"/>
          <p:cNvSpPr>
            <a:spLocks noChangeArrowheads="1"/>
          </p:cNvSpPr>
          <p:nvPr/>
        </p:nvSpPr>
        <p:spPr bwMode="auto">
          <a:xfrm>
            <a:off x="897924" y="63246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103" name="Text Box 40"/>
          <p:cNvSpPr txBox="1">
            <a:spLocks noChangeArrowheads="1"/>
          </p:cNvSpPr>
          <p:nvPr/>
        </p:nvSpPr>
        <p:spPr bwMode="auto">
          <a:xfrm>
            <a:off x="1397559" y="3352800"/>
            <a:ext cx="74385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Parent</a:t>
            </a:r>
          </a:p>
        </p:txBody>
      </p:sp>
      <p:sp>
        <p:nvSpPr>
          <p:cNvPr id="104" name="Text Box 40"/>
          <p:cNvSpPr txBox="1">
            <a:spLocks noChangeArrowheads="1"/>
          </p:cNvSpPr>
          <p:nvPr/>
        </p:nvSpPr>
        <p:spPr bwMode="auto">
          <a:xfrm>
            <a:off x="1389742" y="5105400"/>
            <a:ext cx="61427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cxnSp>
        <p:nvCxnSpPr>
          <p:cNvPr id="106" name="Straight Arrow Connector 105"/>
          <p:cNvCxnSpPr/>
          <p:nvPr/>
        </p:nvCxnSpPr>
        <p:spPr bwMode="auto">
          <a:xfrm rot="5400000" flipH="1" flipV="1">
            <a:off x="1808070" y="3695608"/>
            <a:ext cx="2064922" cy="2056414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0" name="Straight Arrow Connector 109"/>
          <p:cNvCxnSpPr/>
          <p:nvPr/>
        </p:nvCxnSpPr>
        <p:spPr bwMode="auto">
          <a:xfrm flipV="1">
            <a:off x="1812324" y="5334000"/>
            <a:ext cx="2073876" cy="110799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-41444" y="2605444"/>
            <a:ext cx="93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KERNEL SPACE</a:t>
            </a:r>
          </a:p>
        </p:txBody>
      </p:sp>
      <p:sp>
        <p:nvSpPr>
          <p:cNvPr id="78" name="Text Box 14"/>
          <p:cNvSpPr txBox="1">
            <a:spLocks noChangeArrowheads="1"/>
          </p:cNvSpPr>
          <p:nvPr/>
        </p:nvSpPr>
        <p:spPr bwMode="auto">
          <a:xfrm>
            <a:off x="5218758" y="6452779"/>
            <a:ext cx="328320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File is shared between processes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8EB04202-736D-964B-A12D-2D22CCC0973B}"/>
              </a:ext>
            </a:extLst>
          </p:cNvPr>
          <p:cNvGrpSpPr/>
          <p:nvPr/>
        </p:nvGrpSpPr>
        <p:grpSpPr>
          <a:xfrm>
            <a:off x="228600" y="3629025"/>
            <a:ext cx="822325" cy="762000"/>
            <a:chOff x="228600" y="3629025"/>
            <a:chExt cx="822325" cy="762000"/>
          </a:xfrm>
        </p:grpSpPr>
        <p:sp>
          <p:nvSpPr>
            <p:cNvPr id="91" name="Text Box 28">
              <a:extLst>
                <a:ext uri="{FF2B5EF4-FFF2-40B4-BE49-F238E27FC236}">
                  <a16:creationId xmlns:a16="http://schemas.microsoft.com/office/drawing/2014/main" id="{E1B7F20A-63A5-1D42-AAFD-73FC3D0B8F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4086225"/>
              <a:ext cx="822325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stderr</a:t>
              </a:r>
            </a:p>
          </p:txBody>
        </p:sp>
        <p:sp>
          <p:nvSpPr>
            <p:cNvPr id="105" name="Text Box 29">
              <a:extLst>
                <a:ext uri="{FF2B5EF4-FFF2-40B4-BE49-F238E27FC236}">
                  <a16:creationId xmlns:a16="http://schemas.microsoft.com/office/drawing/2014/main" id="{57B41E6B-3A63-1B45-91A5-DFAC6BD04E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3857625"/>
              <a:ext cx="822325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stdout</a:t>
              </a:r>
            </a:p>
          </p:txBody>
        </p:sp>
        <p:sp>
          <p:nvSpPr>
            <p:cNvPr id="107" name="Text Box 30">
              <a:extLst>
                <a:ext uri="{FF2B5EF4-FFF2-40B4-BE49-F238E27FC236}">
                  <a16:creationId xmlns:a16="http://schemas.microsoft.com/office/drawing/2014/main" id="{36CD821D-60DA-3747-9FBA-80B92E6916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963" y="3629025"/>
              <a:ext cx="715962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 dirty="0">
                  <a:latin typeface="Courier New" pitchFamily="49" charset="0"/>
                </a:rPr>
                <a:t>stdin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933E3D99-0B53-D149-A935-C169D08CEA66}"/>
              </a:ext>
            </a:extLst>
          </p:cNvPr>
          <p:cNvGrpSpPr/>
          <p:nvPr/>
        </p:nvGrpSpPr>
        <p:grpSpPr>
          <a:xfrm>
            <a:off x="213719" y="5372100"/>
            <a:ext cx="822325" cy="762000"/>
            <a:chOff x="228600" y="3629025"/>
            <a:chExt cx="822325" cy="762000"/>
          </a:xfrm>
        </p:grpSpPr>
        <p:sp>
          <p:nvSpPr>
            <p:cNvPr id="114" name="Text Box 28">
              <a:extLst>
                <a:ext uri="{FF2B5EF4-FFF2-40B4-BE49-F238E27FC236}">
                  <a16:creationId xmlns:a16="http://schemas.microsoft.com/office/drawing/2014/main" id="{604A7FB6-4C7E-A346-BBF7-16D4080DF2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4086225"/>
              <a:ext cx="822325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stderr</a:t>
              </a:r>
            </a:p>
          </p:txBody>
        </p:sp>
        <p:sp>
          <p:nvSpPr>
            <p:cNvPr id="115" name="Text Box 29">
              <a:extLst>
                <a:ext uri="{FF2B5EF4-FFF2-40B4-BE49-F238E27FC236}">
                  <a16:creationId xmlns:a16="http://schemas.microsoft.com/office/drawing/2014/main" id="{65C2C350-2AA0-4249-84CB-0B04550789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3857625"/>
              <a:ext cx="822325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stdout</a:t>
              </a:r>
            </a:p>
          </p:txBody>
        </p:sp>
        <p:sp>
          <p:nvSpPr>
            <p:cNvPr id="116" name="Text Box 30">
              <a:extLst>
                <a:ext uri="{FF2B5EF4-FFF2-40B4-BE49-F238E27FC236}">
                  <a16:creationId xmlns:a16="http://schemas.microsoft.com/office/drawing/2014/main" id="{B1120536-A15B-8E4E-BBAF-29D0B2D1D3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963" y="3629025"/>
              <a:ext cx="715962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400" dirty="0">
                  <a:latin typeface="Courier New" pitchFamily="49" charset="0"/>
                </a:rPr>
                <a:t>stdin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242803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Shell redirection</a:t>
            </a:r>
            <a:endParaRPr lang="en-GB" dirty="0"/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shell allows </a:t>
            </a:r>
            <a:r>
              <a:rPr lang="en-GB" dirty="0" err="1">
                <a:latin typeface="Courier" pitchFamily="2" charset="0"/>
              </a:rPr>
              <a:t>stdin</a:t>
            </a:r>
            <a:r>
              <a:rPr lang="en-GB" dirty="0"/>
              <a:t>, </a:t>
            </a:r>
            <a:r>
              <a:rPr lang="en-GB" dirty="0" err="1">
                <a:latin typeface="Courier" pitchFamily="2" charset="0"/>
              </a:rPr>
              <a:t>stdout</a:t>
            </a:r>
            <a:r>
              <a:rPr lang="en-GB" dirty="0"/>
              <a:t>, and </a:t>
            </a:r>
            <a:r>
              <a:rPr lang="en-GB" dirty="0" err="1">
                <a:latin typeface="Courier" pitchFamily="2" charset="0"/>
              </a:rPr>
              <a:t>stderr</a:t>
            </a:r>
            <a:r>
              <a:rPr lang="en-GB" dirty="0"/>
              <a:t> to be redirected (say, to or from a file).</a:t>
            </a:r>
          </a:p>
          <a:p>
            <a:pPr lvl="1"/>
            <a:r>
              <a:rPr lang="en-GB" b="1" dirty="0">
                <a:latin typeface="Courier"/>
                <a:cs typeface="Courier"/>
              </a:rPr>
              <a:t>&gt; ./</a:t>
            </a:r>
            <a:r>
              <a:rPr lang="en-GB" b="1" dirty="0" err="1">
                <a:latin typeface="Courier"/>
                <a:cs typeface="Courier"/>
              </a:rPr>
              <a:t>myprogram</a:t>
            </a:r>
            <a:r>
              <a:rPr lang="en-GB" b="1" dirty="0">
                <a:latin typeface="Courier"/>
                <a:cs typeface="Courier"/>
              </a:rPr>
              <a:t> &gt; </a:t>
            </a:r>
            <a:r>
              <a:rPr lang="en-GB" b="1" dirty="0" err="1">
                <a:latin typeface="Courier"/>
                <a:cs typeface="Courier"/>
              </a:rPr>
              <a:t>somefile.txt</a:t>
            </a:r>
            <a:endParaRPr lang="en-GB" b="1" dirty="0">
              <a:latin typeface="Courier"/>
              <a:cs typeface="Courier"/>
            </a:endParaRPr>
          </a:p>
          <a:p>
            <a:pPr lvl="2"/>
            <a:r>
              <a:rPr lang="en-GB" dirty="0"/>
              <a:t>Connects </a:t>
            </a:r>
            <a:r>
              <a:rPr lang="en-GB" dirty="0" err="1"/>
              <a:t>stdout</a:t>
            </a:r>
            <a:r>
              <a:rPr lang="en-GB" dirty="0"/>
              <a:t> of “</a:t>
            </a:r>
            <a:r>
              <a:rPr lang="en-GB" dirty="0" err="1"/>
              <a:t>myprogram</a:t>
            </a:r>
            <a:r>
              <a:rPr lang="en-GB" dirty="0"/>
              <a:t>” to </a:t>
            </a:r>
            <a:r>
              <a:rPr lang="en-GB" dirty="0" err="1"/>
              <a:t>somefile.txt</a:t>
            </a:r>
            <a:endParaRPr lang="en-GB" dirty="0"/>
          </a:p>
          <a:p>
            <a:pPr lvl="1"/>
            <a:r>
              <a:rPr lang="en-GB" b="1" dirty="0">
                <a:latin typeface="Courier"/>
                <a:cs typeface="Courier"/>
              </a:rPr>
              <a:t>&gt; ./</a:t>
            </a:r>
            <a:r>
              <a:rPr lang="en-GB" b="1" dirty="0" err="1">
                <a:latin typeface="Courier"/>
                <a:cs typeface="Courier"/>
              </a:rPr>
              <a:t>myprogram</a:t>
            </a:r>
            <a:r>
              <a:rPr lang="en-GB" b="1" dirty="0">
                <a:latin typeface="Courier"/>
                <a:cs typeface="Courier"/>
              </a:rPr>
              <a:t> &lt; </a:t>
            </a:r>
            <a:r>
              <a:rPr lang="en-GB" b="1" dirty="0" err="1">
                <a:latin typeface="Courier"/>
                <a:cs typeface="Courier"/>
              </a:rPr>
              <a:t>input.txt</a:t>
            </a:r>
            <a:r>
              <a:rPr lang="en-GB" b="1" dirty="0">
                <a:latin typeface="Courier"/>
                <a:cs typeface="Courier"/>
              </a:rPr>
              <a:t> &gt; </a:t>
            </a:r>
            <a:r>
              <a:rPr lang="en-GB" b="1" dirty="0" err="1">
                <a:latin typeface="Courier"/>
                <a:cs typeface="Courier"/>
              </a:rPr>
              <a:t>somefile.txt</a:t>
            </a:r>
            <a:endParaRPr lang="en-GB" b="1" dirty="0">
              <a:latin typeface="Courier"/>
              <a:cs typeface="Courier"/>
            </a:endParaRPr>
          </a:p>
          <a:p>
            <a:pPr lvl="2"/>
            <a:r>
              <a:rPr lang="en-GB" dirty="0"/>
              <a:t>Connects </a:t>
            </a:r>
            <a:r>
              <a:rPr lang="en-GB" dirty="0" err="1"/>
              <a:t>stdin</a:t>
            </a:r>
            <a:r>
              <a:rPr lang="en-GB" dirty="0"/>
              <a:t> to </a:t>
            </a:r>
            <a:r>
              <a:rPr lang="en-GB" dirty="0" err="1"/>
              <a:t>input.txt</a:t>
            </a:r>
            <a:r>
              <a:rPr lang="en-GB" dirty="0"/>
              <a:t> and </a:t>
            </a:r>
            <a:r>
              <a:rPr lang="en-GB" dirty="0" err="1"/>
              <a:t>stdout</a:t>
            </a:r>
            <a:r>
              <a:rPr lang="en-GB" dirty="0"/>
              <a:t> to </a:t>
            </a:r>
            <a:r>
              <a:rPr lang="en-GB" dirty="0" err="1"/>
              <a:t>somefile.txt</a:t>
            </a:r>
            <a:endParaRPr lang="en-GB" dirty="0"/>
          </a:p>
          <a:p>
            <a:pPr lvl="1"/>
            <a:r>
              <a:rPr lang="en-GB" b="1" dirty="0">
                <a:latin typeface="Courier"/>
                <a:cs typeface="Courier"/>
              </a:rPr>
              <a:t>&gt; ./</a:t>
            </a:r>
            <a:r>
              <a:rPr lang="en-GB" b="1" dirty="0" err="1">
                <a:latin typeface="Courier"/>
                <a:cs typeface="Courier"/>
              </a:rPr>
              <a:t>myprogram</a:t>
            </a:r>
            <a:r>
              <a:rPr lang="en-GB" b="1" dirty="0">
                <a:latin typeface="Courier"/>
                <a:cs typeface="Courier"/>
              </a:rPr>
              <a:t> 2&gt; </a:t>
            </a:r>
            <a:r>
              <a:rPr lang="en-GB" b="1" dirty="0" err="1">
                <a:latin typeface="Courier"/>
                <a:cs typeface="Courier"/>
              </a:rPr>
              <a:t>errors.txt</a:t>
            </a:r>
            <a:endParaRPr lang="en-GB" b="1" dirty="0">
              <a:latin typeface="Courier"/>
              <a:cs typeface="Courier"/>
            </a:endParaRPr>
          </a:p>
          <a:p>
            <a:pPr lvl="2"/>
            <a:r>
              <a:rPr lang="en-GB" dirty="0"/>
              <a:t>Connects </a:t>
            </a:r>
            <a:r>
              <a:rPr lang="en-GB" dirty="0" err="1"/>
              <a:t>stderr</a:t>
            </a:r>
            <a:r>
              <a:rPr lang="en-GB" dirty="0"/>
              <a:t> to </a:t>
            </a:r>
            <a:r>
              <a:rPr lang="en-GB" dirty="0" err="1"/>
              <a:t>errors.txt</a:t>
            </a:r>
            <a:endParaRPr lang="en-GB" dirty="0"/>
          </a:p>
          <a:p>
            <a:r>
              <a:rPr lang="en-GB" dirty="0"/>
              <a:t>In this case, the shell simply opens the file, making sure the file handle is 0, 1, or 2, as appropriate.</a:t>
            </a:r>
          </a:p>
          <a:p>
            <a:pPr lvl="1"/>
            <a:r>
              <a:rPr lang="en-GB" dirty="0"/>
              <a:t>Problem: </a:t>
            </a:r>
            <a:r>
              <a:rPr lang="en-GB" b="1" dirty="0">
                <a:latin typeface="Courier"/>
                <a:cs typeface="Courier"/>
              </a:rPr>
              <a:t>open()</a:t>
            </a:r>
            <a:r>
              <a:rPr lang="en-GB" dirty="0"/>
              <a:t> decides what the file handle number is.</a:t>
            </a:r>
          </a:p>
          <a:p>
            <a:pPr lvl="1"/>
            <a:r>
              <a:rPr lang="en-GB" dirty="0"/>
              <a:t>How do we coerce the </a:t>
            </a:r>
            <a:r>
              <a:rPr lang="en-GB" dirty="0" err="1"/>
              <a:t>filehandle</a:t>
            </a:r>
            <a:r>
              <a:rPr lang="en-GB" dirty="0"/>
              <a:t> to be 0, 1, or 2?</a:t>
            </a:r>
          </a:p>
        </p:txBody>
      </p:sp>
    </p:spTree>
    <p:extLst>
      <p:ext uri="{BB962C8B-B14F-4D97-AF65-F5344CB8AC3E}">
        <p14:creationId xmlns:p14="http://schemas.microsoft.com/office/powerpoint/2010/main" val="1497586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 bwMode="auto">
          <a:xfrm>
            <a:off x="0" y="2590800"/>
            <a:ext cx="9144000" cy="3962400"/>
          </a:xfrm>
          <a:prstGeom prst="rect">
            <a:avLst/>
          </a:prstGeom>
          <a:solidFill>
            <a:srgbClr val="FF0000">
              <a:alpha val="26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 dirty="0"/>
              <a:t>Initially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1030280" y="2667000"/>
            <a:ext cx="1550625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For </a:t>
            </a:r>
            <a:r>
              <a:rPr lang="en-US" sz="1600" dirty="0" err="1">
                <a:latin typeface="Calibri" pitchFamily="34" charset="0"/>
              </a:rPr>
              <a:t>myprogram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2887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8795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Refcnt</a:t>
            </a:r>
            <a:r>
              <a:rPr lang="en-US" sz="1400" dirty="0">
                <a:latin typeface="Courier New" pitchFamily="49" charset="0"/>
              </a:rPr>
              <a:t>=1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 flipV="1">
            <a:off x="1828800" y="3691354"/>
            <a:ext cx="2039938" cy="31866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8015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Display</a:t>
            </a: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Content Placeholder 44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076325"/>
          </a:xfrm>
        </p:spPr>
        <p:txBody>
          <a:bodyPr/>
          <a:lstStyle/>
          <a:p>
            <a:r>
              <a:rPr lang="en-US" dirty="0" err="1">
                <a:latin typeface="Courier" pitchFamily="2" charset="0"/>
              </a:rPr>
              <a:t>stdout</a:t>
            </a:r>
            <a:r>
              <a:rPr lang="en-US" dirty="0"/>
              <a:t> prints to the display of the terminal as default.</a:t>
            </a:r>
            <a:endParaRPr lang="en-US" b="1" dirty="0">
              <a:latin typeface="Courier New" pitchFamily="49" charset="0"/>
            </a:endParaRPr>
          </a:p>
          <a:p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-41444" y="2605444"/>
            <a:ext cx="93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KERNEL SPACE</a:t>
            </a:r>
          </a:p>
        </p:txBody>
      </p:sp>
      <p:sp>
        <p:nvSpPr>
          <p:cNvPr id="35" name="Line 27"/>
          <p:cNvSpPr>
            <a:spLocks noChangeShapeType="1"/>
          </p:cNvSpPr>
          <p:nvPr/>
        </p:nvSpPr>
        <p:spPr bwMode="auto">
          <a:xfrm flipV="1">
            <a:off x="1828800" y="3691353"/>
            <a:ext cx="2039938" cy="5278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0796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 bwMode="auto">
          <a:xfrm>
            <a:off x="0" y="2590800"/>
            <a:ext cx="9144000" cy="3962400"/>
          </a:xfrm>
          <a:prstGeom prst="rect">
            <a:avLst/>
          </a:prstGeom>
          <a:solidFill>
            <a:srgbClr val="FF0000">
              <a:alpha val="26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 sz="3200" dirty="0"/>
              <a:t>All we need to do is to point </a:t>
            </a:r>
            <a:r>
              <a:rPr lang="en-US" sz="3200" dirty="0" err="1">
                <a:latin typeface="Courier" pitchFamily="2" charset="0"/>
              </a:rPr>
              <a:t>stdout</a:t>
            </a:r>
            <a:r>
              <a:rPr lang="en-US" sz="3200" dirty="0"/>
              <a:t> to a file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1030280" y="2667000"/>
            <a:ext cx="1550625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For </a:t>
            </a:r>
            <a:r>
              <a:rPr lang="en-US" sz="1600" dirty="0" err="1">
                <a:latin typeface="Calibri" pitchFamily="34" charset="0"/>
              </a:rPr>
              <a:t>myprogram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2887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8795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>
            <a:off x="1828800" y="4010023"/>
            <a:ext cx="2039938" cy="13239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59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60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60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0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1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8015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Display</a:t>
            </a:r>
          </a:p>
        </p:txBody>
      </p:sp>
      <p:sp>
        <p:nvSpPr>
          <p:cNvPr id="66461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26849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foo.txt</a:t>
            </a:r>
            <a:r>
              <a:rPr lang="en-US" sz="1600" dirty="0">
                <a:latin typeface="Calibri" pitchFamily="34" charset="0"/>
              </a:rPr>
              <a:t> (disk)</a:t>
            </a: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7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Content Placeholder 44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0763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Question: But the Descriptor table is kernel space, and we cannot modify it directly.</a:t>
            </a:r>
          </a:p>
          <a:p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Need to use system calls!</a:t>
            </a:r>
          </a:p>
          <a:p>
            <a:endParaRPr lang="en-US" dirty="0"/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V="1">
            <a:off x="1828800" y="3691353"/>
            <a:ext cx="2039938" cy="5278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-41444" y="2605444"/>
            <a:ext cx="93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KERNEL SPACE</a:t>
            </a:r>
          </a:p>
        </p:txBody>
      </p:sp>
    </p:spTree>
    <p:extLst>
      <p:ext uri="{BB962C8B-B14F-4D97-AF65-F5344CB8AC3E}">
        <p14:creationId xmlns:p14="http://schemas.microsoft.com/office/powerpoint/2010/main" val="159896723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 bwMode="auto">
          <a:xfrm>
            <a:off x="0" y="2590800"/>
            <a:ext cx="9144000" cy="3962400"/>
          </a:xfrm>
          <a:prstGeom prst="rect">
            <a:avLst/>
          </a:prstGeom>
          <a:solidFill>
            <a:srgbClr val="FF0000">
              <a:alpha val="26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 dirty="0">
                <a:latin typeface="Courier" pitchFamily="2" charset="0"/>
              </a:rPr>
              <a:t>dup() </a:t>
            </a:r>
            <a:r>
              <a:rPr lang="en-US" dirty="0"/>
              <a:t>: before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1030280" y="2667000"/>
            <a:ext cx="1550625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For </a:t>
            </a:r>
            <a:r>
              <a:rPr lang="en-US" sz="1600" dirty="0" err="1">
                <a:latin typeface="Calibri" pitchFamily="34" charset="0"/>
              </a:rPr>
              <a:t>myprogram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2887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8795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refcnt</a:t>
            </a:r>
            <a:r>
              <a:rPr lang="en-US" sz="1400" dirty="0">
                <a:latin typeface="Courier New" pitchFamily="49" charset="0"/>
              </a:rPr>
              <a:t>=1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 flipV="1">
            <a:off x="1828800" y="3691354"/>
            <a:ext cx="2039938" cy="31866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8015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Display</a:t>
            </a: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-41444" y="2605444"/>
            <a:ext cx="93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KERNEL SPACE</a:t>
            </a:r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706438" y="1219200"/>
            <a:ext cx="7827962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&lt;</a:t>
            </a:r>
            <a:r>
              <a:rPr lang="en-US" sz="1600" dirty="0" err="1">
                <a:latin typeface="Courier New" pitchFamily="49" charset="0"/>
              </a:rPr>
              <a:t>unistd.h</a:t>
            </a:r>
            <a:r>
              <a:rPr lang="en-US" sz="1600" dirty="0">
                <a:latin typeface="Courier New" pitchFamily="49" charset="0"/>
              </a:rPr>
              <a:t>&gt;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dup(int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filedes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marL="0" lvl="1"/>
            <a:r>
              <a:rPr lang="en-US" sz="1600" dirty="0">
                <a:solidFill>
                  <a:srgbClr val="FF0000"/>
                </a:solidFill>
                <a:latin typeface="Courier"/>
                <a:cs typeface="Courier"/>
              </a:rPr>
              <a:t>//</a:t>
            </a:r>
            <a:r>
              <a:rPr lang="en-GB" sz="1600" dirty="0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dup() returns lowest available file descriptor, now referring to whatever </a:t>
            </a:r>
            <a:r>
              <a:rPr lang="en-GB" sz="1600" dirty="0" err="1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filedes</a:t>
            </a:r>
            <a:r>
              <a:rPr lang="en-GB" sz="1600" dirty="0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 refers to</a:t>
            </a:r>
          </a:p>
          <a:p>
            <a:pPr marL="0" lvl="1"/>
            <a:r>
              <a:rPr lang="en-GB" sz="1600" dirty="0" err="1">
                <a:latin typeface="Courier"/>
                <a:ea typeface="MS Gothic" charset="0"/>
                <a:cs typeface="Courier"/>
              </a:rPr>
              <a:t>newfd</a:t>
            </a:r>
            <a:r>
              <a:rPr lang="en-GB" sz="1600" dirty="0">
                <a:latin typeface="Courier"/>
                <a:ea typeface="MS Gothic" charset="0"/>
                <a:cs typeface="Courier"/>
              </a:rPr>
              <a:t> = dup(1); </a:t>
            </a:r>
            <a:r>
              <a:rPr lang="en-GB" sz="1600" dirty="0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// </a:t>
            </a:r>
            <a:r>
              <a:rPr lang="en-GB" sz="1600" dirty="0" err="1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newfd</a:t>
            </a:r>
            <a:r>
              <a:rPr lang="en-GB" sz="1600" dirty="0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 will be 3.</a:t>
            </a:r>
          </a:p>
        </p:txBody>
      </p:sp>
      <p:sp>
        <p:nvSpPr>
          <p:cNvPr id="35" name="Line 27"/>
          <p:cNvSpPr>
            <a:spLocks noChangeShapeType="1"/>
          </p:cNvSpPr>
          <p:nvPr/>
        </p:nvSpPr>
        <p:spPr bwMode="auto">
          <a:xfrm flipV="1">
            <a:off x="1828800" y="3691353"/>
            <a:ext cx="2039938" cy="5278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8765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 bwMode="auto">
          <a:xfrm>
            <a:off x="0" y="2590800"/>
            <a:ext cx="9144000" cy="3962400"/>
          </a:xfrm>
          <a:prstGeom prst="rect">
            <a:avLst/>
          </a:prstGeom>
          <a:solidFill>
            <a:srgbClr val="FF0000">
              <a:alpha val="26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 dirty="0">
                <a:latin typeface="Courier" pitchFamily="2" charset="0"/>
              </a:rPr>
              <a:t>dup() </a:t>
            </a:r>
            <a:r>
              <a:rPr lang="en-US" dirty="0"/>
              <a:t>: after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1030280" y="2667000"/>
            <a:ext cx="1550625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For </a:t>
            </a:r>
            <a:r>
              <a:rPr lang="en-US" sz="1600" dirty="0" err="1">
                <a:latin typeface="Calibri" pitchFamily="34" charset="0"/>
              </a:rPr>
              <a:t>myprogram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2887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8795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refcnt</a:t>
            </a:r>
            <a:r>
              <a:rPr lang="en-US" sz="1400" dirty="0">
                <a:latin typeface="Courier New" pitchFamily="49" charset="0"/>
              </a:rPr>
              <a:t>=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 flipV="1">
            <a:off x="1828800" y="3691354"/>
            <a:ext cx="2039938" cy="31866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8015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Display</a:t>
            </a: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-41444" y="2605444"/>
            <a:ext cx="93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KERNEL SPACE</a:t>
            </a:r>
          </a:p>
        </p:txBody>
      </p:sp>
      <p:sp>
        <p:nvSpPr>
          <p:cNvPr id="49" name="Text Box 4"/>
          <p:cNvSpPr txBox="1">
            <a:spLocks noChangeArrowheads="1"/>
          </p:cNvSpPr>
          <p:nvPr/>
        </p:nvSpPr>
        <p:spPr bwMode="auto">
          <a:xfrm>
            <a:off x="706438" y="1219200"/>
            <a:ext cx="7827962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&lt;</a:t>
            </a:r>
            <a:r>
              <a:rPr lang="en-US" sz="1600" dirty="0" err="1">
                <a:latin typeface="Courier New" pitchFamily="49" charset="0"/>
              </a:rPr>
              <a:t>unistd.h</a:t>
            </a:r>
            <a:r>
              <a:rPr lang="en-US" sz="1600" dirty="0">
                <a:latin typeface="Courier New" pitchFamily="49" charset="0"/>
              </a:rPr>
              <a:t>&gt;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dup(int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filedes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marL="0" lvl="1"/>
            <a:r>
              <a:rPr lang="en-US" sz="1600" dirty="0">
                <a:solidFill>
                  <a:srgbClr val="FF0000"/>
                </a:solidFill>
                <a:latin typeface="Courier"/>
                <a:cs typeface="Courier"/>
              </a:rPr>
              <a:t>//</a:t>
            </a:r>
            <a:r>
              <a:rPr lang="en-GB" sz="1600" dirty="0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dup() returns lowest available file descriptor, now referring to whatever </a:t>
            </a:r>
            <a:r>
              <a:rPr lang="en-GB" sz="1600" dirty="0" err="1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filedes</a:t>
            </a:r>
            <a:r>
              <a:rPr lang="en-GB" sz="1600" dirty="0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 refers to</a:t>
            </a:r>
          </a:p>
          <a:p>
            <a:pPr marL="0" lvl="1"/>
            <a:r>
              <a:rPr lang="en-GB" sz="1600" dirty="0" err="1">
                <a:latin typeface="Courier"/>
                <a:ea typeface="MS Gothic" charset="0"/>
                <a:cs typeface="Courier"/>
              </a:rPr>
              <a:t>newfd</a:t>
            </a:r>
            <a:r>
              <a:rPr lang="en-GB" sz="1600" dirty="0">
                <a:latin typeface="Courier"/>
                <a:ea typeface="MS Gothic" charset="0"/>
                <a:cs typeface="Courier"/>
              </a:rPr>
              <a:t> = dup(1); </a:t>
            </a:r>
            <a:r>
              <a:rPr lang="en-GB" sz="1600" dirty="0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// </a:t>
            </a:r>
            <a:r>
              <a:rPr lang="en-GB" sz="1600" dirty="0" err="1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newfd</a:t>
            </a:r>
            <a:r>
              <a:rPr lang="en-GB" sz="1600" dirty="0">
                <a:solidFill>
                  <a:srgbClr val="FF0000"/>
                </a:solidFill>
                <a:latin typeface="Courier"/>
                <a:ea typeface="MS Gothic" charset="0"/>
                <a:cs typeface="Courier"/>
              </a:rPr>
              <a:t> will be 3.</a:t>
            </a:r>
          </a:p>
        </p:txBody>
      </p:sp>
      <p:sp>
        <p:nvSpPr>
          <p:cNvPr id="51" name="Line 27"/>
          <p:cNvSpPr>
            <a:spLocks noChangeShapeType="1"/>
          </p:cNvSpPr>
          <p:nvPr/>
        </p:nvSpPr>
        <p:spPr bwMode="auto">
          <a:xfrm flipV="1">
            <a:off x="1828800" y="3691354"/>
            <a:ext cx="2039938" cy="798851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6" name="Line 27"/>
          <p:cNvSpPr>
            <a:spLocks noChangeShapeType="1"/>
          </p:cNvSpPr>
          <p:nvPr/>
        </p:nvSpPr>
        <p:spPr bwMode="auto">
          <a:xfrm flipV="1">
            <a:off x="1828800" y="3691353"/>
            <a:ext cx="2039938" cy="5278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99976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 bwMode="auto">
          <a:xfrm>
            <a:off x="0" y="2590800"/>
            <a:ext cx="9144000" cy="3962400"/>
          </a:xfrm>
          <a:prstGeom prst="rect">
            <a:avLst/>
          </a:prstGeom>
          <a:solidFill>
            <a:srgbClr val="FF0000">
              <a:alpha val="26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 dirty="0">
                <a:latin typeface="Courier" pitchFamily="2" charset="0"/>
              </a:rPr>
              <a:t>dup2()</a:t>
            </a:r>
            <a:r>
              <a:rPr lang="en-US" dirty="0"/>
              <a:t> : before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1030280" y="2667000"/>
            <a:ext cx="1550625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For </a:t>
            </a:r>
            <a:r>
              <a:rPr lang="en-US" sz="1600" dirty="0" err="1">
                <a:latin typeface="Calibri" pitchFamily="34" charset="0"/>
              </a:rPr>
              <a:t>myprogram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2887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8795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refcnt</a:t>
            </a:r>
            <a:r>
              <a:rPr lang="en-US" sz="1400" dirty="0">
                <a:latin typeface="Courier New" pitchFamily="49" charset="0"/>
              </a:rPr>
              <a:t>=1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 flipV="1">
            <a:off x="1828800" y="3691353"/>
            <a:ext cx="2039938" cy="31867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59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60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60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0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1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8015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Display</a:t>
            </a:r>
          </a:p>
        </p:txBody>
      </p:sp>
      <p:sp>
        <p:nvSpPr>
          <p:cNvPr id="66461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26849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foo.txt</a:t>
            </a:r>
            <a:r>
              <a:rPr lang="en-US" sz="1600" dirty="0">
                <a:latin typeface="Calibri" pitchFamily="34" charset="0"/>
              </a:rPr>
              <a:t> (disk)</a:t>
            </a: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7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-41444" y="2605444"/>
            <a:ext cx="93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KERNEL SPACE</a:t>
            </a: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706438" y="1219200"/>
            <a:ext cx="8183562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&lt;</a:t>
            </a:r>
            <a:r>
              <a:rPr lang="en-US" sz="1600" dirty="0" err="1">
                <a:latin typeface="Courier New" pitchFamily="49" charset="0"/>
              </a:rPr>
              <a:t>unistd.h</a:t>
            </a:r>
            <a:r>
              <a:rPr lang="en-US" sz="1600" dirty="0">
                <a:latin typeface="Courier New" pitchFamily="49" charset="0"/>
              </a:rPr>
              <a:t>&gt;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dup2(int </a:t>
            </a:r>
            <a:r>
              <a:rPr lang="en-US" sz="1600" dirty="0" err="1">
                <a:latin typeface="Courier New" pitchFamily="49" charset="0"/>
              </a:rPr>
              <a:t>oldfd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newfd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marL="0" lvl="1"/>
            <a:r>
              <a:rPr lang="en-US" sz="1600" dirty="0">
                <a:solidFill>
                  <a:srgbClr val="FF0000"/>
                </a:solidFill>
                <a:latin typeface="Courier"/>
                <a:cs typeface="Courier"/>
              </a:rPr>
              <a:t>//Copies descriptor table entry </a:t>
            </a:r>
            <a:r>
              <a:rPr lang="en-US" sz="1600" dirty="0" err="1">
                <a:solidFill>
                  <a:srgbClr val="FF0000"/>
                </a:solidFill>
                <a:latin typeface="Courier"/>
                <a:cs typeface="Courier"/>
              </a:rPr>
              <a:t>oldfd</a:t>
            </a:r>
            <a:r>
              <a:rPr lang="en-US" sz="1600" dirty="0">
                <a:solidFill>
                  <a:srgbClr val="FF0000"/>
                </a:solidFill>
                <a:latin typeface="Courier"/>
                <a:cs typeface="Courier"/>
              </a:rPr>
              <a:t>  to entry </a:t>
            </a:r>
            <a:r>
              <a:rPr lang="en-US" sz="1600" dirty="0" err="1">
                <a:solidFill>
                  <a:srgbClr val="FF0000"/>
                </a:solidFill>
                <a:latin typeface="Courier"/>
                <a:cs typeface="Courier"/>
              </a:rPr>
              <a:t>newfd</a:t>
            </a:r>
            <a:endParaRPr lang="en-US" sz="16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0" lvl="1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foofd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open(”foo.txt</a:t>
            </a:r>
            <a:r>
              <a:rPr lang="en-US" sz="1600" dirty="0">
                <a:latin typeface="Courier New" pitchFamily="49" charset="0"/>
              </a:rPr>
              <a:t>", O_WRONLY);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//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foofd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becomes 3.</a:t>
            </a:r>
            <a:endParaRPr lang="en-GB" sz="1600" dirty="0">
              <a:solidFill>
                <a:srgbClr val="FF0000"/>
              </a:solidFill>
              <a:latin typeface="Courier"/>
              <a:ea typeface="MS Gothic" charset="0"/>
              <a:cs typeface="Courier"/>
            </a:endParaRPr>
          </a:p>
          <a:p>
            <a:pPr marL="0" lvl="1"/>
            <a:r>
              <a:rPr lang="en-GB" sz="1600" dirty="0">
                <a:latin typeface="Courier"/>
                <a:ea typeface="MS Gothic" charset="0"/>
                <a:cs typeface="Courier"/>
              </a:rPr>
              <a:t>if (dup2(foofd, </a:t>
            </a:r>
            <a:r>
              <a:rPr lang="en-GB" sz="1600" dirty="0" err="1">
                <a:latin typeface="Courier"/>
                <a:ea typeface="MS Gothic" charset="0"/>
                <a:cs typeface="Courier"/>
              </a:rPr>
              <a:t>stdout</a:t>
            </a:r>
            <a:r>
              <a:rPr lang="en-GB" sz="1600" dirty="0">
                <a:latin typeface="Courier"/>
                <a:ea typeface="MS Gothic" charset="0"/>
                <a:cs typeface="Courier"/>
              </a:rPr>
              <a:t>)&gt;0) </a:t>
            </a:r>
            <a:r>
              <a:rPr lang="en-GB" sz="1600" dirty="0" err="1">
                <a:latin typeface="Courier"/>
                <a:ea typeface="MS Gothic" charset="0"/>
                <a:cs typeface="Courier"/>
              </a:rPr>
              <a:t>printf(“printing</a:t>
            </a:r>
            <a:r>
              <a:rPr lang="en-GB" sz="1600" dirty="0">
                <a:latin typeface="Courier"/>
                <a:ea typeface="MS Gothic" charset="0"/>
                <a:cs typeface="Courier"/>
              </a:rPr>
              <a:t> to </a:t>
            </a:r>
            <a:r>
              <a:rPr lang="en-GB" sz="1600" dirty="0" err="1">
                <a:latin typeface="Courier"/>
                <a:ea typeface="MS Gothic" charset="0"/>
                <a:cs typeface="Courier"/>
              </a:rPr>
              <a:t>foo.txt\n</a:t>
            </a:r>
            <a:r>
              <a:rPr lang="en-GB" sz="1600" dirty="0">
                <a:latin typeface="Courier"/>
                <a:ea typeface="MS Gothic" charset="0"/>
                <a:cs typeface="Courier"/>
              </a:rPr>
              <a:t>”); </a:t>
            </a:r>
            <a:endParaRPr lang="en-GB" sz="1600" dirty="0">
              <a:solidFill>
                <a:srgbClr val="FF0000"/>
              </a:solidFill>
              <a:latin typeface="Courier"/>
              <a:ea typeface="MS Gothic" charset="0"/>
              <a:cs typeface="Courier"/>
            </a:endParaRPr>
          </a:p>
        </p:txBody>
      </p:sp>
      <p:sp>
        <p:nvSpPr>
          <p:cNvPr id="51" name="Line 20"/>
          <p:cNvSpPr>
            <a:spLocks noChangeShapeType="1"/>
          </p:cNvSpPr>
          <p:nvPr/>
        </p:nvSpPr>
        <p:spPr bwMode="auto">
          <a:xfrm>
            <a:off x="1828800" y="4543424"/>
            <a:ext cx="2039938" cy="790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V="1">
            <a:off x="1828800" y="3691353"/>
            <a:ext cx="2039938" cy="5278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80874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 bwMode="auto">
          <a:xfrm>
            <a:off x="0" y="2590800"/>
            <a:ext cx="9144000" cy="3962400"/>
          </a:xfrm>
          <a:prstGeom prst="rect">
            <a:avLst/>
          </a:prstGeom>
          <a:solidFill>
            <a:srgbClr val="FF0000">
              <a:alpha val="26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 dirty="0">
                <a:latin typeface="Courier" pitchFamily="2" charset="0"/>
              </a:rPr>
              <a:t>dup2() </a:t>
            </a:r>
            <a:r>
              <a:rPr lang="en-US" dirty="0"/>
              <a:t>:   after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1030280" y="2667000"/>
            <a:ext cx="1550625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For </a:t>
            </a:r>
            <a:r>
              <a:rPr lang="en-US" sz="1600" dirty="0" err="1">
                <a:latin typeface="Calibri" pitchFamily="34" charset="0"/>
              </a:rPr>
              <a:t>myprogram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2887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8795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refcnt</a:t>
            </a:r>
            <a:r>
              <a:rPr lang="en-US" sz="1400" dirty="0">
                <a:latin typeface="Courier New" pitchFamily="49" charset="0"/>
              </a:rPr>
              <a:t>=1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>
            <a:off x="1828800" y="4010023"/>
            <a:ext cx="2039938" cy="1323976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59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60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 dirty="0" err="1">
                <a:latin typeface="Courier New" pitchFamily="49" charset="0"/>
              </a:rPr>
              <a:t>refcnt</a:t>
            </a:r>
            <a:r>
              <a:rPr lang="en-US" sz="1400" dirty="0">
                <a:latin typeface="Courier New" pitchFamily="49" charset="0"/>
              </a:rPr>
              <a:t>=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66460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0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1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8015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Display</a:t>
            </a:r>
          </a:p>
        </p:txBody>
      </p:sp>
      <p:sp>
        <p:nvSpPr>
          <p:cNvPr id="66461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26849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alibri" pitchFamily="34" charset="0"/>
              </a:rPr>
              <a:t>foo.txt</a:t>
            </a:r>
            <a:r>
              <a:rPr lang="en-US" sz="1600" dirty="0">
                <a:latin typeface="Calibri" pitchFamily="34" charset="0"/>
              </a:rPr>
              <a:t> (disk)</a:t>
            </a: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7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V="1">
            <a:off x="1828800" y="3691353"/>
            <a:ext cx="2039938" cy="5278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-41444" y="2605444"/>
            <a:ext cx="93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KERNEL SPACE</a:t>
            </a:r>
          </a:p>
        </p:txBody>
      </p: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706438" y="1219200"/>
            <a:ext cx="8183562" cy="132343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&lt;</a:t>
            </a:r>
            <a:r>
              <a:rPr lang="en-US" sz="1600" dirty="0" err="1">
                <a:latin typeface="Courier New" pitchFamily="49" charset="0"/>
              </a:rPr>
              <a:t>unistd.h</a:t>
            </a:r>
            <a:r>
              <a:rPr lang="en-US" sz="1600" dirty="0">
                <a:latin typeface="Courier New" pitchFamily="49" charset="0"/>
              </a:rPr>
              <a:t>&gt;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dup2(int </a:t>
            </a:r>
            <a:r>
              <a:rPr lang="en-US" sz="1600" dirty="0" err="1">
                <a:latin typeface="Courier New" pitchFamily="49" charset="0"/>
              </a:rPr>
              <a:t>oldfd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newfd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marL="0" lvl="1"/>
            <a:r>
              <a:rPr lang="en-US" sz="1600" dirty="0">
                <a:solidFill>
                  <a:srgbClr val="FF0000"/>
                </a:solidFill>
                <a:latin typeface="Courier"/>
                <a:cs typeface="Courier"/>
              </a:rPr>
              <a:t>//Copies descriptor table entry </a:t>
            </a:r>
            <a:r>
              <a:rPr lang="en-US" sz="1600" dirty="0" err="1">
                <a:solidFill>
                  <a:srgbClr val="FF0000"/>
                </a:solidFill>
                <a:latin typeface="Courier"/>
                <a:cs typeface="Courier"/>
              </a:rPr>
              <a:t>oldfd</a:t>
            </a:r>
            <a:r>
              <a:rPr lang="en-US" sz="1600" dirty="0">
                <a:solidFill>
                  <a:srgbClr val="FF0000"/>
                </a:solidFill>
                <a:latin typeface="Courier"/>
                <a:cs typeface="Courier"/>
              </a:rPr>
              <a:t>  to entry </a:t>
            </a:r>
            <a:r>
              <a:rPr lang="en-US" sz="1600" dirty="0" err="1">
                <a:solidFill>
                  <a:srgbClr val="FF0000"/>
                </a:solidFill>
                <a:latin typeface="Courier"/>
                <a:cs typeface="Courier"/>
              </a:rPr>
              <a:t>newfd</a:t>
            </a:r>
            <a:endParaRPr lang="en-US" sz="16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0" lvl="1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foofd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 err="1">
                <a:latin typeface="Courier New" pitchFamily="49" charset="0"/>
              </a:rPr>
              <a:t>open(”foo.txt</a:t>
            </a:r>
            <a:r>
              <a:rPr lang="en-US" sz="1600" dirty="0">
                <a:latin typeface="Courier New" pitchFamily="49" charset="0"/>
              </a:rPr>
              <a:t>", O_WRONLY);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//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foofd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becomes 3.</a:t>
            </a:r>
            <a:endParaRPr lang="en-GB" sz="1600" dirty="0">
              <a:solidFill>
                <a:srgbClr val="FF0000"/>
              </a:solidFill>
              <a:latin typeface="Courier"/>
              <a:ea typeface="MS Gothic" charset="0"/>
              <a:cs typeface="Courier"/>
            </a:endParaRPr>
          </a:p>
          <a:p>
            <a:pPr marL="0" lvl="1"/>
            <a:r>
              <a:rPr lang="en-GB" sz="1600" dirty="0">
                <a:latin typeface="Courier"/>
                <a:ea typeface="MS Gothic" charset="0"/>
                <a:cs typeface="Courier"/>
              </a:rPr>
              <a:t>if (dup2(foofd, </a:t>
            </a:r>
            <a:r>
              <a:rPr lang="en-GB" sz="1600" dirty="0" err="1">
                <a:latin typeface="Courier"/>
                <a:ea typeface="MS Gothic" charset="0"/>
                <a:cs typeface="Courier"/>
              </a:rPr>
              <a:t>stdout</a:t>
            </a:r>
            <a:r>
              <a:rPr lang="en-GB" sz="1600" dirty="0">
                <a:latin typeface="Courier"/>
                <a:ea typeface="MS Gothic" charset="0"/>
                <a:cs typeface="Courier"/>
              </a:rPr>
              <a:t>)&gt;0) </a:t>
            </a:r>
            <a:r>
              <a:rPr lang="en-GB" sz="1600" dirty="0" err="1">
                <a:latin typeface="Courier"/>
                <a:ea typeface="MS Gothic" charset="0"/>
                <a:cs typeface="Courier"/>
              </a:rPr>
              <a:t>printf(“printing</a:t>
            </a:r>
            <a:r>
              <a:rPr lang="en-GB" sz="1600" dirty="0">
                <a:latin typeface="Courier"/>
                <a:ea typeface="MS Gothic" charset="0"/>
                <a:cs typeface="Courier"/>
              </a:rPr>
              <a:t> to </a:t>
            </a:r>
            <a:r>
              <a:rPr lang="en-GB" sz="1600" dirty="0" err="1">
                <a:latin typeface="Courier"/>
                <a:ea typeface="MS Gothic" charset="0"/>
                <a:cs typeface="Courier"/>
              </a:rPr>
              <a:t>foo.txt\n</a:t>
            </a:r>
            <a:r>
              <a:rPr lang="en-GB" sz="1600" dirty="0">
                <a:latin typeface="Courier"/>
                <a:ea typeface="MS Gothic" charset="0"/>
                <a:cs typeface="Courier"/>
              </a:rPr>
              <a:t>”); </a:t>
            </a:r>
            <a:endParaRPr lang="en-GB" sz="1600" dirty="0">
              <a:solidFill>
                <a:srgbClr val="FF0000"/>
              </a:solidFill>
              <a:latin typeface="Courier"/>
              <a:ea typeface="MS Gothic" charset="0"/>
              <a:cs typeface="Courier"/>
            </a:endParaRPr>
          </a:p>
        </p:txBody>
      </p:sp>
      <p:sp>
        <p:nvSpPr>
          <p:cNvPr id="49" name="Line 20"/>
          <p:cNvSpPr>
            <a:spLocks noChangeShapeType="1"/>
          </p:cNvSpPr>
          <p:nvPr/>
        </p:nvSpPr>
        <p:spPr bwMode="auto">
          <a:xfrm>
            <a:off x="1828800" y="4543424"/>
            <a:ext cx="2039938" cy="790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44006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dup()</a:t>
            </a:r>
            <a:r>
              <a:rPr lang="en-US" dirty="0"/>
              <a:t> and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dup2()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pseudocode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705225" cy="2066925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dup(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fd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 returns lowest available file descriptor, now referring to whatever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oldfd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 refers to refers to.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1990725"/>
          </a:xfrm>
        </p:spPr>
        <p:txBody>
          <a:bodyPr/>
          <a:lstStyle/>
          <a:p>
            <a:pPr marL="342900" lvl="1" indent="-342900">
              <a:buSzPct val="60000"/>
              <a:buFont typeface="Wingdings 2" pitchFamily="18" charset="2"/>
              <a:buChar char="¢"/>
            </a:pP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dup2(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oldfd,newfd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</a:t>
            </a:r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 copies descriptor table entry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oldfd</a:t>
            </a:r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  to entry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newfd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.</a:t>
            </a:r>
          </a:p>
          <a:p>
            <a:endParaRPr lang="en-US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35178" y="3352800"/>
            <a:ext cx="3757831" cy="280076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//Descriptor table</a:t>
            </a:r>
          </a:p>
          <a:p>
            <a:r>
              <a:rPr lang="en-US" sz="1600" dirty="0">
                <a:latin typeface="Courier New" pitchFamily="49" charset="0"/>
              </a:rPr>
              <a:t>void *DT[</a:t>
            </a:r>
            <a:r>
              <a:rPr lang="en-US" sz="1600" dirty="0" err="1">
                <a:latin typeface="Courier New" pitchFamily="49" charset="0"/>
              </a:rPr>
              <a:t>maxFd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dup(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oldfd</a:t>
            </a:r>
            <a:r>
              <a:rPr lang="en-US" sz="1600" dirty="0">
                <a:latin typeface="Courier New" pitchFamily="49" charset="0"/>
              </a:rPr>
              <a:t>){</a:t>
            </a:r>
          </a:p>
          <a:p>
            <a:r>
              <a:rPr lang="en-US" sz="1600" dirty="0">
                <a:latin typeface="Courier New" pitchFamily="49" charset="0"/>
              </a:rPr>
              <a:t>   //get the lowest available </a:t>
            </a:r>
          </a:p>
          <a:p>
            <a:r>
              <a:rPr lang="en-US" sz="1600" dirty="0">
                <a:latin typeface="Courier New" pitchFamily="49" charset="0"/>
              </a:rPr>
              <a:t>   //file descriptor</a:t>
            </a:r>
          </a:p>
          <a:p>
            <a:pPr marL="0" lvl="1"/>
            <a:r>
              <a:rPr lang="en-US" sz="1600" dirty="0">
                <a:latin typeface="Courier"/>
                <a:cs typeface="Courier"/>
              </a:rPr>
              <a:t>   </a:t>
            </a:r>
            <a:r>
              <a:rPr lang="en-US" sz="1600" dirty="0" err="1">
                <a:latin typeface="Courier"/>
                <a:cs typeface="Courier"/>
              </a:rPr>
              <a:t>newfd</a:t>
            </a:r>
            <a:r>
              <a:rPr lang="en-US" sz="1600" dirty="0">
                <a:latin typeface="Courier"/>
                <a:cs typeface="Courier"/>
              </a:rPr>
              <a:t> = </a:t>
            </a:r>
            <a:r>
              <a:rPr lang="en-US" sz="1600" dirty="0" err="1">
                <a:latin typeface="Courier"/>
                <a:cs typeface="Courier"/>
              </a:rPr>
              <a:t>lowestFd</a:t>
            </a:r>
            <a:r>
              <a:rPr lang="en-US" sz="1600" dirty="0">
                <a:latin typeface="Courier"/>
                <a:cs typeface="Courier"/>
              </a:rPr>
              <a:t>(DT);</a:t>
            </a:r>
          </a:p>
          <a:p>
            <a:pPr marL="0" lvl="1"/>
            <a:r>
              <a:rPr lang="en-US" sz="1600" dirty="0">
                <a:latin typeface="Courier"/>
                <a:cs typeface="Courier"/>
              </a:rPr>
              <a:t>   DT(</a:t>
            </a:r>
            <a:r>
              <a:rPr lang="en-US" sz="1600" dirty="0" err="1">
                <a:latin typeface="Courier"/>
                <a:cs typeface="Courier"/>
              </a:rPr>
              <a:t>newfd</a:t>
            </a:r>
            <a:r>
              <a:rPr lang="en-US" sz="1600" dirty="0">
                <a:latin typeface="Courier"/>
                <a:cs typeface="Courier"/>
              </a:rPr>
              <a:t>)=DT(</a:t>
            </a:r>
            <a:r>
              <a:rPr lang="en-US" sz="1600" dirty="0" err="1">
                <a:latin typeface="Courier"/>
                <a:cs typeface="Courier"/>
              </a:rPr>
              <a:t>oldfd</a:t>
            </a:r>
            <a:r>
              <a:rPr lang="en-US" sz="1600" dirty="0">
                <a:latin typeface="Courier"/>
                <a:cs typeface="Courier"/>
              </a:rPr>
              <a:t>); </a:t>
            </a:r>
          </a:p>
          <a:p>
            <a:pPr marL="0" lvl="1"/>
            <a:r>
              <a:rPr lang="en-US" sz="1600" dirty="0">
                <a:latin typeface="Courier"/>
                <a:cs typeface="Courier"/>
              </a:rPr>
              <a:t>   return(</a:t>
            </a:r>
            <a:r>
              <a:rPr lang="en-US" sz="1600" dirty="0" err="1">
                <a:latin typeface="Courier"/>
                <a:cs typeface="Courier"/>
              </a:rPr>
              <a:t>newfd</a:t>
            </a:r>
            <a:r>
              <a:rPr lang="en-US" sz="1600" dirty="0">
                <a:latin typeface="Courier"/>
                <a:cs typeface="Courier"/>
              </a:rPr>
              <a:t>);</a:t>
            </a:r>
          </a:p>
          <a:p>
            <a:pPr marL="0" lvl="1"/>
            <a:r>
              <a:rPr lang="en-US" sz="1600" dirty="0">
                <a:latin typeface="Courier"/>
                <a:ea typeface="MS Gothic" charset="0"/>
                <a:cs typeface="Courier"/>
              </a:rPr>
              <a:t>}</a:t>
            </a:r>
            <a:endParaRPr lang="en-GB" sz="1600" dirty="0">
              <a:latin typeface="Courier"/>
              <a:ea typeface="MS Gothic" charset="0"/>
              <a:cs typeface="Courier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642618" y="2895600"/>
            <a:ext cx="4365898" cy="1815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//Descriptor table</a:t>
            </a:r>
          </a:p>
          <a:p>
            <a:r>
              <a:rPr lang="en-US" sz="1600" dirty="0">
                <a:latin typeface="Courier New" pitchFamily="49" charset="0"/>
              </a:rPr>
              <a:t>void *DT[</a:t>
            </a:r>
            <a:r>
              <a:rPr lang="en-US" sz="1600" dirty="0" err="1">
                <a:latin typeface="Courier New" pitchFamily="49" charset="0"/>
              </a:rPr>
              <a:t>maxFd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marL="0" lvl="1"/>
            <a:endParaRPr lang="en-US" sz="1600" dirty="0">
              <a:solidFill>
                <a:srgbClr val="FF0000"/>
              </a:solidFill>
              <a:latin typeface="Courier"/>
              <a:cs typeface="Courier"/>
            </a:endParaRP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dup2(int </a:t>
            </a:r>
            <a:r>
              <a:rPr lang="en-US" sz="1600" dirty="0" err="1">
                <a:latin typeface="Courier New" pitchFamily="49" charset="0"/>
              </a:rPr>
              <a:t>oldfd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newfd</a:t>
            </a:r>
            <a:r>
              <a:rPr lang="en-US" sz="1600" dirty="0">
                <a:latin typeface="Courier New" pitchFamily="49" charset="0"/>
              </a:rPr>
              <a:t>){</a:t>
            </a:r>
          </a:p>
          <a:p>
            <a:r>
              <a:rPr lang="en-US" sz="1600" dirty="0">
                <a:latin typeface="Courier New" pitchFamily="49" charset="0"/>
              </a:rPr>
              <a:t>    DP[</a:t>
            </a:r>
            <a:r>
              <a:rPr lang="en-US" sz="1600" dirty="0" err="1">
                <a:latin typeface="Courier New" pitchFamily="49" charset="0"/>
              </a:rPr>
              <a:t>newfd</a:t>
            </a:r>
            <a:r>
              <a:rPr lang="en-US" sz="1600" dirty="0">
                <a:latin typeface="Courier New" pitchFamily="49" charset="0"/>
              </a:rPr>
              <a:t>]=DP[</a:t>
            </a:r>
            <a:r>
              <a:rPr lang="en-US" sz="1600" dirty="0" err="1">
                <a:latin typeface="Courier New" pitchFamily="49" charset="0"/>
              </a:rPr>
              <a:t>oldfd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r>
              <a:rPr lang="en-US" sz="1600" dirty="0">
                <a:latin typeface="Courier New" pitchFamily="49" charset="0"/>
              </a:rPr>
              <a:t>    return(</a:t>
            </a:r>
            <a:r>
              <a:rPr lang="en-US" sz="1600" dirty="0" err="1">
                <a:latin typeface="Courier New" pitchFamily="49" charset="0"/>
              </a:rPr>
              <a:t>newfd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9" name="Rectangle 8"/>
          <p:cNvSpPr/>
          <p:nvPr/>
        </p:nvSpPr>
        <p:spPr>
          <a:xfrm>
            <a:off x="4616342" y="4916335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800" b="0" dirty="0">
                <a:latin typeface="Calibri" charset="0"/>
                <a:ea typeface="Calibri" charset="0"/>
                <a:cs typeface="Calibri" charset="0"/>
              </a:rPr>
              <a:t>If </a:t>
            </a:r>
            <a:r>
              <a:rPr lang="en-US" sz="1800" dirty="0" err="1">
                <a:latin typeface="Courier New" charset="0"/>
                <a:ea typeface="Courier New" charset="0"/>
                <a:cs typeface="Courier New" charset="0"/>
              </a:rPr>
              <a:t>oldfd</a:t>
            </a:r>
            <a:r>
              <a:rPr lang="en-US" sz="1800" b="0" dirty="0">
                <a:latin typeface="Calibri" charset="0"/>
                <a:ea typeface="Calibri" charset="0"/>
                <a:cs typeface="Calibri" charset="0"/>
              </a:rPr>
              <a:t> is not a valid file descriptor, then the call fails, and </a:t>
            </a:r>
            <a:r>
              <a:rPr lang="en-US" sz="1800" dirty="0" err="1">
                <a:latin typeface="Courier New" charset="0"/>
                <a:ea typeface="Courier New" charset="0"/>
                <a:cs typeface="Courier New" charset="0"/>
              </a:rPr>
              <a:t>newfd</a:t>
            </a:r>
            <a:r>
              <a:rPr lang="en-US" sz="1800" b="0" dirty="0">
                <a:latin typeface="Calibri" charset="0"/>
                <a:ea typeface="Calibri" charset="0"/>
                <a:cs typeface="Calibri" charset="0"/>
              </a:rPr>
              <a:t> is not closed.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800" b="0" dirty="0">
                <a:latin typeface="Calibri" charset="0"/>
                <a:ea typeface="Calibri" charset="0"/>
                <a:cs typeface="Calibri" charset="0"/>
              </a:rPr>
              <a:t>If </a:t>
            </a:r>
            <a:r>
              <a:rPr lang="en-US" sz="1800" dirty="0" err="1">
                <a:latin typeface="Courier New" charset="0"/>
                <a:ea typeface="Courier New" charset="0"/>
                <a:cs typeface="Courier New" charset="0"/>
              </a:rPr>
              <a:t>oldfd</a:t>
            </a:r>
            <a:r>
              <a:rPr lang="en-US" sz="1800" b="0" dirty="0">
                <a:latin typeface="Calibri" charset="0"/>
                <a:ea typeface="Calibri" charset="0"/>
                <a:cs typeface="Calibri" charset="0"/>
              </a:rPr>
              <a:t> is a valid file descriptor, and </a:t>
            </a:r>
            <a:r>
              <a:rPr lang="en-US" sz="1800" dirty="0" err="1">
                <a:latin typeface="Courier New" charset="0"/>
                <a:ea typeface="Courier New" charset="0"/>
                <a:cs typeface="Courier New" charset="0"/>
              </a:rPr>
              <a:t>newfd</a:t>
            </a:r>
            <a:r>
              <a:rPr lang="en-US" sz="1800" b="0" dirty="0">
                <a:latin typeface="Calibri" charset="0"/>
                <a:ea typeface="Calibri" charset="0"/>
                <a:cs typeface="Calibri" charset="0"/>
              </a:rPr>
              <a:t> has the same value as </a:t>
            </a:r>
            <a:r>
              <a:rPr lang="en-US" sz="1800" dirty="0" err="1">
                <a:latin typeface="Courier New" charset="0"/>
                <a:ea typeface="Courier New" charset="0"/>
                <a:cs typeface="Courier New" charset="0"/>
              </a:rPr>
              <a:t>oldfd</a:t>
            </a:r>
            <a:r>
              <a:rPr lang="en-US" sz="1800" b="0" dirty="0">
                <a:latin typeface="Calibri" charset="0"/>
                <a:ea typeface="Calibri" charset="0"/>
                <a:cs typeface="Calibri" charset="0"/>
              </a:rPr>
              <a:t>, then 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dup2() </a:t>
            </a:r>
            <a:r>
              <a:rPr lang="en-US" sz="1800" b="0" dirty="0">
                <a:latin typeface="Calibri" charset="0"/>
                <a:ea typeface="Calibri" charset="0"/>
                <a:cs typeface="Calibri" charset="0"/>
              </a:rPr>
              <a:t>does nothing, and returns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 </a:t>
            </a:r>
            <a:r>
              <a:rPr lang="en-US" sz="1800" dirty="0" err="1">
                <a:latin typeface="Courier New" charset="0"/>
                <a:ea typeface="Courier New" charset="0"/>
                <a:cs typeface="Courier New" charset="0"/>
              </a:rPr>
              <a:t>newfd</a:t>
            </a:r>
            <a:r>
              <a:rPr lang="en-US" sz="1800" b="0" dirty="0"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3273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UNIX File Abstraction</a:t>
            </a:r>
            <a:endParaRPr lang="en-GB" dirty="0"/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In UNIX, the file is the basic abstraction used for I/O</a:t>
            </a:r>
          </a:p>
          <a:p>
            <a:pPr lvl="1"/>
            <a:r>
              <a:rPr lang="en-GB"/>
              <a:t> Used to access disks, CDs, DVDs, USB and serial devices, network sockets, even memory!</a:t>
            </a:r>
            <a:endParaRPr lang="en-GB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898525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2323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57200"/>
            <a:ext cx="8277893" cy="762000"/>
          </a:xfrm>
        </p:spPr>
        <p:txBody>
          <a:bodyPr/>
          <a:lstStyle/>
          <a:p>
            <a:r>
              <a:rPr lang="en-US" dirty="0"/>
              <a:t>I/O and Redirection Example 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2" y="5546124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  <a:p>
            <a:endParaRPr lang="en-US" dirty="0"/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684995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</a:t>
            </a:r>
            <a:r>
              <a:rPr lang="en-US" sz="1600" dirty="0" err="1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c1, c2, c3;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</a:t>
            </a:r>
            <a:r>
              <a:rPr lang="en-US" sz="1600" dirty="0" err="1">
                <a:latin typeface="Courier New" pitchFamily="49" charset="0"/>
              </a:rPr>
              <a:t>fname</a:t>
            </a:r>
            <a:r>
              <a:rPr lang="en-US" sz="1600" dirty="0">
                <a:latin typeface="Courier New" pitchFamily="49" charset="0"/>
              </a:rPr>
              <a:t>, O_RDONLY, 0);</a:t>
            </a:r>
          </a:p>
          <a:p>
            <a:r>
              <a:rPr lang="en-US" sz="1600" dirty="0">
                <a:latin typeface="Courier New" pitchFamily="49" charset="0"/>
              </a:rPr>
              <a:t>    fd2 = open(</a:t>
            </a:r>
            <a:r>
              <a:rPr lang="en-US" sz="1600" dirty="0" err="1">
                <a:latin typeface="Courier New" pitchFamily="49" charset="0"/>
              </a:rPr>
              <a:t>fname</a:t>
            </a:r>
            <a:r>
              <a:rPr lang="en-US" sz="1600" dirty="0">
                <a:latin typeface="Courier New" pitchFamily="49" charset="0"/>
              </a:rPr>
              <a:t>, O_RDONLY, 0);</a:t>
            </a:r>
          </a:p>
          <a:p>
            <a:r>
              <a:rPr lang="en-US" sz="1600" dirty="0">
                <a:latin typeface="Courier New" pitchFamily="49" charset="0"/>
              </a:rPr>
              <a:t>    fd3 = open(</a:t>
            </a:r>
            <a:r>
              <a:rPr lang="en-US" sz="1600" dirty="0" err="1">
                <a:latin typeface="Courier New" pitchFamily="49" charset="0"/>
              </a:rPr>
              <a:t>fname</a:t>
            </a:r>
            <a:r>
              <a:rPr lang="en-US" sz="1600" dirty="0">
                <a:latin typeface="Courier New" pitchFamily="49" charset="0"/>
              </a:rPr>
              <a:t>, O_RDONLY, 0);</a:t>
            </a:r>
          </a:p>
          <a:p>
            <a:r>
              <a:rPr lang="en-US" sz="1600" dirty="0">
                <a:latin typeface="Courier New" pitchFamily="49" charset="0"/>
              </a:rPr>
              <a:t>    dup2(fd2, fd3);</a:t>
            </a:r>
          </a:p>
          <a:p>
            <a:r>
              <a:rPr lang="en-US" sz="1600" dirty="0">
                <a:latin typeface="Courier New" pitchFamily="49" charset="0"/>
              </a:rPr>
              <a:t>    read(fd1, &amp;c1, 1);</a:t>
            </a:r>
          </a:p>
          <a:p>
            <a:r>
              <a:rPr lang="en-US" sz="1600" dirty="0">
                <a:latin typeface="Courier New" pitchFamily="49" charset="0"/>
              </a:rPr>
              <a:t>    read(fd2, &amp;c2, 1);</a:t>
            </a:r>
          </a:p>
          <a:p>
            <a:r>
              <a:rPr lang="en-US" sz="1600" dirty="0">
                <a:latin typeface="Courier New" pitchFamily="49" charset="0"/>
              </a:rPr>
              <a:t>    read(fd3, &amp;c3, 1);</a:t>
            </a:r>
          </a:p>
          <a:p>
            <a:r>
              <a:rPr lang="en-US" sz="1600" dirty="0">
                <a:latin typeface="Courier New" pitchFamily="49" charset="0"/>
              </a:rPr>
              <a:t>    printf("c1 = %c, c2 = %c, c3 = %c\n", c1, c2, c3);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1988" y="4957941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ffiles1.c</a:t>
            </a:r>
          </a:p>
        </p:txBody>
      </p:sp>
    </p:spTree>
    <p:extLst>
      <p:ext uri="{BB962C8B-B14F-4D97-AF65-F5344CB8AC3E}">
        <p14:creationId xmlns:p14="http://schemas.microsoft.com/office/powerpoint/2010/main" val="10312894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57200"/>
            <a:ext cx="8277893" cy="762000"/>
          </a:xfrm>
        </p:spPr>
        <p:txBody>
          <a:bodyPr/>
          <a:lstStyle/>
          <a:p>
            <a:r>
              <a:rPr lang="en-US" dirty="0"/>
              <a:t>I/O and Redirection Example </a:t>
            </a:r>
          </a:p>
        </p:txBody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2" y="5546124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  <a:p>
            <a:endParaRPr lang="en-US" dirty="0"/>
          </a:p>
        </p:txBody>
      </p:sp>
      <p:sp>
        <p:nvSpPr>
          <p:cNvPr id="735236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6849952" cy="403187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fd1, fd2, fd3;</a:t>
            </a:r>
          </a:p>
          <a:p>
            <a:r>
              <a:rPr lang="en-US" sz="1600" dirty="0">
                <a:latin typeface="Courier New" pitchFamily="49" charset="0"/>
              </a:rPr>
              <a:t>    char c1, c2, c3;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fd2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fd3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Dup2(fd2, fd3);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&amp;c1, 1);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Read(fd2, &amp;c2, 1);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</a:rPr>
              <a:t>Read(fd3, &amp;c3, 1);</a:t>
            </a:r>
          </a:p>
          <a:p>
            <a:r>
              <a:rPr lang="en-US" sz="1600" dirty="0">
                <a:latin typeface="Courier New" pitchFamily="49" charset="0"/>
              </a:rPr>
              <a:t>    printf("c1 = %c, c2 = %c, c3 = %c\n", c1, c2, c3);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1988" y="4957941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ffiles1.c</a:t>
            </a:r>
          </a:p>
        </p:txBody>
      </p:sp>
      <p:sp>
        <p:nvSpPr>
          <p:cNvPr id="6" name="Rectangle 5"/>
          <p:cNvSpPr/>
          <p:nvPr/>
        </p:nvSpPr>
        <p:spPr>
          <a:xfrm>
            <a:off x="5249202" y="1578114"/>
            <a:ext cx="373380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c1 = </a:t>
            </a:r>
            <a:r>
              <a:rPr lang="pt-BR" sz="20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c2 = </a:t>
            </a:r>
            <a:r>
              <a:rPr lang="pt-BR" sz="2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c3 = </a:t>
            </a:r>
            <a:r>
              <a:rPr lang="pt-BR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  <p:sp>
        <p:nvSpPr>
          <p:cNvPr id="2" name="Rectangle 1"/>
          <p:cNvSpPr/>
          <p:nvPr/>
        </p:nvSpPr>
        <p:spPr>
          <a:xfrm>
            <a:off x="5249202" y="3429000"/>
            <a:ext cx="310854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Courier New"/>
                <a:cs typeface="Courier New"/>
              </a:rPr>
              <a:t>dup2(</a:t>
            </a:r>
            <a:r>
              <a:rPr lang="en-US" sz="2000" dirty="0" err="1">
                <a:latin typeface="Courier New"/>
                <a:cs typeface="Courier New"/>
              </a:rPr>
              <a:t>oldfd</a:t>
            </a:r>
            <a:r>
              <a:rPr lang="en-US" sz="2000" dirty="0">
                <a:latin typeface="Courier New"/>
                <a:cs typeface="Courier New"/>
              </a:rPr>
              <a:t>, </a:t>
            </a:r>
            <a:r>
              <a:rPr lang="en-US" sz="2000" dirty="0" err="1">
                <a:latin typeface="Courier New"/>
                <a:cs typeface="Courier New"/>
              </a:rPr>
              <a:t>newfd</a:t>
            </a:r>
            <a:r>
              <a:rPr lang="en-US" sz="2000" dirty="0">
                <a:latin typeface="Courier New"/>
                <a:cs typeface="Courier New"/>
              </a:rPr>
              <a:t>) </a:t>
            </a:r>
            <a:endParaRPr lang="en-US" sz="2000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2971800" y="3629055"/>
            <a:ext cx="2277402" cy="28545"/>
          </a:xfrm>
          <a:prstGeom prst="straightConnector1">
            <a:avLst/>
          </a:prstGeom>
          <a:noFill/>
          <a:ln w="38100">
            <a:solidFill>
              <a:schemeClr val="bg2"/>
            </a:solidFill>
            <a:miter lim="800000"/>
            <a:headEnd type="none" w="med" len="med"/>
            <a:tailEnd type="stealth"/>
          </a:ln>
          <a:effectLst/>
        </p:spPr>
      </p:cxnSp>
    </p:spTree>
    <p:extLst>
      <p:ext uri="{BB962C8B-B14F-4D97-AF65-F5344CB8AC3E}">
        <p14:creationId xmlns:p14="http://schemas.microsoft.com/office/powerpoint/2010/main" val="10092403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Master Class: Process Control and I/O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6248400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</p:txBody>
      </p:sp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481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fd1;</a:t>
            </a:r>
          </a:p>
          <a:p>
            <a:r>
              <a:rPr lang="en-US" sz="1600" dirty="0">
                <a:latin typeface="Courier New" pitchFamily="49" charset="0"/>
              </a:rPr>
              <a:t>    int s = getpid() &amp; 0x1;</a:t>
            </a:r>
          </a:p>
          <a:p>
            <a:r>
              <a:rPr lang="en-US" sz="1600" dirty="0">
                <a:latin typeface="Courier New" pitchFamily="49" charset="0"/>
              </a:rPr>
              <a:t>    char c1, c2;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Read(fd1, &amp;c1, 1);</a:t>
            </a:r>
          </a:p>
          <a:p>
            <a:r>
              <a:rPr lang="en-US" sz="1600" dirty="0">
                <a:latin typeface="Courier New" pitchFamily="49" charset="0"/>
              </a:rPr>
              <a:t>    if (fork())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Parent */</a:t>
            </a:r>
          </a:p>
          <a:p>
            <a:r>
              <a:rPr lang="en-US" sz="1600" dirty="0">
                <a:latin typeface="Courier New" pitchFamily="49" charset="0"/>
              </a:rPr>
              <a:t>        sleep(s);</a:t>
            </a:r>
          </a:p>
          <a:p>
            <a:r>
              <a:rPr lang="en-US" sz="1600" dirty="0">
                <a:latin typeface="Courier New" pitchFamily="49" charset="0"/>
              </a:rPr>
              <a:t>        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printf("Parent: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 else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    sleep(1-s);</a:t>
            </a:r>
          </a:p>
          <a:p>
            <a:r>
              <a:rPr lang="en-US" sz="1600" dirty="0">
                <a:latin typeface="Courier New" pitchFamily="49" charset="0"/>
              </a:rPr>
              <a:t>        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printf("Child: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4738" y="58028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ffiles2.c</a:t>
            </a:r>
          </a:p>
        </p:txBody>
      </p:sp>
    </p:spTree>
    <p:extLst>
      <p:ext uri="{BB962C8B-B14F-4D97-AF65-F5344CB8AC3E}">
        <p14:creationId xmlns:p14="http://schemas.microsoft.com/office/powerpoint/2010/main" val="15800872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Master Class: Process Control and I/O</a:t>
            </a:r>
          </a:p>
        </p:txBody>
      </p:sp>
      <p:sp>
        <p:nvSpPr>
          <p:cNvPr id="73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4" y="6248400"/>
            <a:ext cx="8307388" cy="533400"/>
          </a:xfrm>
        </p:spPr>
        <p:txBody>
          <a:bodyPr/>
          <a:lstStyle/>
          <a:p>
            <a:r>
              <a:rPr lang="en-US" dirty="0"/>
              <a:t>What would this program print for file containing “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</a:t>
            </a:r>
            <a:r>
              <a:rPr lang="en-US" dirty="0"/>
              <a:t>”?</a:t>
            </a:r>
          </a:p>
        </p:txBody>
      </p:sp>
      <p:sp>
        <p:nvSpPr>
          <p:cNvPr id="739332" name="Text Box 4"/>
          <p:cNvSpPr txBox="1">
            <a:spLocks noChangeArrowheads="1"/>
          </p:cNvSpPr>
          <p:nvPr/>
        </p:nvSpPr>
        <p:spPr bwMode="auto">
          <a:xfrm>
            <a:off x="481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#include "csapp.h"</a:t>
            </a:r>
          </a:p>
          <a:p>
            <a:r>
              <a:rPr lang="en-US" sz="1600" dirty="0">
                <a:latin typeface="Courier New" pitchFamily="49" charset="0"/>
              </a:rPr>
              <a:t>int main(int argc, char *argv[])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fd1;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int s = getpid() &amp; 0x1;</a:t>
            </a:r>
          </a:p>
          <a:p>
            <a:r>
              <a:rPr lang="en-US" sz="1600" dirty="0">
                <a:latin typeface="Courier New" pitchFamily="49" charset="0"/>
              </a:rPr>
              <a:t>    char c1, c2;</a:t>
            </a:r>
          </a:p>
          <a:p>
            <a:r>
              <a:rPr lang="en-US" sz="1600" dirty="0">
                <a:latin typeface="Courier New" pitchFamily="49" charset="0"/>
              </a:rPr>
              <a:t>    char *fname = argv[1];</a:t>
            </a:r>
          </a:p>
          <a:p>
            <a:r>
              <a:rPr lang="en-US" sz="1600" dirty="0">
                <a:latin typeface="Courier New" pitchFamily="49" charset="0"/>
              </a:rPr>
              <a:t>    fd1 = Open(fname, O_RDONLY, 0);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&amp;c1, 1);</a:t>
            </a:r>
          </a:p>
          <a:p>
            <a:r>
              <a:rPr lang="en-US" sz="1600" dirty="0">
                <a:latin typeface="Courier New" pitchFamily="49" charset="0"/>
              </a:rPr>
              <a:t>    if (fork())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Parent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sleep(s);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printf("Parent: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 else {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Child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</a:rPr>
              <a:t>sleep(1-s);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00B050"/>
                </a:solidFill>
                <a:latin typeface="Courier New" pitchFamily="49" charset="0"/>
              </a:rPr>
              <a:t>Read(fd1, &amp;c2, 1);</a:t>
            </a:r>
          </a:p>
          <a:p>
            <a:r>
              <a:rPr lang="en-US" sz="1600" dirty="0">
                <a:latin typeface="Courier New" pitchFamily="49" charset="0"/>
              </a:rPr>
              <a:t>        printf("Child: c1 = %c, c2 = %c\n", c1, c2);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0;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84738" y="5802868"/>
            <a:ext cx="143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"/>
                <a:cs typeface="Courier New"/>
              </a:rPr>
              <a:t>ffiles2.c</a:t>
            </a:r>
          </a:p>
        </p:txBody>
      </p:sp>
      <p:sp>
        <p:nvSpPr>
          <p:cNvPr id="2" name="Rectangle 1"/>
          <p:cNvSpPr/>
          <p:nvPr/>
        </p:nvSpPr>
        <p:spPr>
          <a:xfrm>
            <a:off x="5249202" y="1315865"/>
            <a:ext cx="37338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Child: c1 = a, c2 = b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Parent: c1 = a, c2 = c</a:t>
            </a:r>
          </a:p>
        </p:txBody>
      </p:sp>
      <p:sp>
        <p:nvSpPr>
          <p:cNvPr id="7" name="Rectangle 6"/>
          <p:cNvSpPr/>
          <p:nvPr/>
        </p:nvSpPr>
        <p:spPr>
          <a:xfrm>
            <a:off x="5249202" y="2362200"/>
            <a:ext cx="3733800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Parent: c1 = a, c2 = b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Child: c1 = a, c2 = 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56169" y="3352800"/>
            <a:ext cx="3029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Bonus: Which way does it go?</a:t>
            </a:r>
          </a:p>
        </p:txBody>
      </p:sp>
    </p:spTree>
    <p:extLst>
      <p:ext uri="{BB962C8B-B14F-4D97-AF65-F5344CB8AC3E}">
        <p14:creationId xmlns:p14="http://schemas.microsoft.com/office/powerpoint/2010/main" val="12636549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For Further Information</a:t>
            </a:r>
          </a:p>
        </p:txBody>
      </p:sp>
      <p:sp>
        <p:nvSpPr>
          <p:cNvPr id="65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143000"/>
            <a:ext cx="7896225" cy="4972050"/>
          </a:xfrm>
        </p:spPr>
        <p:txBody>
          <a:bodyPr/>
          <a:lstStyle/>
          <a:p>
            <a:r>
              <a:rPr lang="en-US" dirty="0"/>
              <a:t>The Unix bible:</a:t>
            </a:r>
          </a:p>
          <a:p>
            <a:pPr lvl="1"/>
            <a:r>
              <a:rPr lang="en-US" dirty="0"/>
              <a:t>W. Richard  Stevens &amp; Stephen A. </a:t>
            </a:r>
            <a:r>
              <a:rPr lang="en-US" dirty="0" err="1"/>
              <a:t>Rago</a:t>
            </a:r>
            <a:r>
              <a:rPr lang="en-US" dirty="0"/>
              <a:t>, </a:t>
            </a:r>
            <a:r>
              <a:rPr lang="en-US" b="1" i="1" dirty="0"/>
              <a:t>Advanced Programming in the Unix Environment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 Edition, Addison Wesley, 2005</a:t>
            </a:r>
          </a:p>
          <a:p>
            <a:pPr lvl="2"/>
            <a:r>
              <a:rPr lang="en-US" dirty="0"/>
              <a:t>Updated from Stevens’ 1993 book</a:t>
            </a:r>
          </a:p>
          <a:p>
            <a:endParaRPr lang="en-US" dirty="0"/>
          </a:p>
          <a:p>
            <a:r>
              <a:rPr lang="en-US" dirty="0"/>
              <a:t>Stevens is arguably the best technical writer ever.</a:t>
            </a:r>
          </a:p>
          <a:p>
            <a:pPr lvl="1"/>
            <a:r>
              <a:rPr lang="en-US" dirty="0"/>
              <a:t>Produced authoritative works in:</a:t>
            </a:r>
          </a:p>
          <a:p>
            <a:pPr lvl="2"/>
            <a:r>
              <a:rPr lang="en-US" dirty="0"/>
              <a:t>Unix programming</a:t>
            </a:r>
          </a:p>
          <a:p>
            <a:pPr lvl="2"/>
            <a:r>
              <a:rPr lang="en-US" dirty="0"/>
              <a:t>TCP/IP (the protocol that makes the Internet work)</a:t>
            </a:r>
          </a:p>
          <a:p>
            <a:pPr lvl="2"/>
            <a:r>
              <a:rPr lang="en-US" dirty="0"/>
              <a:t>Unix network programming</a:t>
            </a:r>
          </a:p>
          <a:p>
            <a:pPr lvl="2"/>
            <a:r>
              <a:rPr lang="en-US" dirty="0"/>
              <a:t>Unix IPC programming</a:t>
            </a:r>
          </a:p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85800" y="5638800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latin typeface="Calibri" charset="0"/>
                <a:ea typeface="Calibri" charset="0"/>
                <a:cs typeface="Calibri" charset="0"/>
                <a:hlinkClick r:id="rId3"/>
              </a:rPr>
              <a:t>https://</a:t>
            </a:r>
            <a:r>
              <a:rPr lang="en-US" sz="1800" dirty="0" err="1">
                <a:latin typeface="Calibri" charset="0"/>
                <a:ea typeface="Calibri" charset="0"/>
                <a:cs typeface="Calibri" charset="0"/>
                <a:hlinkClick r:id="rId3"/>
              </a:rPr>
              <a:t>github.com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  <a:hlinkClick r:id="rId3"/>
              </a:rPr>
              <a:t>/</a:t>
            </a:r>
            <a:r>
              <a:rPr lang="en-US" sz="1800" dirty="0" err="1">
                <a:latin typeface="Calibri" charset="0"/>
                <a:ea typeface="Calibri" charset="0"/>
                <a:cs typeface="Calibri" charset="0"/>
                <a:hlinkClick r:id="rId3"/>
              </a:rPr>
              <a:t>shihyu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  <a:hlinkClick r:id="rId3"/>
              </a:rPr>
              <a:t>/</a:t>
            </a:r>
            <a:r>
              <a:rPr lang="en-US" sz="1800" dirty="0" err="1">
                <a:latin typeface="Calibri" charset="0"/>
                <a:ea typeface="Calibri" charset="0"/>
                <a:cs typeface="Calibri" charset="0"/>
                <a:hlinkClick r:id="rId3"/>
              </a:rPr>
              <a:t>Linux_Programming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  <a:hlinkClick r:id="rId3"/>
              </a:rPr>
              <a:t>/tree/master/books</a:t>
            </a:r>
            <a:endParaRPr lang="en-US" sz="180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1531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Bonus material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following slides are provided as extra and is not part of the course coverage.  </a:t>
            </a:r>
          </a:p>
          <a:p>
            <a:r>
              <a:rPr lang="en-US" dirty="0"/>
              <a:t>Enjoy!</a:t>
            </a:r>
          </a:p>
        </p:txBody>
      </p:sp>
    </p:spTree>
    <p:extLst>
      <p:ext uri="{BB962C8B-B14F-4D97-AF65-F5344CB8AC3E}">
        <p14:creationId xmlns:p14="http://schemas.microsoft.com/office/powerpoint/2010/main" val="11093410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0088" y="387578"/>
            <a:ext cx="7620912" cy="573088"/>
          </a:xfrm>
        </p:spPr>
        <p:txBody>
          <a:bodyPr/>
          <a:lstStyle/>
          <a:p>
            <a:r>
              <a:rPr lang="en-US" dirty="0"/>
              <a:t>System Call Error Handling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4899"/>
            <a:ext cx="8294687" cy="2647771"/>
          </a:xfrm>
        </p:spPr>
        <p:txBody>
          <a:bodyPr/>
          <a:lstStyle/>
          <a:p>
            <a:r>
              <a:rPr lang="en-US" dirty="0"/>
              <a:t>On error, Linux system-level functions typically return -1 and set global variable </a:t>
            </a:r>
            <a:r>
              <a:rPr lang="en-US" dirty="0" err="1">
                <a:latin typeface="Courier New"/>
                <a:cs typeface="Courier New"/>
              </a:rPr>
              <a:t>errno</a:t>
            </a:r>
            <a:r>
              <a:rPr lang="en-US" dirty="0"/>
              <a:t> to indicate cause. </a:t>
            </a:r>
          </a:p>
          <a:p>
            <a:r>
              <a:rPr lang="en-US" dirty="0"/>
              <a:t>Hard and fast rule: </a:t>
            </a:r>
          </a:p>
          <a:p>
            <a:pPr lvl="1"/>
            <a:r>
              <a:rPr lang="en-US" dirty="0"/>
              <a:t>You must check the return status of every system-level function</a:t>
            </a:r>
          </a:p>
          <a:p>
            <a:pPr lvl="1"/>
            <a:r>
              <a:rPr lang="en-US" dirty="0"/>
              <a:t>Only exception is the handful of functions that return </a:t>
            </a:r>
            <a:r>
              <a:rPr lang="en-US" b="1" dirty="0">
                <a:latin typeface="Courier New"/>
                <a:cs typeface="Courier New"/>
              </a:rPr>
              <a:t>void</a:t>
            </a:r>
          </a:p>
          <a:p>
            <a:r>
              <a:rPr lang="en-US" dirty="0"/>
              <a:t>Example: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228600" y="3810000"/>
            <a:ext cx="8634508" cy="120032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= fork()) &lt; 0) {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: %s\n"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strerror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    exit(-1);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6284874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Error-reporting functions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6725"/>
          </a:xfrm>
        </p:spPr>
        <p:txBody>
          <a:bodyPr/>
          <a:lstStyle/>
          <a:p>
            <a:r>
              <a:rPr lang="en-US" dirty="0"/>
              <a:t>Can simplify somewhat using an </a:t>
            </a:r>
            <a:r>
              <a:rPr lang="en-US" i="1" dirty="0"/>
              <a:t>error-reporting function</a:t>
            </a:r>
            <a:r>
              <a:rPr lang="en-US" dirty="0"/>
              <a:t>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3209" y="1981200"/>
            <a:ext cx="7664854" cy="147732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unix_error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msg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Unix-style error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"%s: %s\n"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msg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strerror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exit(-1);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4116" y="4230469"/>
            <a:ext cx="4256209" cy="64633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= fork()) &lt; 0)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endParaRPr lang="en-US" sz="1800" dirty="0">
              <a:latin typeface="Courier New"/>
              <a:cs typeface="Courier New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981200" y="3200400"/>
            <a:ext cx="7010400" cy="1359932"/>
            <a:chOff x="1447800" y="3048000"/>
            <a:chExt cx="7010400" cy="1359932"/>
          </a:xfrm>
        </p:grpSpPr>
        <p:sp>
          <p:nvSpPr>
            <p:cNvPr id="7" name="TextBox 6"/>
            <p:cNvSpPr txBox="1"/>
            <p:nvPr/>
          </p:nvSpPr>
          <p:spPr>
            <a:xfrm>
              <a:off x="5410200" y="4038600"/>
              <a:ext cx="3048000" cy="3693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Note: </a:t>
              </a:r>
              <a:r>
                <a:rPr lang="en-US" sz="1800" dirty="0" err="1">
                  <a:latin typeface="Calibri" pitchFamily="34" charset="0"/>
                </a:rPr>
                <a:t>csapp.c</a:t>
              </a:r>
              <a:r>
                <a:rPr lang="en-US" sz="1800" dirty="0">
                  <a:latin typeface="Calibri" pitchFamily="34" charset="0"/>
                </a:rPr>
                <a:t> exits with 0.</a:t>
              </a:r>
            </a:p>
          </p:txBody>
        </p:sp>
        <p:cxnSp>
          <p:nvCxnSpPr>
            <p:cNvPr id="9" name="Straight Arrow Connector 8"/>
            <p:cNvCxnSpPr>
              <a:stCxn id="7" idx="1"/>
            </p:cNvCxnSpPr>
            <p:nvPr/>
          </p:nvCxnSpPr>
          <p:spPr bwMode="auto">
            <a:xfrm flipH="1" flipV="1">
              <a:off x="1447800" y="3048000"/>
              <a:ext cx="3962400" cy="117526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50281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Error-handling Wrappers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r>
              <a:rPr lang="en-US" dirty="0"/>
              <a:t>We simplify the code we present to you even further by using Stevens-style error-handling wrappers: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 what you generally want to do in a real application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3209" y="2408872"/>
            <a:ext cx="4770769" cy="230832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Fork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8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= fork()) &lt; 0)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"Fork </a:t>
            </a:r>
            <a:r>
              <a:rPr lang="nb-NO" sz="1800" dirty="0" err="1">
                <a:solidFill>
                  <a:srgbClr val="9D206F"/>
                </a:solidFill>
                <a:latin typeface="Courier New"/>
                <a:cs typeface="Courier New"/>
              </a:rPr>
              <a:t>error</a:t>
            </a:r>
            <a:r>
              <a:rPr lang="nb-NO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b-NO" sz="1800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b-NO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74116" y="5221069"/>
            <a:ext cx="2316900" cy="369332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nb-NO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800" dirty="0" err="1">
                <a:solidFill>
                  <a:srgbClr val="000000"/>
                </a:solidFill>
                <a:latin typeface="Courier New"/>
                <a:cs typeface="Courier New"/>
              </a:rPr>
              <a:t>Fork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5158910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I/O Streams</a:t>
            </a:r>
          </a:p>
        </p:txBody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2970212"/>
          </a:xfrm>
        </p:spPr>
        <p:txBody>
          <a:bodyPr/>
          <a:lstStyle/>
          <a:p>
            <a:r>
              <a:rPr lang="en-US" dirty="0"/>
              <a:t>Standard I/O models open files as </a:t>
            </a:r>
            <a:r>
              <a:rPr lang="en-US" i="1" dirty="0">
                <a:solidFill>
                  <a:srgbClr val="C00000"/>
                </a:solidFill>
              </a:rPr>
              <a:t>streams</a:t>
            </a:r>
          </a:p>
          <a:p>
            <a:pPr lvl="1"/>
            <a:r>
              <a:rPr lang="en-US" dirty="0"/>
              <a:t>Abstraction for a file descriptor and a buffer in memory.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Similar to buffered RIO (later)</a:t>
            </a:r>
          </a:p>
          <a:p>
            <a:r>
              <a:rPr lang="en-US" dirty="0"/>
              <a:t>C programs begin life with three open streams </a:t>
            </a:r>
            <a:br>
              <a:rPr lang="en-US" dirty="0"/>
            </a:br>
            <a:r>
              <a:rPr lang="en-US" dirty="0"/>
              <a:t>(defined in </a:t>
            </a:r>
            <a:r>
              <a:rPr lang="en-US" dirty="0" err="1">
                <a:latin typeface="Courier New" pitchFamily="49" charset="0"/>
              </a:rPr>
              <a:t>stdio.h</a:t>
            </a:r>
            <a:r>
              <a:rPr lang="en-US" dirty="0"/>
              <a:t>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stdin</a:t>
            </a:r>
            <a:r>
              <a:rPr lang="en-US" dirty="0"/>
              <a:t>  (standard input)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stdout</a:t>
            </a:r>
            <a:r>
              <a:rPr lang="en-US" dirty="0"/>
              <a:t> (standard output)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stderr</a:t>
            </a:r>
            <a:r>
              <a:rPr lang="en-US" dirty="0"/>
              <a:t> (standard error)</a:t>
            </a:r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74820" name="Text Box 4"/>
          <p:cNvSpPr txBox="1">
            <a:spLocks noChangeArrowheads="1"/>
          </p:cNvSpPr>
          <p:nvPr/>
        </p:nvSpPr>
        <p:spPr bwMode="auto">
          <a:xfrm>
            <a:off x="914400" y="4495800"/>
            <a:ext cx="7164388" cy="205740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latin typeface="Courier New" pitchFamily="49" charset="0"/>
              </a:rPr>
              <a:t>#include &lt;</a:t>
            </a:r>
            <a:r>
              <a:rPr lang="en-US" sz="1600" dirty="0" err="1">
                <a:latin typeface="Courier New" pitchFamily="49" charset="0"/>
              </a:rPr>
              <a:t>stdio.h</a:t>
            </a:r>
            <a:r>
              <a:rPr lang="en-US" sz="1600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stdin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input  (descriptor 0)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output (descriptor 1)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extern FILE *</a:t>
            </a:r>
            <a:r>
              <a:rPr lang="en-US" sz="1600" dirty="0" err="1">
                <a:latin typeface="Courier New" pitchFamily="49" charset="0"/>
              </a:rPr>
              <a:t>stderr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standard error  (descriptor 2) */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stdout</a:t>
            </a:r>
            <a:r>
              <a:rPr lang="en-US" sz="1600" dirty="0">
                <a:latin typeface="Courier New" pitchFamily="49" charset="0"/>
              </a:rPr>
              <a:t>, "Hello, world\n");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7059201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Unix I/O and C Standard I/O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769" y="1295400"/>
            <a:ext cx="8750300" cy="1371600"/>
          </a:xfrm>
        </p:spPr>
        <p:txBody>
          <a:bodyPr/>
          <a:lstStyle/>
          <a:p>
            <a:r>
              <a:rPr lang="en-US" dirty="0"/>
              <a:t>C Standard</a:t>
            </a:r>
          </a:p>
          <a:p>
            <a:pPr lvl="1"/>
            <a:r>
              <a:rPr lang="en-US" dirty="0"/>
              <a:t>Most useful for reading/writing files in applications</a:t>
            </a:r>
          </a:p>
          <a:p>
            <a:pPr lvl="1"/>
            <a:r>
              <a:rPr lang="en-US" dirty="0"/>
              <a:t>Provides </a:t>
            </a:r>
            <a:r>
              <a:rPr lang="en-US" dirty="0">
                <a:solidFill>
                  <a:schemeClr val="accent2"/>
                </a:solidFill>
              </a:rPr>
              <a:t>buffering</a:t>
            </a:r>
            <a:r>
              <a:rPr lang="en-US" dirty="0"/>
              <a:t> between program and actual files</a:t>
            </a:r>
          </a:p>
          <a:p>
            <a:r>
              <a:rPr lang="en-US" dirty="0"/>
              <a:t>Unix I/O</a:t>
            </a:r>
          </a:p>
          <a:p>
            <a:pPr lvl="1"/>
            <a:r>
              <a:rPr lang="en-US" dirty="0"/>
              <a:t>Lower level</a:t>
            </a:r>
          </a:p>
          <a:p>
            <a:pPr lvl="1"/>
            <a:r>
              <a:rPr lang="en-US" dirty="0"/>
              <a:t>Required for system and network programming</a:t>
            </a:r>
          </a:p>
        </p:txBody>
      </p:sp>
      <p:sp>
        <p:nvSpPr>
          <p:cNvPr id="671748" name="Rectangle 4"/>
          <p:cNvSpPr>
            <a:spLocks noChangeAspect="1" noChangeArrowheads="1"/>
          </p:cNvSpPr>
          <p:nvPr/>
        </p:nvSpPr>
        <p:spPr bwMode="auto">
          <a:xfrm>
            <a:off x="3654425" y="4208463"/>
            <a:ext cx="4041775" cy="15779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71749" name="Rectangle 5"/>
          <p:cNvSpPr>
            <a:spLocks noChangeAspect="1" noChangeArrowheads="1"/>
          </p:cNvSpPr>
          <p:nvPr/>
        </p:nvSpPr>
        <p:spPr bwMode="auto">
          <a:xfrm>
            <a:off x="3654425" y="5786438"/>
            <a:ext cx="4041775" cy="685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Unix I/O functions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(accessed via system calls)</a:t>
            </a:r>
          </a:p>
        </p:txBody>
      </p:sp>
      <p:sp>
        <p:nvSpPr>
          <p:cNvPr id="671750" name="Rectangle 6"/>
          <p:cNvSpPr>
            <a:spLocks noChangeAspect="1" noChangeArrowheads="1"/>
          </p:cNvSpPr>
          <p:nvPr/>
        </p:nvSpPr>
        <p:spPr bwMode="auto">
          <a:xfrm>
            <a:off x="3656313" y="5100638"/>
            <a:ext cx="1447800" cy="685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Standard I/O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functions</a:t>
            </a:r>
          </a:p>
        </p:txBody>
      </p:sp>
      <p:sp>
        <p:nvSpPr>
          <p:cNvPr id="671751" name="Text Box 7"/>
          <p:cNvSpPr txBox="1">
            <a:spLocks noChangeAspect="1" noChangeArrowheads="1"/>
          </p:cNvSpPr>
          <p:nvPr/>
        </p:nvSpPr>
        <p:spPr bwMode="auto">
          <a:xfrm>
            <a:off x="4168839" y="4419600"/>
            <a:ext cx="299396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 application program</a:t>
            </a:r>
          </a:p>
        </p:txBody>
      </p:sp>
      <p:sp>
        <p:nvSpPr>
          <p:cNvPr id="671752" name="Text Box 8"/>
          <p:cNvSpPr txBox="1">
            <a:spLocks noChangeAspect="1" noChangeArrowheads="1"/>
          </p:cNvSpPr>
          <p:nvPr/>
        </p:nvSpPr>
        <p:spPr bwMode="auto">
          <a:xfrm>
            <a:off x="1155700" y="3746500"/>
            <a:ext cx="1989138" cy="1816100"/>
          </a:xfrm>
          <a:prstGeom prst="rect">
            <a:avLst/>
          </a:prstGeom>
          <a:solidFill>
            <a:srgbClr val="D5F1C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fopen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fdopen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fread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fwrite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fprintf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sscanf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sprintf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fgets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fputs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fflush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fseek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fclose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71753" name="Text Box 9"/>
          <p:cNvSpPr txBox="1">
            <a:spLocks noChangeAspect="1" noChangeArrowheads="1"/>
          </p:cNvSpPr>
          <p:nvPr/>
        </p:nvSpPr>
        <p:spPr bwMode="auto">
          <a:xfrm>
            <a:off x="1444625" y="5715000"/>
            <a:ext cx="1663700" cy="8382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open   read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write  lseek</a:t>
            </a:r>
          </a:p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stat   close</a:t>
            </a:r>
          </a:p>
        </p:txBody>
      </p:sp>
      <p:sp>
        <p:nvSpPr>
          <p:cNvPr id="671754" name="Line 10"/>
          <p:cNvSpPr>
            <a:spLocks noChangeAspect="1" noChangeShapeType="1"/>
          </p:cNvSpPr>
          <p:nvPr/>
        </p:nvSpPr>
        <p:spPr bwMode="auto">
          <a:xfrm flipH="1" flipV="1">
            <a:off x="3144838" y="6135688"/>
            <a:ext cx="474662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1757" name="Line 13"/>
          <p:cNvSpPr>
            <a:spLocks noChangeShapeType="1"/>
          </p:cNvSpPr>
          <p:nvPr/>
        </p:nvSpPr>
        <p:spPr bwMode="auto">
          <a:xfrm flipH="1" flipV="1">
            <a:off x="3175000" y="4635500"/>
            <a:ext cx="482600" cy="7493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354540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101" name="Rectangle 29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Buffering in Standard I/O</a:t>
            </a:r>
          </a:p>
        </p:txBody>
      </p:sp>
      <p:sp>
        <p:nvSpPr>
          <p:cNvPr id="643102" name="Rectangle 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Standard I/O functions use buffered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Buffer flushed to output </a:t>
            </a:r>
            <a:r>
              <a:rPr lang="en-US" dirty="0" err="1">
                <a:latin typeface="Courier" pitchFamily="2" charset="0"/>
              </a:rPr>
              <a:t>fd</a:t>
            </a:r>
            <a:r>
              <a:rPr lang="en-US" dirty="0"/>
              <a:t> on </a:t>
            </a:r>
            <a:r>
              <a:rPr lang="en-US" dirty="0">
                <a:latin typeface="Courier" pitchFamily="2" charset="0"/>
              </a:rPr>
              <a:t>“\n”</a:t>
            </a:r>
            <a:r>
              <a:rPr lang="en-US" dirty="0"/>
              <a:t> or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fflush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call</a:t>
            </a:r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2544762" y="19050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77" name="Rectangle 5"/>
          <p:cNvSpPr>
            <a:spLocks noChangeArrowheads="1"/>
          </p:cNvSpPr>
          <p:nvPr/>
        </p:nvSpPr>
        <p:spPr bwMode="auto">
          <a:xfrm>
            <a:off x="2620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h</a:t>
            </a:r>
          </a:p>
        </p:txBody>
      </p:sp>
      <p:sp>
        <p:nvSpPr>
          <p:cNvPr id="643078" name="Rectangle 6"/>
          <p:cNvSpPr>
            <a:spLocks noChangeArrowheads="1"/>
          </p:cNvSpPr>
          <p:nvPr/>
        </p:nvSpPr>
        <p:spPr bwMode="auto">
          <a:xfrm>
            <a:off x="3078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</a:t>
            </a:r>
          </a:p>
        </p:txBody>
      </p:sp>
      <p:sp>
        <p:nvSpPr>
          <p:cNvPr id="643079" name="Rectangle 7"/>
          <p:cNvSpPr>
            <a:spLocks noChangeArrowheads="1"/>
          </p:cNvSpPr>
          <p:nvPr/>
        </p:nvSpPr>
        <p:spPr bwMode="auto">
          <a:xfrm>
            <a:off x="3459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0" name="Rectangle 8"/>
          <p:cNvSpPr>
            <a:spLocks noChangeArrowheads="1"/>
          </p:cNvSpPr>
          <p:nvPr/>
        </p:nvSpPr>
        <p:spPr bwMode="auto">
          <a:xfrm>
            <a:off x="39163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</a:t>
            </a:r>
          </a:p>
        </p:txBody>
      </p:sp>
      <p:sp>
        <p:nvSpPr>
          <p:cNvPr id="643081" name="Rectangle 9"/>
          <p:cNvSpPr>
            <a:spLocks noChangeArrowheads="1"/>
          </p:cNvSpPr>
          <p:nvPr/>
        </p:nvSpPr>
        <p:spPr bwMode="auto">
          <a:xfrm>
            <a:off x="43735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</a:t>
            </a:r>
          </a:p>
        </p:txBody>
      </p:sp>
      <p:sp>
        <p:nvSpPr>
          <p:cNvPr id="643082" name="Rectangle 10"/>
          <p:cNvSpPr>
            <a:spLocks noChangeArrowheads="1"/>
          </p:cNvSpPr>
          <p:nvPr/>
        </p:nvSpPr>
        <p:spPr bwMode="auto">
          <a:xfrm>
            <a:off x="48307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\n</a:t>
            </a:r>
          </a:p>
        </p:txBody>
      </p:sp>
      <p:sp>
        <p:nvSpPr>
          <p:cNvPr id="643083" name="Rectangle 11"/>
          <p:cNvSpPr>
            <a:spLocks noChangeArrowheads="1"/>
          </p:cNvSpPr>
          <p:nvPr/>
        </p:nvSpPr>
        <p:spPr bwMode="auto">
          <a:xfrm>
            <a:off x="52879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4" name="Rectangle 12"/>
          <p:cNvSpPr>
            <a:spLocks noChangeArrowheads="1"/>
          </p:cNvSpPr>
          <p:nvPr/>
        </p:nvSpPr>
        <p:spPr bwMode="auto">
          <a:xfrm>
            <a:off x="5745162" y="3995737"/>
            <a:ext cx="4572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.</a:t>
            </a:r>
          </a:p>
        </p:txBody>
      </p:sp>
      <p:sp>
        <p:nvSpPr>
          <p:cNvPr id="643085" name="Line 13"/>
          <p:cNvSpPr>
            <a:spLocks noChangeShapeType="1"/>
          </p:cNvSpPr>
          <p:nvPr/>
        </p:nvSpPr>
        <p:spPr bwMode="auto">
          <a:xfrm>
            <a:off x="2849562" y="2319337"/>
            <a:ext cx="0" cy="1676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6" name="Text Box 14"/>
          <p:cNvSpPr txBox="1">
            <a:spLocks noChangeArrowheads="1"/>
          </p:cNvSpPr>
          <p:nvPr/>
        </p:nvSpPr>
        <p:spPr bwMode="auto">
          <a:xfrm>
            <a:off x="3001962" y="2133600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("e");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7" name="Line 15"/>
          <p:cNvSpPr>
            <a:spLocks noChangeShapeType="1"/>
          </p:cNvSpPr>
          <p:nvPr/>
        </p:nvSpPr>
        <p:spPr bwMode="auto">
          <a:xfrm>
            <a:off x="3306762" y="2471737"/>
            <a:ext cx="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88" name="Text Box 16"/>
          <p:cNvSpPr txBox="1">
            <a:spLocks noChangeArrowheads="1"/>
          </p:cNvSpPr>
          <p:nvPr/>
        </p:nvSpPr>
        <p:spPr bwMode="auto">
          <a:xfrm>
            <a:off x="3382962" y="23637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89" name="Line 17"/>
          <p:cNvSpPr>
            <a:spLocks noChangeShapeType="1"/>
          </p:cNvSpPr>
          <p:nvPr/>
        </p:nvSpPr>
        <p:spPr bwMode="auto">
          <a:xfrm>
            <a:off x="5059362" y="3462337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0" name="Text Box 18"/>
          <p:cNvSpPr txBox="1">
            <a:spLocks noChangeArrowheads="1"/>
          </p:cNvSpPr>
          <p:nvPr/>
        </p:nvSpPr>
        <p:spPr bwMode="auto">
          <a:xfrm>
            <a:off x="3759200" y="262413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("l");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1" name="Line 19"/>
          <p:cNvSpPr>
            <a:spLocks noChangeShapeType="1"/>
          </p:cNvSpPr>
          <p:nvPr/>
        </p:nvSpPr>
        <p:spPr bwMode="auto">
          <a:xfrm>
            <a:off x="4525962" y="3233737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2" name="Text Box 20"/>
          <p:cNvSpPr txBox="1">
            <a:spLocks noChangeArrowheads="1"/>
          </p:cNvSpPr>
          <p:nvPr/>
        </p:nvSpPr>
        <p:spPr bwMode="auto">
          <a:xfrm>
            <a:off x="4140200" y="2897187"/>
            <a:ext cx="16510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("o");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3" name="Text Box 21"/>
          <p:cNvSpPr txBox="1">
            <a:spLocks noChangeArrowheads="1"/>
          </p:cNvSpPr>
          <p:nvPr/>
        </p:nvSpPr>
        <p:spPr bwMode="auto">
          <a:xfrm>
            <a:off x="4627562" y="3157537"/>
            <a:ext cx="17732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("\n");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643094" name="Line 22"/>
          <p:cNvSpPr>
            <a:spLocks noChangeShapeType="1"/>
          </p:cNvSpPr>
          <p:nvPr/>
        </p:nvSpPr>
        <p:spPr bwMode="auto">
          <a:xfrm>
            <a:off x="3687762" y="2700337"/>
            <a:ext cx="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5" name="Line 23"/>
          <p:cNvSpPr>
            <a:spLocks noChangeShapeType="1"/>
          </p:cNvSpPr>
          <p:nvPr/>
        </p:nvSpPr>
        <p:spPr bwMode="auto">
          <a:xfrm>
            <a:off x="4144962" y="2928937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6" name="Line 24"/>
          <p:cNvSpPr>
            <a:spLocks noChangeShapeType="1"/>
          </p:cNvSpPr>
          <p:nvPr/>
        </p:nvSpPr>
        <p:spPr bwMode="auto">
          <a:xfrm>
            <a:off x="3916362" y="4300537"/>
            <a:ext cx="0" cy="82296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097" name="Text Box 25"/>
          <p:cNvSpPr txBox="1">
            <a:spLocks noChangeArrowheads="1"/>
          </p:cNvSpPr>
          <p:nvPr/>
        </p:nvSpPr>
        <p:spPr bwMode="auto">
          <a:xfrm>
            <a:off x="3992562" y="4510087"/>
            <a:ext cx="22320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fflush(stdout);</a:t>
            </a:r>
          </a:p>
        </p:txBody>
      </p:sp>
      <p:sp>
        <p:nvSpPr>
          <p:cNvPr id="643098" name="Text Box 26"/>
          <p:cNvSpPr txBox="1">
            <a:spLocks noChangeArrowheads="1"/>
          </p:cNvSpPr>
          <p:nvPr/>
        </p:nvSpPr>
        <p:spPr bwMode="auto">
          <a:xfrm>
            <a:off x="1630362" y="3076574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643099" name="Line 27"/>
          <p:cNvSpPr>
            <a:spLocks noChangeShapeType="1"/>
          </p:cNvSpPr>
          <p:nvPr/>
        </p:nvSpPr>
        <p:spPr bwMode="auto">
          <a:xfrm>
            <a:off x="1935162" y="3394075"/>
            <a:ext cx="685800" cy="601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43100" name="Text Box 28"/>
          <p:cNvSpPr txBox="1">
            <a:spLocks noChangeArrowheads="1"/>
          </p:cNvSpPr>
          <p:nvPr/>
        </p:nvSpPr>
        <p:spPr bwMode="auto">
          <a:xfrm>
            <a:off x="2659400" y="5195887"/>
            <a:ext cx="25282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write(1,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, 6);</a:t>
            </a:r>
          </a:p>
        </p:txBody>
      </p:sp>
    </p:spTree>
    <p:extLst>
      <p:ext uri="{BB962C8B-B14F-4D97-AF65-F5344CB8AC3E}">
        <p14:creationId xmlns:p14="http://schemas.microsoft.com/office/powerpoint/2010/main" val="605637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102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7592093" cy="762000"/>
          </a:xfrm>
        </p:spPr>
        <p:txBody>
          <a:bodyPr/>
          <a:lstStyle/>
          <a:p>
            <a:r>
              <a:rPr lang="en-US"/>
              <a:t>Standard I/O Buffering in Action</a:t>
            </a:r>
          </a:p>
        </p:txBody>
      </p:sp>
      <p:sp>
        <p:nvSpPr>
          <p:cNvPr id="6441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56286" y="1295400"/>
            <a:ext cx="7896225" cy="4972050"/>
          </a:xfrm>
        </p:spPr>
        <p:txBody>
          <a:bodyPr/>
          <a:lstStyle/>
          <a:p>
            <a:r>
              <a:rPr lang="en-US" dirty="0"/>
              <a:t>You can see this buffering in action for yourself, using the always fascinating Unix </a:t>
            </a:r>
            <a:r>
              <a:rPr lang="en-US" dirty="0" err="1">
                <a:latin typeface="Courier New" pitchFamily="49" charset="0"/>
              </a:rPr>
              <a:t>strace</a:t>
            </a:r>
            <a:r>
              <a:rPr lang="en-US" dirty="0"/>
              <a:t> program:</a:t>
            </a:r>
          </a:p>
        </p:txBody>
      </p:sp>
      <p:sp>
        <p:nvSpPr>
          <p:cNvPr id="644099" name="Rectangle 3"/>
          <p:cNvSpPr>
            <a:spLocks noChangeArrowheads="1"/>
          </p:cNvSpPr>
          <p:nvPr/>
        </p:nvSpPr>
        <p:spPr bwMode="auto">
          <a:xfrm>
            <a:off x="3276600" y="2438400"/>
            <a:ext cx="5562600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linux</a:t>
            </a:r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 err="1">
                <a:latin typeface="Courier New" pitchFamily="49" charset="0"/>
              </a:rPr>
              <a:t>strace</a:t>
            </a:r>
            <a:r>
              <a:rPr lang="en-US" sz="1600" dirty="0">
                <a:latin typeface="Courier New" pitchFamily="49" charset="0"/>
              </a:rPr>
              <a:t> ./hello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execve</a:t>
            </a:r>
            <a:r>
              <a:rPr lang="en-US" sz="1600" dirty="0">
                <a:latin typeface="Courier New" pitchFamily="49" charset="0"/>
              </a:rPr>
              <a:t>("./hello", ["hello"], [/* ... */]).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write(1, "hello\n", 6...)               = 6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...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_exit(0)                                = ?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</p:txBody>
      </p:sp>
      <p:sp>
        <p:nvSpPr>
          <p:cNvPr id="644101" name="Rectangle 5"/>
          <p:cNvSpPr>
            <a:spLocks noChangeArrowheads="1"/>
          </p:cNvSpPr>
          <p:nvPr/>
        </p:nvSpPr>
        <p:spPr bwMode="auto">
          <a:xfrm>
            <a:off x="457200" y="2432050"/>
            <a:ext cx="2590800" cy="3282950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#include &lt;stdio.h&gt;</a:t>
            </a:r>
          </a:p>
          <a:p>
            <a:pPr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int main()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printf("h");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printf("e");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printf("o");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fflush(stdout);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exit(0);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>
          <a:xfrm>
            <a:off x="3377110" y="4514672"/>
            <a:ext cx="5462089" cy="1015663"/>
          </a:xfrm>
          <a:prstGeom prst="rect">
            <a:avLst/>
          </a:prstGeom>
          <a:solidFill>
            <a:srgbClr val="3366FF">
              <a:alpha val="28000"/>
            </a:srgbClr>
          </a:solidFill>
        </p:spPr>
        <p:txBody>
          <a:bodyPr wrap="square">
            <a:spAutoFit/>
          </a:bodyPr>
          <a:lstStyle/>
          <a:p>
            <a:r>
              <a:rPr lang="en-US" sz="2000" dirty="0" err="1">
                <a:latin typeface="Courier" pitchFamily="2" charset="0"/>
                <a:ea typeface="Calibri" charset="0"/>
                <a:cs typeface="Calibri" charset="0"/>
              </a:rPr>
              <a:t>strace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: a debugging tool in Linux. </a:t>
            </a:r>
          </a:p>
          <a:p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When you start a program using </a:t>
            </a:r>
            <a:r>
              <a:rPr lang="en-US" sz="2000" dirty="0" err="1">
                <a:latin typeface="Courier" pitchFamily="2" charset="0"/>
                <a:ea typeface="Calibri" charset="0"/>
                <a:cs typeface="Calibri" charset="0"/>
              </a:rPr>
              <a:t>strace</a:t>
            </a:r>
            <a:r>
              <a:rPr lang="en-US" sz="2000" b="0" dirty="0">
                <a:latin typeface="Calibri" charset="0"/>
                <a:ea typeface="Calibri" charset="0"/>
                <a:cs typeface="Calibri" charset="0"/>
              </a:rPr>
              <a:t>, it prints a list of system calls made by the program.</a:t>
            </a:r>
          </a:p>
        </p:txBody>
      </p:sp>
    </p:spTree>
    <p:extLst>
      <p:ext uri="{BB962C8B-B14F-4D97-AF65-F5344CB8AC3E}">
        <p14:creationId xmlns:p14="http://schemas.microsoft.com/office/powerpoint/2010/main" val="114085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09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8077200" cy="573088"/>
          </a:xfrm>
        </p:spPr>
        <p:txBody>
          <a:bodyPr/>
          <a:lstStyle/>
          <a:p>
            <a:r>
              <a:rPr lang="en-US" dirty="0"/>
              <a:t>Fork Example #2 (Earlier Lecture)</a:t>
            </a:r>
          </a:p>
        </p:txBody>
      </p:sp>
      <p:sp>
        <p:nvSpPr>
          <p:cNvPr id="782339" name="Text Box 3"/>
          <p:cNvSpPr txBox="1">
            <a:spLocks noChangeArrowheads="1"/>
          </p:cNvSpPr>
          <p:nvPr/>
        </p:nvSpPr>
        <p:spPr bwMode="auto">
          <a:xfrm>
            <a:off x="990600" y="2509897"/>
            <a:ext cx="3023585" cy="2062103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fork2()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printf("L0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\n</a:t>
            </a:r>
            <a:r>
              <a:rPr lang="en-US" sz="1600" dirty="0">
                <a:latin typeface="Courier New" pitchFamily="49" charset="0"/>
              </a:rPr>
              <a:t>");</a:t>
            </a:r>
          </a:p>
          <a:p>
            <a:r>
              <a:rPr lang="en-US" sz="1600" dirty="0">
                <a:latin typeface="Courier New" pitchFamily="49" charset="0"/>
              </a:rPr>
              <a:t>    fork();</a:t>
            </a:r>
          </a:p>
          <a:p>
            <a:r>
              <a:rPr lang="en-US" sz="1600" dirty="0">
                <a:latin typeface="Courier New" pitchFamily="49" charset="0"/>
              </a:rPr>
              <a:t>    printf("L1\n");    </a:t>
            </a:r>
          </a:p>
          <a:p>
            <a:r>
              <a:rPr lang="en-US" sz="1600" dirty="0">
                <a:latin typeface="Courier New" pitchFamily="49" charset="0"/>
              </a:rPr>
              <a:t>    fork();</a:t>
            </a:r>
          </a:p>
          <a:p>
            <a:r>
              <a:rPr lang="en-US" sz="1600" dirty="0">
                <a:latin typeface="Courier New" pitchFamily="49" charset="0"/>
              </a:rPr>
              <a:t>    printf("Bye\n");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78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1076325"/>
          </a:xfrm>
        </p:spPr>
        <p:txBody>
          <a:bodyPr/>
          <a:lstStyle/>
          <a:p>
            <a:r>
              <a:rPr lang="en-US"/>
              <a:t>Key Points</a:t>
            </a:r>
          </a:p>
          <a:p>
            <a:pPr lvl="1"/>
            <a:r>
              <a:rPr lang="en-US"/>
              <a:t>Both parent and child can continue forking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64137" y="3916422"/>
            <a:ext cx="457200" cy="336550"/>
            <a:chOff x="3072" y="3120"/>
            <a:chExt cx="288" cy="212"/>
          </a:xfrm>
        </p:grpSpPr>
        <p:sp>
          <p:nvSpPr>
            <p:cNvPr id="782342" name="Line 6"/>
            <p:cNvSpPr>
              <a:spLocks noChangeShapeType="1"/>
            </p:cNvSpPr>
            <p:nvPr/>
          </p:nvSpPr>
          <p:spPr bwMode="auto">
            <a:xfrm>
              <a:off x="3120" y="3312"/>
              <a:ext cx="24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2343" name="Text Box 7"/>
            <p:cNvSpPr txBox="1">
              <a:spLocks noChangeArrowheads="1"/>
            </p:cNvSpPr>
            <p:nvPr/>
          </p:nvSpPr>
          <p:spPr bwMode="auto">
            <a:xfrm>
              <a:off x="3072" y="3120"/>
              <a:ext cx="270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L0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621337" y="3230622"/>
            <a:ext cx="533400" cy="1022350"/>
            <a:chOff x="3360" y="2688"/>
            <a:chExt cx="336" cy="644"/>
          </a:xfrm>
        </p:grpSpPr>
        <p:sp>
          <p:nvSpPr>
            <p:cNvPr id="782345" name="Line 9"/>
            <p:cNvSpPr>
              <a:spLocks noChangeShapeType="1"/>
            </p:cNvSpPr>
            <p:nvPr/>
          </p:nvSpPr>
          <p:spPr bwMode="auto">
            <a:xfrm flipV="1">
              <a:off x="3360" y="2880"/>
              <a:ext cx="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3360" y="2688"/>
              <a:ext cx="336" cy="644"/>
              <a:chOff x="3360" y="2688"/>
              <a:chExt cx="336" cy="644"/>
            </a:xfrm>
          </p:grpSpPr>
          <p:sp>
            <p:nvSpPr>
              <p:cNvPr id="782347" name="Line 11"/>
              <p:cNvSpPr>
                <a:spLocks noChangeShapeType="1"/>
              </p:cNvSpPr>
              <p:nvPr/>
            </p:nvSpPr>
            <p:spPr bwMode="auto">
              <a:xfrm>
                <a:off x="3360" y="2880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82348" name="Text Box 12"/>
              <p:cNvSpPr txBox="1">
                <a:spLocks noChangeArrowheads="1"/>
              </p:cNvSpPr>
              <p:nvPr/>
            </p:nvSpPr>
            <p:spPr bwMode="auto">
              <a:xfrm>
                <a:off x="3360" y="3120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782349" name="Text Box 13"/>
              <p:cNvSpPr txBox="1">
                <a:spLocks noChangeArrowheads="1"/>
              </p:cNvSpPr>
              <p:nvPr/>
            </p:nvSpPr>
            <p:spPr bwMode="auto">
              <a:xfrm>
                <a:off x="3360" y="2688"/>
                <a:ext cx="27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>
                    <a:latin typeface="Courier New" pitchFamily="49" charset="0"/>
                  </a:rPr>
                  <a:t>L1</a:t>
                </a:r>
              </a:p>
            </p:txBody>
          </p:sp>
          <p:sp>
            <p:nvSpPr>
              <p:cNvPr id="782350" name="Line 14"/>
              <p:cNvSpPr>
                <a:spLocks noChangeShapeType="1"/>
              </p:cNvSpPr>
              <p:nvPr/>
            </p:nvSpPr>
            <p:spPr bwMode="auto">
              <a:xfrm>
                <a:off x="3360" y="3312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154737" y="2925822"/>
            <a:ext cx="627063" cy="1327150"/>
            <a:chOff x="3696" y="2496"/>
            <a:chExt cx="395" cy="836"/>
          </a:xfrm>
        </p:grpSpPr>
        <p:sp>
          <p:nvSpPr>
            <p:cNvPr id="782352" name="Line 16"/>
            <p:cNvSpPr>
              <a:spLocks noChangeShapeType="1"/>
            </p:cNvSpPr>
            <p:nvPr/>
          </p:nvSpPr>
          <p:spPr bwMode="auto">
            <a:xfrm flipV="1">
              <a:off x="3696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2353" name="Line 17"/>
            <p:cNvSpPr>
              <a:spLocks noChangeShapeType="1"/>
            </p:cNvSpPr>
            <p:nvPr/>
          </p:nvSpPr>
          <p:spPr bwMode="auto">
            <a:xfrm flipV="1">
              <a:off x="3696" y="268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2354" name="Line 18"/>
            <p:cNvSpPr>
              <a:spLocks noChangeShapeType="1"/>
            </p:cNvSpPr>
            <p:nvPr/>
          </p:nvSpPr>
          <p:spPr bwMode="auto">
            <a:xfrm>
              <a:off x="3696" y="2688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2355" name="Line 19"/>
            <p:cNvSpPr>
              <a:spLocks noChangeShapeType="1"/>
            </p:cNvSpPr>
            <p:nvPr/>
          </p:nvSpPr>
          <p:spPr bwMode="auto">
            <a:xfrm>
              <a:off x="3696" y="312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2356" name="Text Box 20"/>
            <p:cNvSpPr txBox="1">
              <a:spLocks noChangeArrowheads="1"/>
            </p:cNvSpPr>
            <p:nvPr/>
          </p:nvSpPr>
          <p:spPr bwMode="auto">
            <a:xfrm>
              <a:off x="3744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82357" name="Text Box 21"/>
            <p:cNvSpPr txBox="1">
              <a:spLocks noChangeArrowheads="1"/>
            </p:cNvSpPr>
            <p:nvPr/>
          </p:nvSpPr>
          <p:spPr bwMode="auto">
            <a:xfrm>
              <a:off x="3744" y="29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82358" name="Text Box 22"/>
            <p:cNvSpPr txBox="1">
              <a:spLocks noChangeArrowheads="1"/>
            </p:cNvSpPr>
            <p:nvPr/>
          </p:nvSpPr>
          <p:spPr bwMode="auto">
            <a:xfrm>
              <a:off x="374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82359" name="Text Box 23"/>
            <p:cNvSpPr txBox="1">
              <a:spLocks noChangeArrowheads="1"/>
            </p:cNvSpPr>
            <p:nvPr/>
          </p:nvSpPr>
          <p:spPr bwMode="auto">
            <a:xfrm>
              <a:off x="3744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82360" name="Line 24"/>
            <p:cNvSpPr>
              <a:spLocks noChangeShapeType="1"/>
            </p:cNvSpPr>
            <p:nvPr/>
          </p:nvSpPr>
          <p:spPr bwMode="auto">
            <a:xfrm>
              <a:off x="3696" y="3312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2361" name="Line 25"/>
            <p:cNvSpPr>
              <a:spLocks noChangeShapeType="1"/>
            </p:cNvSpPr>
            <p:nvPr/>
          </p:nvSpPr>
          <p:spPr bwMode="auto">
            <a:xfrm>
              <a:off x="3696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991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553200" cy="573088"/>
          </a:xfrm>
        </p:spPr>
        <p:txBody>
          <a:bodyPr/>
          <a:lstStyle/>
          <a:p>
            <a:r>
              <a:rPr lang="en-US"/>
              <a:t>Fork Example #2 (modified)</a:t>
            </a:r>
          </a:p>
        </p:txBody>
      </p:sp>
      <p:sp>
        <p:nvSpPr>
          <p:cNvPr id="786435" name="Text Box 3"/>
          <p:cNvSpPr txBox="1">
            <a:spLocks noChangeArrowheads="1"/>
          </p:cNvSpPr>
          <p:nvPr/>
        </p:nvSpPr>
        <p:spPr bwMode="auto">
          <a:xfrm>
            <a:off x="914400" y="2509897"/>
            <a:ext cx="3023585" cy="2062103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void fork2a()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printf("L0");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printf("L1\n");    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fork();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 printf("Bye\n");</a:t>
            </a:r>
          </a:p>
          <a:p>
            <a:pPr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7864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0399" y="1276350"/>
            <a:ext cx="7896225" cy="1238250"/>
          </a:xfrm>
        </p:spPr>
        <p:txBody>
          <a:bodyPr/>
          <a:lstStyle/>
          <a:p>
            <a:r>
              <a:rPr lang="en-US"/>
              <a:t>Removed the “\n” from the first printf</a:t>
            </a:r>
          </a:p>
          <a:p>
            <a:pPr lvl="1"/>
            <a:r>
              <a:rPr lang="en-US"/>
              <a:t>As a result, “L0” gets printed twice</a:t>
            </a:r>
          </a:p>
        </p:txBody>
      </p:sp>
      <p:sp>
        <p:nvSpPr>
          <p:cNvPr id="786441" name="Line 9"/>
          <p:cNvSpPr>
            <a:spLocks noChangeShapeType="1"/>
          </p:cNvSpPr>
          <p:nvPr/>
        </p:nvSpPr>
        <p:spPr bwMode="auto">
          <a:xfrm flipV="1">
            <a:off x="5011737" y="3549650"/>
            <a:ext cx="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6443" name="Line 11"/>
          <p:cNvSpPr>
            <a:spLocks noChangeShapeType="1"/>
          </p:cNvSpPr>
          <p:nvPr/>
        </p:nvSpPr>
        <p:spPr bwMode="auto">
          <a:xfrm>
            <a:off x="5011737" y="354965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6444" name="Text Box 12"/>
          <p:cNvSpPr txBox="1">
            <a:spLocks noChangeArrowheads="1"/>
          </p:cNvSpPr>
          <p:nvPr/>
        </p:nvSpPr>
        <p:spPr bwMode="auto">
          <a:xfrm>
            <a:off x="5011737" y="3930650"/>
            <a:ext cx="6731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L0L1</a:t>
            </a:r>
          </a:p>
        </p:txBody>
      </p:sp>
      <p:sp>
        <p:nvSpPr>
          <p:cNvPr id="786445" name="Text Box 13"/>
          <p:cNvSpPr txBox="1">
            <a:spLocks noChangeArrowheads="1"/>
          </p:cNvSpPr>
          <p:nvPr/>
        </p:nvSpPr>
        <p:spPr bwMode="auto">
          <a:xfrm>
            <a:off x="5011737" y="3244850"/>
            <a:ext cx="8255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ourier New" pitchFamily="49" charset="0"/>
              </a:rPr>
              <a:t>L0L1</a:t>
            </a:r>
          </a:p>
        </p:txBody>
      </p:sp>
      <p:sp>
        <p:nvSpPr>
          <p:cNvPr id="786446" name="Line 14"/>
          <p:cNvSpPr>
            <a:spLocks noChangeShapeType="1"/>
          </p:cNvSpPr>
          <p:nvPr/>
        </p:nvSpPr>
        <p:spPr bwMode="auto">
          <a:xfrm>
            <a:off x="5011737" y="423545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773737" y="2940050"/>
            <a:ext cx="627063" cy="1327150"/>
            <a:chOff x="3696" y="2496"/>
            <a:chExt cx="395" cy="836"/>
          </a:xfrm>
        </p:grpSpPr>
        <p:sp>
          <p:nvSpPr>
            <p:cNvPr id="786448" name="Line 16"/>
            <p:cNvSpPr>
              <a:spLocks noChangeShapeType="1"/>
            </p:cNvSpPr>
            <p:nvPr/>
          </p:nvSpPr>
          <p:spPr bwMode="auto">
            <a:xfrm flipV="1">
              <a:off x="3696" y="3120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6449" name="Line 17"/>
            <p:cNvSpPr>
              <a:spLocks noChangeShapeType="1"/>
            </p:cNvSpPr>
            <p:nvPr/>
          </p:nvSpPr>
          <p:spPr bwMode="auto">
            <a:xfrm flipV="1">
              <a:off x="3696" y="2688"/>
              <a:ext cx="0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6450" name="Line 18"/>
            <p:cNvSpPr>
              <a:spLocks noChangeShapeType="1"/>
            </p:cNvSpPr>
            <p:nvPr/>
          </p:nvSpPr>
          <p:spPr bwMode="auto">
            <a:xfrm>
              <a:off x="3696" y="2688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6451" name="Line 19"/>
            <p:cNvSpPr>
              <a:spLocks noChangeShapeType="1"/>
            </p:cNvSpPr>
            <p:nvPr/>
          </p:nvSpPr>
          <p:spPr bwMode="auto">
            <a:xfrm>
              <a:off x="3696" y="3120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6452" name="Text Box 20"/>
            <p:cNvSpPr txBox="1">
              <a:spLocks noChangeArrowheads="1"/>
            </p:cNvSpPr>
            <p:nvPr/>
          </p:nvSpPr>
          <p:spPr bwMode="auto">
            <a:xfrm>
              <a:off x="3744" y="3120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86453" name="Text Box 21"/>
            <p:cNvSpPr txBox="1">
              <a:spLocks noChangeArrowheads="1"/>
            </p:cNvSpPr>
            <p:nvPr/>
          </p:nvSpPr>
          <p:spPr bwMode="auto">
            <a:xfrm>
              <a:off x="3744" y="29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86454" name="Text Box 22"/>
            <p:cNvSpPr txBox="1">
              <a:spLocks noChangeArrowheads="1"/>
            </p:cNvSpPr>
            <p:nvPr/>
          </p:nvSpPr>
          <p:spPr bwMode="auto">
            <a:xfrm>
              <a:off x="3744" y="268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86455" name="Text Box 23"/>
            <p:cNvSpPr txBox="1">
              <a:spLocks noChangeArrowheads="1"/>
            </p:cNvSpPr>
            <p:nvPr/>
          </p:nvSpPr>
          <p:spPr bwMode="auto">
            <a:xfrm>
              <a:off x="3744" y="2496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>
                  <a:latin typeface="Courier New" pitchFamily="49" charset="0"/>
                </a:rPr>
                <a:t>Bye</a:t>
              </a:r>
            </a:p>
          </p:txBody>
        </p:sp>
        <p:sp>
          <p:nvSpPr>
            <p:cNvPr id="786456" name="Line 24"/>
            <p:cNvSpPr>
              <a:spLocks noChangeShapeType="1"/>
            </p:cNvSpPr>
            <p:nvPr/>
          </p:nvSpPr>
          <p:spPr bwMode="auto">
            <a:xfrm>
              <a:off x="3696" y="3312"/>
              <a:ext cx="38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86457" name="Line 25"/>
            <p:cNvSpPr>
              <a:spLocks noChangeShapeType="1"/>
            </p:cNvSpPr>
            <p:nvPr/>
          </p:nvSpPr>
          <p:spPr bwMode="auto">
            <a:xfrm>
              <a:off x="3696" y="2880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5526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6441" grpId="0" animBg="1"/>
      <p:bldP spid="786443" grpId="0" animBg="1"/>
      <p:bldP spid="786444" grpId="0"/>
      <p:bldP spid="786445" grpId="0"/>
      <p:bldP spid="78644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496050" cy="573087"/>
          </a:xfrm>
        </p:spPr>
        <p:txBody>
          <a:bodyPr/>
          <a:lstStyle/>
          <a:p>
            <a:r>
              <a:rPr lang="en-US" dirty="0"/>
              <a:t>Repeated Slide: Reading Files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19200"/>
            <a:ext cx="8307387" cy="52578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Reading a file copies bytes from the current file position to memory, and then updates file position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Returns number of bytes read from file </a:t>
            </a:r>
            <a:r>
              <a:rPr lang="en-US" dirty="0" err="1">
                <a:latin typeface="Courier New" pitchFamily="49" charset="0"/>
              </a:rPr>
              <a:t>fd</a:t>
            </a:r>
            <a:r>
              <a:rPr lang="en-US" dirty="0"/>
              <a:t> into </a:t>
            </a:r>
            <a:r>
              <a:rPr lang="en-US" dirty="0" err="1">
                <a:latin typeface="Courier New" pitchFamily="49" charset="0"/>
              </a:rPr>
              <a:t>buf</a:t>
            </a: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Return type </a:t>
            </a:r>
            <a:r>
              <a:rPr lang="en-US" b="1" dirty="0" err="1">
                <a:latin typeface="Courier New" pitchFamily="49" charset="0"/>
              </a:rPr>
              <a:t>ssize_t</a:t>
            </a:r>
            <a:r>
              <a:rPr lang="en-US" dirty="0"/>
              <a:t> is signed integer</a:t>
            </a:r>
            <a:endParaRPr lang="en-US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0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short counts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(</a:t>
            </a:r>
            <a:r>
              <a:rPr lang="en-US" b="1" dirty="0" err="1">
                <a:latin typeface="Courier New" pitchFamily="49" charset="0"/>
              </a:rPr>
              <a:t>nbytes</a:t>
            </a:r>
            <a:r>
              <a:rPr lang="en-US" b="1" dirty="0">
                <a:latin typeface="Courier New" pitchFamily="49" charset="0"/>
              </a:rPr>
              <a:t> &lt; </a:t>
            </a:r>
            <a:r>
              <a:rPr lang="en-US" b="1" dirty="0" err="1">
                <a:latin typeface="Courier New" pitchFamily="49" charset="0"/>
              </a:rPr>
              <a:t>sizeof</a:t>
            </a: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buf</a:t>
            </a:r>
            <a:r>
              <a:rPr lang="en-US" b="1" dirty="0">
                <a:latin typeface="Courier New" pitchFamily="49" charset="0"/>
              </a:rPr>
              <a:t>)</a:t>
            </a:r>
            <a:r>
              <a:rPr lang="en-US" b="1" dirty="0"/>
              <a:t> </a:t>
            </a:r>
            <a:r>
              <a:rPr lang="en-US" dirty="0"/>
              <a:t>) are possible and are not errors!</a:t>
            </a:r>
          </a:p>
        </p:txBody>
      </p:sp>
      <p:sp>
        <p:nvSpPr>
          <p:cNvPr id="634884" name="Text Box 4"/>
          <p:cNvSpPr txBox="1">
            <a:spLocks noChangeArrowheads="1"/>
          </p:cNvSpPr>
          <p:nvPr/>
        </p:nvSpPr>
        <p:spPr bwMode="auto">
          <a:xfrm>
            <a:off x="834424" y="2085975"/>
            <a:ext cx="6076950" cy="25622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char buf[512];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 fd;   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 nbytes;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number of bytes read */</a:t>
            </a:r>
          </a:p>
          <a:p>
            <a:pPr>
              <a:lnSpc>
                <a:spcPct val="100000"/>
              </a:lnSpc>
            </a:pPr>
            <a:endParaRPr lang="en-US" sz="1600" dirty="0" err="1">
              <a:latin typeface="Courier New" pitchFamily="49" charset="0"/>
            </a:endParaRPr>
          </a:p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Open file fd ... 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Then read up to 512 bytes from file fd */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if ((nbytes = read(fd, buf, sizeof(buf))) &lt; 0) {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perror("read");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   exit(1);</a:t>
            </a:r>
          </a:p>
          <a:p>
            <a:pPr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673979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93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2093" cy="762000"/>
          </a:xfrm>
        </p:spPr>
        <p:txBody>
          <a:bodyPr/>
          <a:lstStyle/>
          <a:p>
            <a:r>
              <a:rPr lang="en-US"/>
              <a:t>Dealing with Short Counts</a:t>
            </a:r>
          </a:p>
        </p:txBody>
      </p:sp>
      <p:sp>
        <p:nvSpPr>
          <p:cNvPr id="63693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8637" y="1295400"/>
            <a:ext cx="7896225" cy="4972050"/>
          </a:xfrm>
        </p:spPr>
        <p:txBody>
          <a:bodyPr/>
          <a:lstStyle/>
          <a:p>
            <a:r>
              <a:rPr lang="en-US" dirty="0"/>
              <a:t>Short counts can occur in these situations:</a:t>
            </a:r>
          </a:p>
          <a:p>
            <a:pPr lvl="1"/>
            <a:r>
              <a:rPr lang="en-US" dirty="0"/>
              <a:t>Encountering (end-of-file) EOF on reads</a:t>
            </a:r>
          </a:p>
          <a:p>
            <a:pPr lvl="1"/>
            <a:r>
              <a:rPr lang="en-US" dirty="0"/>
              <a:t>Reading text lines from a terminal</a:t>
            </a:r>
          </a:p>
          <a:p>
            <a:pPr lvl="1"/>
            <a:r>
              <a:rPr lang="en-US" dirty="0"/>
              <a:t>Reading and writing network sockets or Unix pipes</a:t>
            </a:r>
          </a:p>
          <a:p>
            <a:endParaRPr lang="en-US" dirty="0"/>
          </a:p>
          <a:p>
            <a:r>
              <a:rPr lang="en-US" dirty="0"/>
              <a:t>Short counts never occur in these situations:</a:t>
            </a:r>
          </a:p>
          <a:p>
            <a:pPr lvl="1"/>
            <a:r>
              <a:rPr lang="en-US" dirty="0"/>
              <a:t>Reading from disk files (except for EOF)</a:t>
            </a:r>
          </a:p>
          <a:p>
            <a:pPr lvl="1"/>
            <a:r>
              <a:rPr lang="en-US" dirty="0"/>
              <a:t>Writing to disk files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18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3"/>
            <a:ext cx="4953000" cy="573087"/>
          </a:xfrm>
        </p:spPr>
        <p:txBody>
          <a:bodyPr/>
          <a:lstStyle/>
          <a:p>
            <a:r>
              <a:rPr lang="en-US" dirty="0"/>
              <a:t>Unix I/O Overview</a:t>
            </a:r>
          </a:p>
        </p:txBody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670925" cy="4972050"/>
          </a:xfrm>
        </p:spPr>
        <p:txBody>
          <a:bodyPr/>
          <a:lstStyle/>
          <a:p>
            <a:r>
              <a:rPr lang="en-US" dirty="0"/>
              <a:t>A Linux </a:t>
            </a:r>
            <a:r>
              <a:rPr lang="en-US" i="1" dirty="0">
                <a:solidFill>
                  <a:srgbClr val="C00000"/>
                </a:solidFill>
              </a:rPr>
              <a:t>file</a:t>
            </a:r>
            <a:r>
              <a:rPr lang="en-US" dirty="0"/>
              <a:t> is a sequence of </a:t>
            </a:r>
            <a:r>
              <a:rPr lang="en-US" i="1" dirty="0"/>
              <a:t>m</a:t>
            </a:r>
            <a:r>
              <a:rPr lang="en-US" dirty="0"/>
              <a:t> bytes:</a:t>
            </a:r>
          </a:p>
          <a:p>
            <a:pPr lvl="1"/>
            <a:r>
              <a:rPr lang="en-US" i="1" dirty="0"/>
              <a:t>B</a:t>
            </a:r>
            <a:r>
              <a:rPr lang="en-US" i="1" baseline="-25000" dirty="0"/>
              <a:t>0 </a:t>
            </a:r>
            <a:r>
              <a:rPr lang="en-US" i="1" dirty="0"/>
              <a:t>, B</a:t>
            </a:r>
            <a:r>
              <a:rPr lang="en-US" i="1" baseline="-25000" dirty="0"/>
              <a:t>1 </a:t>
            </a:r>
            <a:r>
              <a:rPr lang="en-US" i="1" dirty="0"/>
              <a:t>, .... , </a:t>
            </a:r>
            <a:r>
              <a:rPr lang="en-US" i="1" dirty="0" err="1"/>
              <a:t>B</a:t>
            </a:r>
            <a:r>
              <a:rPr lang="en-US" i="1" baseline="-25000" dirty="0" err="1"/>
              <a:t>k</a:t>
            </a:r>
            <a:r>
              <a:rPr lang="en-US" i="1" dirty="0"/>
              <a:t> , .... , B</a:t>
            </a:r>
            <a:r>
              <a:rPr lang="en-US" i="1" baseline="-25000" dirty="0"/>
              <a:t>m-1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Cool fact: All I/O devices are represented as files: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/dev/sda2</a:t>
            </a:r>
            <a:r>
              <a:rPr lang="en-US" b="1" dirty="0"/>
              <a:t>    </a:t>
            </a:r>
            <a:r>
              <a:rPr lang="en-US" dirty="0"/>
              <a:t>(</a:t>
            </a:r>
            <a:r>
              <a:rPr lang="en-US" b="1" dirty="0">
                <a:latin typeface="Courier New" pitchFamily="49" charset="0"/>
              </a:rPr>
              <a:t>/</a:t>
            </a:r>
            <a:r>
              <a:rPr lang="en-US" b="1" dirty="0" err="1">
                <a:latin typeface="Courier New" pitchFamily="49" charset="0"/>
              </a:rPr>
              <a:t>usr</a:t>
            </a:r>
            <a:r>
              <a:rPr lang="en-US" b="1" dirty="0"/>
              <a:t> </a:t>
            </a:r>
            <a:r>
              <a:rPr lang="en-US" dirty="0"/>
              <a:t>disk partition)</a:t>
            </a:r>
          </a:p>
          <a:p>
            <a:pPr lvl="1"/>
            <a:r>
              <a:rPr lang="en-US" b="1" dirty="0">
                <a:latin typeface="Courier New" pitchFamily="49" charset="0"/>
              </a:rPr>
              <a:t>/dev/tty2</a:t>
            </a:r>
            <a:r>
              <a:rPr lang="en-US" b="1" dirty="0"/>
              <a:t>    </a:t>
            </a:r>
            <a:r>
              <a:rPr lang="en-US" dirty="0"/>
              <a:t>(terminal)</a:t>
            </a:r>
          </a:p>
          <a:p>
            <a:endParaRPr lang="en-US" dirty="0"/>
          </a:p>
          <a:p>
            <a:r>
              <a:rPr lang="en-US" dirty="0"/>
              <a:t>Even the kernel is represented as a file:</a:t>
            </a:r>
          </a:p>
          <a:p>
            <a:pPr lvl="1"/>
            <a:r>
              <a:rPr lang="en-US" b="1" dirty="0">
                <a:latin typeface="Courier New" pitchFamily="49" charset="0"/>
              </a:rPr>
              <a:t>/boot/</a:t>
            </a:r>
            <a:r>
              <a:rPr lang="en-US" b="1" dirty="0">
                <a:latin typeface="Courier New"/>
                <a:cs typeface="Courier New"/>
              </a:rPr>
              <a:t>vmlinuz-3.13.0-55-generic </a:t>
            </a:r>
            <a:r>
              <a:rPr lang="en-US" dirty="0"/>
              <a:t>(kernel image) </a:t>
            </a:r>
          </a:p>
          <a:p>
            <a:pPr lvl="1"/>
            <a:r>
              <a:rPr lang="en-US" b="1" dirty="0">
                <a:latin typeface="Courier New" pitchFamily="49" charset="0"/>
              </a:rPr>
              <a:t>/proc</a:t>
            </a:r>
            <a:r>
              <a:rPr lang="en-US" b="1" dirty="0"/>
              <a:t>             	                                                  </a:t>
            </a:r>
            <a:r>
              <a:rPr lang="en-US" dirty="0"/>
              <a:t>(kernel data structures)</a:t>
            </a:r>
          </a:p>
        </p:txBody>
      </p:sp>
    </p:spTree>
    <p:extLst>
      <p:ext uri="{BB962C8B-B14F-4D97-AF65-F5344CB8AC3E}">
        <p14:creationId xmlns:p14="http://schemas.microsoft.com/office/powerpoint/2010/main" val="160136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7" y="438150"/>
            <a:ext cx="8716963" cy="781050"/>
          </a:xfrm>
        </p:spPr>
        <p:txBody>
          <a:bodyPr/>
          <a:lstStyle/>
          <a:p>
            <a:r>
              <a:rPr lang="en-US" dirty="0"/>
              <a:t>Unix I/O Overview</a:t>
            </a:r>
          </a:p>
        </p:txBody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27150"/>
            <a:ext cx="8307387" cy="4997450"/>
          </a:xfrm>
        </p:spPr>
        <p:txBody>
          <a:bodyPr/>
          <a:lstStyle/>
          <a:p>
            <a:r>
              <a:rPr lang="en-US" dirty="0"/>
              <a:t>Elegant mapping of files to devices allows kernel to export simple interface called </a:t>
            </a:r>
            <a:r>
              <a:rPr lang="en-US" i="1" dirty="0"/>
              <a:t>Unix I/O:</a:t>
            </a:r>
          </a:p>
          <a:p>
            <a:pPr lvl="1"/>
            <a:r>
              <a:rPr lang="en-US" dirty="0"/>
              <a:t>Opening and closing files</a:t>
            </a:r>
          </a:p>
          <a:p>
            <a:pPr lvl="2"/>
            <a:r>
              <a:rPr lang="en-US" b="1" dirty="0">
                <a:latin typeface="Courier New" pitchFamily="49" charset="0"/>
              </a:rPr>
              <a:t>open()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close()</a:t>
            </a:r>
          </a:p>
          <a:p>
            <a:pPr lvl="1"/>
            <a:r>
              <a:rPr lang="en-US" dirty="0"/>
              <a:t>Reading and writing a file</a:t>
            </a:r>
          </a:p>
          <a:p>
            <a:pPr lvl="2"/>
            <a:r>
              <a:rPr lang="en-US" b="1" dirty="0">
                <a:latin typeface="Courier New" pitchFamily="49" charset="0"/>
              </a:rPr>
              <a:t>read()</a:t>
            </a:r>
            <a:r>
              <a:rPr lang="en-US" b="1" dirty="0"/>
              <a:t> </a:t>
            </a:r>
            <a:r>
              <a:rPr lang="en-US" dirty="0"/>
              <a:t>and  </a:t>
            </a:r>
            <a:r>
              <a:rPr lang="en-US" b="1" dirty="0">
                <a:latin typeface="Courier New" pitchFamily="49" charset="0"/>
              </a:rPr>
              <a:t>write()</a:t>
            </a:r>
          </a:p>
          <a:p>
            <a:pPr lvl="1"/>
            <a:r>
              <a:rPr lang="en-US" dirty="0"/>
              <a:t>Changing the </a:t>
            </a:r>
            <a:r>
              <a:rPr lang="en-US" b="1" i="1" dirty="0">
                <a:solidFill>
                  <a:srgbClr val="C00000"/>
                </a:solidFill>
              </a:rPr>
              <a:t>current file position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(seek)</a:t>
            </a:r>
          </a:p>
          <a:p>
            <a:pPr lvl="2"/>
            <a:r>
              <a:rPr lang="en-US" dirty="0"/>
              <a:t>indicates next offset into file to read or write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lseek</a:t>
            </a:r>
            <a:r>
              <a:rPr lang="en-US" b="1" dirty="0">
                <a:latin typeface="Courier New" pitchFamily="49" charset="0"/>
              </a:rPr>
              <a:t>()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480752" y="4837710"/>
            <a:ext cx="4767648" cy="1258290"/>
            <a:chOff x="3048000" y="5561999"/>
            <a:chExt cx="4767648" cy="1258290"/>
          </a:xfrm>
        </p:grpSpPr>
        <p:sp>
          <p:nvSpPr>
            <p:cNvPr id="750597" name="Rectangle 5"/>
            <p:cNvSpPr>
              <a:spLocks noChangeArrowheads="1"/>
            </p:cNvSpPr>
            <p:nvPr/>
          </p:nvSpPr>
          <p:spPr bwMode="auto">
            <a:xfrm>
              <a:off x="3048000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50598" name="Rectangle 6"/>
            <p:cNvSpPr>
              <a:spLocks noChangeArrowheads="1"/>
            </p:cNvSpPr>
            <p:nvPr/>
          </p:nvSpPr>
          <p:spPr bwMode="auto">
            <a:xfrm>
              <a:off x="348138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750599" name="Rectangle 7"/>
            <p:cNvSpPr>
              <a:spLocks noChangeArrowheads="1"/>
            </p:cNvSpPr>
            <p:nvPr/>
          </p:nvSpPr>
          <p:spPr bwMode="auto">
            <a:xfrm>
              <a:off x="3914775" y="5562600"/>
              <a:ext cx="1319213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750600" name="Rectangle 8"/>
            <p:cNvSpPr>
              <a:spLocks noChangeArrowheads="1"/>
            </p:cNvSpPr>
            <p:nvPr/>
          </p:nvSpPr>
          <p:spPr bwMode="auto">
            <a:xfrm>
              <a:off x="5214938" y="5562600"/>
              <a:ext cx="433388" cy="441325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>
                  <a:latin typeface="Calibri" pitchFamily="34" charset="0"/>
                </a:rPr>
                <a:t>k-1</a:t>
              </a:r>
            </a:p>
          </p:txBody>
        </p:sp>
        <p:sp>
          <p:nvSpPr>
            <p:cNvPr id="750601" name="Rectangle 9"/>
            <p:cNvSpPr>
              <a:spLocks noChangeArrowheads="1"/>
            </p:cNvSpPr>
            <p:nvPr/>
          </p:nvSpPr>
          <p:spPr bwMode="auto">
            <a:xfrm>
              <a:off x="5638800" y="5562600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 err="1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</a:t>
              </a:r>
              <a:endParaRPr lang="en-US" sz="1800" baseline="-25000" dirty="0">
                <a:latin typeface="Calibri" pitchFamily="34" charset="0"/>
              </a:endParaRPr>
            </a:p>
          </p:txBody>
        </p:sp>
        <p:sp>
          <p:nvSpPr>
            <p:cNvPr id="750602" name="Rectangle 10"/>
            <p:cNvSpPr>
              <a:spLocks noChangeArrowheads="1"/>
            </p:cNvSpPr>
            <p:nvPr/>
          </p:nvSpPr>
          <p:spPr bwMode="auto">
            <a:xfrm>
              <a:off x="6070384" y="5561999"/>
              <a:ext cx="433388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 anchorCtr="1"/>
            <a:lstStyle/>
            <a:p>
              <a:r>
                <a:rPr lang="en-US" sz="1800" dirty="0">
                  <a:latin typeface="Calibri" pitchFamily="34" charset="0"/>
                </a:rPr>
                <a:t>B</a:t>
              </a:r>
              <a:r>
                <a:rPr lang="en-US" sz="1800" baseline="-25000" dirty="0" err="1">
                  <a:latin typeface="Calibri" pitchFamily="34" charset="0"/>
                </a:rPr>
                <a:t>k+1</a:t>
              </a:r>
            </a:p>
          </p:txBody>
        </p:sp>
        <p:sp>
          <p:nvSpPr>
            <p:cNvPr id="750603" name="Rectangle 11"/>
            <p:cNvSpPr>
              <a:spLocks noChangeArrowheads="1"/>
            </p:cNvSpPr>
            <p:nvPr/>
          </p:nvSpPr>
          <p:spPr bwMode="auto">
            <a:xfrm>
              <a:off x="6496435" y="5562600"/>
              <a:ext cx="1319213" cy="4413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800" dirty="0">
                  <a:latin typeface="Calibri" pitchFamily="34" charset="0"/>
                </a:rPr>
                <a:t>• • •</a:t>
              </a:r>
            </a:p>
          </p:txBody>
        </p:sp>
        <p:sp>
          <p:nvSpPr>
            <p:cNvPr id="750604" name="Line 12"/>
            <p:cNvSpPr>
              <a:spLocks noChangeShapeType="1"/>
            </p:cNvSpPr>
            <p:nvPr/>
          </p:nvSpPr>
          <p:spPr bwMode="auto">
            <a:xfrm flipV="1">
              <a:off x="5851826" y="6011562"/>
              <a:ext cx="0" cy="3810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0605" name="Text Box 13"/>
            <p:cNvSpPr txBox="1">
              <a:spLocks noChangeArrowheads="1"/>
            </p:cNvSpPr>
            <p:nvPr/>
          </p:nvSpPr>
          <p:spPr bwMode="auto">
            <a:xfrm>
              <a:off x="4258962" y="6358624"/>
              <a:ext cx="317593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Current file position = 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151434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>
          <a:xfrm>
            <a:off x="356286" y="493712"/>
            <a:ext cx="6496050" cy="573088"/>
          </a:xfrm>
        </p:spPr>
        <p:txBody>
          <a:bodyPr/>
          <a:lstStyle/>
          <a:p>
            <a:r>
              <a:rPr lang="en-US"/>
              <a:t>Opening Files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96988"/>
            <a:ext cx="8624887" cy="52562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Opening a file informs the kernel that you are getting ready to access that file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Returns a small identifying integer </a:t>
            </a:r>
            <a:r>
              <a:rPr lang="en-US" i="1" dirty="0">
                <a:solidFill>
                  <a:srgbClr val="C00000"/>
                </a:solidFill>
              </a:rPr>
              <a:t>file descriptor</a:t>
            </a:r>
          </a:p>
          <a:p>
            <a:pPr lvl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</a:rPr>
              <a:t>fd</a:t>
            </a:r>
            <a:r>
              <a:rPr lang="en-US" b="1" dirty="0">
                <a:latin typeface="Courier New" pitchFamily="49" charset="0"/>
              </a:rPr>
              <a:t> == -1</a:t>
            </a:r>
            <a:r>
              <a:rPr lang="en-US" b="1" dirty="0"/>
              <a:t> </a:t>
            </a:r>
            <a:r>
              <a:rPr lang="en-US" dirty="0"/>
              <a:t>indicates that an error occurred</a:t>
            </a:r>
          </a:p>
        </p:txBody>
      </p:sp>
      <p:sp>
        <p:nvSpPr>
          <p:cNvPr id="633860" name="Text Box 4"/>
          <p:cNvSpPr txBox="1">
            <a:spLocks noChangeArrowheads="1"/>
          </p:cNvSpPr>
          <p:nvPr/>
        </p:nvSpPr>
        <p:spPr bwMode="auto">
          <a:xfrm>
            <a:off x="821724" y="2057400"/>
            <a:ext cx="6324600" cy="1584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;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file descriptor */</a:t>
            </a:r>
          </a:p>
          <a:p>
            <a:pPr algn="l">
              <a:lnSpc>
                <a:spcPct val="100000"/>
              </a:lnSpc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if ((</a:t>
            </a:r>
            <a:r>
              <a:rPr lang="en-US" sz="1600" dirty="0" err="1">
                <a:latin typeface="Courier New" pitchFamily="49" charset="0"/>
              </a:rPr>
              <a:t>fd</a:t>
            </a:r>
            <a:r>
              <a:rPr lang="en-US" sz="1600" dirty="0">
                <a:latin typeface="Courier New" pitchFamily="49" charset="0"/>
              </a:rPr>
              <a:t> = open("/etc/hosts", O_RDONLY)) &lt; 0) {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</a:t>
            </a:r>
            <a:r>
              <a:rPr lang="en-US" sz="1600" dirty="0" err="1">
                <a:latin typeface="Courier New" pitchFamily="49" charset="0"/>
              </a:rPr>
              <a:t>perror</a:t>
            </a:r>
            <a:r>
              <a:rPr lang="en-US" sz="1600" dirty="0">
                <a:latin typeface="Courier New" pitchFamily="49" charset="0"/>
              </a:rPr>
              <a:t>("open");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exit(1);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89792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stdin, stdout, stderr</a:t>
            </a:r>
            <a:endParaRPr lang="en-GB" dirty="0"/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5241925" cy="4972050"/>
          </a:xfrm>
        </p:spPr>
        <p:txBody>
          <a:bodyPr/>
          <a:lstStyle/>
          <a:p>
            <a:r>
              <a:rPr lang="en-GB" dirty="0"/>
              <a:t>In UNIX, every process has three “special” files already open:</a:t>
            </a:r>
          </a:p>
          <a:p>
            <a:pPr lvl="1"/>
            <a:r>
              <a:rPr lang="en-GB" dirty="0"/>
              <a:t> standard input (</a:t>
            </a:r>
            <a:r>
              <a:rPr lang="en-GB" dirty="0" err="1"/>
              <a:t>stdin</a:t>
            </a:r>
            <a:r>
              <a:rPr lang="en-GB" dirty="0"/>
              <a:t>) – </a:t>
            </a:r>
            <a:r>
              <a:rPr lang="en-GB" dirty="0" err="1"/>
              <a:t>filehandle</a:t>
            </a:r>
            <a:r>
              <a:rPr lang="en-GB" dirty="0"/>
              <a:t> 0</a:t>
            </a:r>
          </a:p>
          <a:p>
            <a:pPr lvl="1"/>
            <a:r>
              <a:rPr lang="en-GB" dirty="0"/>
              <a:t> standard output (</a:t>
            </a:r>
            <a:r>
              <a:rPr lang="en-GB" dirty="0" err="1"/>
              <a:t>stdout</a:t>
            </a:r>
            <a:r>
              <a:rPr lang="en-GB" dirty="0"/>
              <a:t>) – </a:t>
            </a:r>
            <a:r>
              <a:rPr lang="en-GB" dirty="0" err="1"/>
              <a:t>filehandle</a:t>
            </a:r>
            <a:r>
              <a:rPr lang="en-GB" dirty="0"/>
              <a:t> 1</a:t>
            </a:r>
          </a:p>
          <a:p>
            <a:pPr lvl="1"/>
            <a:r>
              <a:rPr lang="en-GB" dirty="0"/>
              <a:t> standard error (</a:t>
            </a:r>
            <a:r>
              <a:rPr lang="en-GB" dirty="0" err="1"/>
              <a:t>stderr</a:t>
            </a:r>
            <a:r>
              <a:rPr lang="en-GB" dirty="0"/>
              <a:t>) – </a:t>
            </a:r>
            <a:r>
              <a:rPr lang="en-GB" dirty="0" err="1"/>
              <a:t>filehandle</a:t>
            </a:r>
            <a:r>
              <a:rPr lang="en-GB" dirty="0"/>
              <a:t> 2</a:t>
            </a:r>
          </a:p>
          <a:p>
            <a:r>
              <a:rPr lang="en-GB" dirty="0"/>
              <a:t>By default, </a:t>
            </a:r>
            <a:r>
              <a:rPr lang="en-GB" dirty="0" err="1"/>
              <a:t>stdin</a:t>
            </a:r>
            <a:r>
              <a:rPr lang="en-GB" dirty="0"/>
              <a:t> and </a:t>
            </a:r>
            <a:r>
              <a:rPr lang="en-GB" dirty="0" err="1"/>
              <a:t>stdout</a:t>
            </a:r>
            <a:r>
              <a:rPr lang="en-GB" dirty="0"/>
              <a:t> are connected to the terminal device of the process.</a:t>
            </a:r>
          </a:p>
          <a:p>
            <a:pPr lvl="1"/>
            <a:r>
              <a:rPr lang="en-GB" dirty="0"/>
              <a:t>Originally, terminals were physically connected to the computer by a serial line</a:t>
            </a:r>
          </a:p>
          <a:p>
            <a:pPr lvl="1"/>
            <a:r>
              <a:rPr lang="en-GB" dirty="0"/>
              <a:t>These days, we use “virtual terminals” using </a:t>
            </a:r>
            <a:r>
              <a:rPr lang="en-GB" dirty="0" err="1"/>
              <a:t>ssh</a:t>
            </a:r>
            <a:endParaRPr lang="en-GB" dirty="0"/>
          </a:p>
        </p:txBody>
      </p:sp>
      <p:pic>
        <p:nvPicPr>
          <p:cNvPr id="9933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17668" y="1627701"/>
            <a:ext cx="3187932" cy="2590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99333" name="Text Box 4"/>
          <p:cNvSpPr txBox="1">
            <a:spLocks noChangeArrowheads="1"/>
          </p:cNvSpPr>
          <p:nvPr/>
        </p:nvSpPr>
        <p:spPr bwMode="auto">
          <a:xfrm>
            <a:off x="6369121" y="4218501"/>
            <a:ext cx="1819898" cy="3534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1639" tIns="42452" rIns="81639" bIns="42452">
            <a:prstTxWarp prst="textNoShape">
              <a:avLst/>
            </a:prstTxWarp>
            <a:spAutoFit/>
          </a:bodyPr>
          <a:lstStyle/>
          <a:p>
            <a:pPr>
              <a:lnSpc>
                <a:spcPct val="96000"/>
              </a:lnSpc>
              <a:buClr>
                <a:srgbClr val="000000"/>
              </a:buClr>
              <a:buSzPct val="45000"/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en-GB" sz="1800" dirty="0">
                <a:solidFill>
                  <a:srgbClr val="000000"/>
                </a:solidFill>
                <a:latin typeface="Arial" charset="0"/>
                <a:ea typeface="MS Gothic" charset="0"/>
                <a:cs typeface="MS Gothic" charset="0"/>
              </a:rPr>
              <a:t>VT100 terminal</a:t>
            </a:r>
          </a:p>
        </p:txBody>
      </p:sp>
    </p:spTree>
    <p:extLst>
      <p:ext uri="{BB962C8B-B14F-4D97-AF65-F5344CB8AC3E}">
        <p14:creationId xmlns:p14="http://schemas.microsoft.com/office/powerpoint/2010/main" val="5594344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0" y="2590800"/>
            <a:ext cx="9144000" cy="3962400"/>
          </a:xfrm>
          <a:prstGeom prst="rect">
            <a:avLst/>
          </a:prstGeom>
          <a:solidFill>
            <a:srgbClr val="FF0000">
              <a:alpha val="26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4618" name="Rectangle 4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10782" cy="762000"/>
          </a:xfrm>
        </p:spPr>
        <p:txBody>
          <a:bodyPr/>
          <a:lstStyle/>
          <a:p>
            <a:r>
              <a:rPr lang="en-US"/>
              <a:t>How the Unix Kernel Represents Open Files</a:t>
            </a:r>
          </a:p>
        </p:txBody>
      </p:sp>
      <p:sp>
        <p:nvSpPr>
          <p:cNvPr id="66461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2937" y="1295400"/>
            <a:ext cx="8307387" cy="1295400"/>
          </a:xfrm>
        </p:spPr>
        <p:txBody>
          <a:bodyPr/>
          <a:lstStyle/>
          <a:p>
            <a:r>
              <a:rPr lang="en-US" dirty="0"/>
              <a:t>Two descriptors referencing two distinct open disk files. Descriptor 1 (</a:t>
            </a:r>
            <a:r>
              <a:rPr lang="en-US" dirty="0" err="1"/>
              <a:t>stdout</a:t>
            </a:r>
            <a:r>
              <a:rPr lang="en-US" dirty="0"/>
              <a:t>) and 2 (</a:t>
            </a:r>
            <a:r>
              <a:rPr lang="en-US" dirty="0" err="1"/>
              <a:t>stderr</a:t>
            </a:r>
            <a:r>
              <a:rPr lang="en-US" dirty="0"/>
              <a:t>) points to terminal, and descriptor 4 points to file opened on the disk.</a:t>
            </a:r>
          </a:p>
        </p:txBody>
      </p:sp>
      <p:sp>
        <p:nvSpPr>
          <p:cNvPr id="664580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1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2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3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4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85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664586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664587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664588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664589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664590" name="Text Box 14"/>
          <p:cNvSpPr txBox="1">
            <a:spLocks noChangeArrowheads="1"/>
          </p:cNvSpPr>
          <p:nvPr/>
        </p:nvSpPr>
        <p:spPr bwMode="auto">
          <a:xfrm>
            <a:off x="732061" y="2667000"/>
            <a:ext cx="2147063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664591" name="Text Box 15"/>
          <p:cNvSpPr txBox="1">
            <a:spLocks noChangeArrowheads="1"/>
          </p:cNvSpPr>
          <p:nvPr/>
        </p:nvSpPr>
        <p:spPr bwMode="auto">
          <a:xfrm>
            <a:off x="32887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2" name="Text Box 16"/>
          <p:cNvSpPr txBox="1">
            <a:spLocks noChangeArrowheads="1"/>
          </p:cNvSpPr>
          <p:nvPr/>
        </p:nvSpPr>
        <p:spPr bwMode="auto">
          <a:xfrm>
            <a:off x="58795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664593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594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595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596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8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599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664600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664601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02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64603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4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664605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64606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64607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608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09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0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1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2" name="Rectangle 36"/>
          <p:cNvSpPr>
            <a:spLocks noChangeArrowheads="1"/>
          </p:cNvSpPr>
          <p:nvPr/>
        </p:nvSpPr>
        <p:spPr bwMode="auto">
          <a:xfrm>
            <a:off x="6477000" y="52292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64613" name="Rectangle 37"/>
          <p:cNvSpPr>
            <a:spLocks noChangeArrowheads="1"/>
          </p:cNvSpPr>
          <p:nvPr/>
        </p:nvSpPr>
        <p:spPr bwMode="auto">
          <a:xfrm>
            <a:off x="6477000" y="6143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64614" name="Rectangle 38"/>
          <p:cNvSpPr>
            <a:spLocks noChangeArrowheads="1"/>
          </p:cNvSpPr>
          <p:nvPr/>
        </p:nvSpPr>
        <p:spPr bwMode="auto">
          <a:xfrm>
            <a:off x="6477000" y="5534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64615" name="Rectangle 39"/>
          <p:cNvSpPr>
            <a:spLocks noChangeArrowheads="1"/>
          </p:cNvSpPr>
          <p:nvPr/>
        </p:nvSpPr>
        <p:spPr bwMode="auto">
          <a:xfrm>
            <a:off x="6477000" y="5838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664616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664617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664621" name="Text Box 45"/>
          <p:cNvSpPr txBox="1">
            <a:spLocks noChangeArrowheads="1"/>
          </p:cNvSpPr>
          <p:nvPr/>
        </p:nvSpPr>
        <p:spPr bwMode="auto">
          <a:xfrm>
            <a:off x="7975600" y="3886200"/>
            <a:ext cx="91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1600" i="1" dirty="0">
                <a:latin typeface="Calibri" pitchFamily="34" charset="0"/>
              </a:rPr>
              <a:t>Info in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stat</a:t>
            </a:r>
            <a:r>
              <a:rPr lang="en-US" sz="1600" i="1" dirty="0">
                <a:latin typeface="Calibri" pitchFamily="34" charset="0"/>
              </a:rPr>
              <a:t> </a:t>
            </a:r>
            <a:r>
              <a:rPr lang="en-US" sz="1600" i="1" dirty="0" err="1">
                <a:latin typeface="Calibri" pitchFamily="34" charset="0"/>
              </a:rPr>
              <a:t>struct</a:t>
            </a:r>
            <a:endParaRPr lang="en-US" sz="1600" i="1" dirty="0">
              <a:latin typeface="Calibri" pitchFamily="34" charset="0"/>
            </a:endParaRPr>
          </a:p>
        </p:txBody>
      </p:sp>
      <p:sp>
        <p:nvSpPr>
          <p:cNvPr id="664622" name="AutoShape 46"/>
          <p:cNvSpPr>
            <a:spLocks/>
          </p:cNvSpPr>
          <p:nvPr/>
        </p:nvSpPr>
        <p:spPr bwMode="auto">
          <a:xfrm>
            <a:off x="7611076" y="3649361"/>
            <a:ext cx="366418" cy="1188720"/>
          </a:xfrm>
          <a:prstGeom prst="rightBrace">
            <a:avLst>
              <a:gd name="adj1" fmla="val 1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64597" name="Line 21"/>
          <p:cNvSpPr>
            <a:spLocks noChangeShapeType="1"/>
          </p:cNvSpPr>
          <p:nvPr/>
        </p:nvSpPr>
        <p:spPr bwMode="auto">
          <a:xfrm flipV="1">
            <a:off x="4706938" y="5229224"/>
            <a:ext cx="1770062" cy="257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-41444" y="2605444"/>
            <a:ext cx="93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KERNEL SPACE</a:t>
            </a: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V="1">
            <a:off x="1828800" y="3691353"/>
            <a:ext cx="2039938" cy="52780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7" name="Text Box 14"/>
          <p:cNvSpPr txBox="1">
            <a:spLocks noChangeArrowheads="1"/>
          </p:cNvSpPr>
          <p:nvPr/>
        </p:nvSpPr>
        <p:spPr bwMode="auto">
          <a:xfrm>
            <a:off x="76200" y="6248400"/>
            <a:ext cx="351775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File </a:t>
            </a:r>
            <a:r>
              <a:rPr lang="en-US" sz="1800" i="1" dirty="0" err="1">
                <a:solidFill>
                  <a:srgbClr val="0070C0"/>
                </a:solidFill>
                <a:latin typeface="Calibri" pitchFamily="34" charset="0"/>
              </a:rPr>
              <a:t>pos</a:t>
            </a: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 is maintained per open file</a:t>
            </a:r>
          </a:p>
        </p:txBody>
      </p:sp>
    </p:spTree>
    <p:extLst>
      <p:ext uri="{BB962C8B-B14F-4D97-AF65-F5344CB8AC3E}">
        <p14:creationId xmlns:p14="http://schemas.microsoft.com/office/powerpoint/2010/main" val="80165124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 bwMode="auto">
          <a:xfrm>
            <a:off x="0" y="2590800"/>
            <a:ext cx="9144000" cy="3962400"/>
          </a:xfrm>
          <a:prstGeom prst="rect">
            <a:avLst/>
          </a:prstGeom>
          <a:solidFill>
            <a:srgbClr val="FF0000">
              <a:alpha val="2600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Sharing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11414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Two distinct descriptors sharing the same disk file through two distinct open file table entries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Calling </a:t>
            </a:r>
            <a:r>
              <a:rPr lang="en-US" b="1" dirty="0">
                <a:latin typeface="Courier New" pitchFamily="49" charset="0"/>
              </a:rPr>
              <a:t>open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twice with the same </a:t>
            </a:r>
            <a:r>
              <a:rPr lang="en-US" b="1" dirty="0">
                <a:latin typeface="Courier New" pitchFamily="49" charset="0"/>
              </a:rPr>
              <a:t>filename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argument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1506538" y="36703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1506538" y="38989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1506538" y="41275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1506538" y="43561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1506538" y="4584700"/>
            <a:ext cx="609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896938" y="36703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0</a:t>
            </a: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896938" y="38989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1</a:t>
            </a:r>
          </a:p>
        </p:txBody>
      </p:sp>
      <p:sp>
        <p:nvSpPr>
          <p:cNvPr id="42" name="Rectangle 11"/>
          <p:cNvSpPr>
            <a:spLocks noChangeArrowheads="1"/>
          </p:cNvSpPr>
          <p:nvPr/>
        </p:nvSpPr>
        <p:spPr bwMode="auto">
          <a:xfrm>
            <a:off x="896938" y="41275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2</a:t>
            </a: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896938" y="43561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3</a:t>
            </a:r>
          </a:p>
        </p:txBody>
      </p:sp>
      <p:sp>
        <p:nvSpPr>
          <p:cNvPr id="44" name="Rectangle 13"/>
          <p:cNvSpPr>
            <a:spLocks noChangeArrowheads="1"/>
          </p:cNvSpPr>
          <p:nvPr/>
        </p:nvSpPr>
        <p:spPr bwMode="auto">
          <a:xfrm>
            <a:off x="896938" y="4584700"/>
            <a:ext cx="6096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400" dirty="0" err="1">
                <a:latin typeface="Calibri" pitchFamily="34" charset="0"/>
              </a:rPr>
              <a:t>fd</a:t>
            </a:r>
            <a:r>
              <a:rPr lang="en-US" sz="1400" dirty="0">
                <a:latin typeface="Calibri" pitchFamily="34" charset="0"/>
              </a:rPr>
              <a:t> 4</a:t>
            </a:r>
          </a:p>
        </p:txBody>
      </p:sp>
      <p:sp>
        <p:nvSpPr>
          <p:cNvPr id="45" name="Text Box 14"/>
          <p:cNvSpPr txBox="1">
            <a:spLocks noChangeArrowheads="1"/>
          </p:cNvSpPr>
          <p:nvPr/>
        </p:nvSpPr>
        <p:spPr bwMode="auto">
          <a:xfrm>
            <a:off x="732061" y="2667000"/>
            <a:ext cx="2147063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Descriptor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[one table per process]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32887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Open file table 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47" name="Text Box 16"/>
          <p:cNvSpPr txBox="1">
            <a:spLocks noChangeArrowheads="1"/>
          </p:cNvSpPr>
          <p:nvPr/>
        </p:nvSpPr>
        <p:spPr bwMode="auto">
          <a:xfrm>
            <a:off x="5879508" y="2667000"/>
            <a:ext cx="2273892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solidFill>
                  <a:srgbClr val="C00000"/>
                </a:solidFill>
                <a:latin typeface="Calibri" pitchFamily="34" charset="0"/>
              </a:rPr>
              <a:t>v-node table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[shared by all processes]</a:t>
            </a:r>
          </a:p>
        </p:txBody>
      </p:sp>
      <p:sp>
        <p:nvSpPr>
          <p:cNvPr id="48" name="Rectangle 17"/>
          <p:cNvSpPr>
            <a:spLocks noChangeArrowheads="1"/>
          </p:cNvSpPr>
          <p:nvPr/>
        </p:nvSpPr>
        <p:spPr bwMode="auto">
          <a:xfrm>
            <a:off x="3868738" y="3962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49" name="Rectangle 18"/>
          <p:cNvSpPr>
            <a:spLocks noChangeArrowheads="1"/>
          </p:cNvSpPr>
          <p:nvPr/>
        </p:nvSpPr>
        <p:spPr bwMode="auto">
          <a:xfrm>
            <a:off x="3868738" y="42672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0" name="Rectangle 19"/>
          <p:cNvSpPr>
            <a:spLocks noChangeArrowheads="1"/>
          </p:cNvSpPr>
          <p:nvPr/>
        </p:nvSpPr>
        <p:spPr bwMode="auto">
          <a:xfrm>
            <a:off x="3868738" y="4572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1" name="Line 20"/>
          <p:cNvSpPr>
            <a:spLocks noChangeShapeType="1"/>
          </p:cNvSpPr>
          <p:nvPr/>
        </p:nvSpPr>
        <p:spPr bwMode="auto">
          <a:xfrm flipV="1">
            <a:off x="1828800" y="3657599"/>
            <a:ext cx="2039938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" name="Rectangle 22"/>
          <p:cNvSpPr>
            <a:spLocks noChangeArrowheads="1"/>
          </p:cNvSpPr>
          <p:nvPr/>
        </p:nvSpPr>
        <p:spPr bwMode="auto">
          <a:xfrm>
            <a:off x="3868738" y="3657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3" name="Rectangle 23"/>
          <p:cNvSpPr>
            <a:spLocks noChangeArrowheads="1"/>
          </p:cNvSpPr>
          <p:nvPr/>
        </p:nvSpPr>
        <p:spPr bwMode="auto">
          <a:xfrm>
            <a:off x="3868738" y="56388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pos</a:t>
            </a:r>
          </a:p>
        </p:txBody>
      </p:sp>
      <p:sp>
        <p:nvSpPr>
          <p:cNvPr id="54" name="Rectangle 24"/>
          <p:cNvSpPr>
            <a:spLocks noChangeArrowheads="1"/>
          </p:cNvSpPr>
          <p:nvPr/>
        </p:nvSpPr>
        <p:spPr bwMode="auto">
          <a:xfrm>
            <a:off x="3868738" y="59436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refcnt=1</a:t>
            </a:r>
          </a:p>
        </p:txBody>
      </p:sp>
      <p:sp>
        <p:nvSpPr>
          <p:cNvPr id="55" name="Rectangle 25"/>
          <p:cNvSpPr>
            <a:spLocks noChangeArrowheads="1"/>
          </p:cNvSpPr>
          <p:nvPr/>
        </p:nvSpPr>
        <p:spPr bwMode="auto">
          <a:xfrm>
            <a:off x="3868738" y="62484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56" name="Rectangle 26"/>
          <p:cNvSpPr>
            <a:spLocks noChangeArrowheads="1"/>
          </p:cNvSpPr>
          <p:nvPr/>
        </p:nvSpPr>
        <p:spPr bwMode="auto">
          <a:xfrm>
            <a:off x="3868738" y="5334000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Line 27"/>
          <p:cNvSpPr>
            <a:spLocks noChangeShapeType="1"/>
          </p:cNvSpPr>
          <p:nvPr/>
        </p:nvSpPr>
        <p:spPr bwMode="auto">
          <a:xfrm>
            <a:off x="1828800" y="4683125"/>
            <a:ext cx="2057400" cy="698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8" name="Text Box 28"/>
          <p:cNvSpPr txBox="1">
            <a:spLocks noChangeArrowheads="1"/>
          </p:cNvSpPr>
          <p:nvPr/>
        </p:nvSpPr>
        <p:spPr bwMode="auto">
          <a:xfrm>
            <a:off x="228600" y="40862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stderr</a:t>
            </a:r>
          </a:p>
        </p:txBody>
      </p:sp>
      <p:sp>
        <p:nvSpPr>
          <p:cNvPr id="59" name="Text Box 29"/>
          <p:cNvSpPr txBox="1">
            <a:spLocks noChangeArrowheads="1"/>
          </p:cNvSpPr>
          <p:nvPr/>
        </p:nvSpPr>
        <p:spPr bwMode="auto">
          <a:xfrm>
            <a:off x="228600" y="3857625"/>
            <a:ext cx="822325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stdout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334963" y="3629025"/>
            <a:ext cx="715962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stdin</a:t>
            </a:r>
          </a:p>
        </p:txBody>
      </p:sp>
      <p:sp>
        <p:nvSpPr>
          <p:cNvPr id="61" name="Line 31"/>
          <p:cNvSpPr>
            <a:spLocks noChangeShapeType="1"/>
          </p:cNvSpPr>
          <p:nvPr/>
        </p:nvSpPr>
        <p:spPr bwMode="auto">
          <a:xfrm flipV="1">
            <a:off x="4786313" y="3641725"/>
            <a:ext cx="1690687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2" name="Rectangle 32"/>
          <p:cNvSpPr>
            <a:spLocks noChangeArrowheads="1"/>
          </p:cNvSpPr>
          <p:nvPr/>
        </p:nvSpPr>
        <p:spPr bwMode="auto">
          <a:xfrm>
            <a:off x="6477000" y="36290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access</a:t>
            </a:r>
          </a:p>
        </p:txBody>
      </p:sp>
      <p:sp>
        <p:nvSpPr>
          <p:cNvPr id="63" name="Rectangle 33"/>
          <p:cNvSpPr>
            <a:spLocks noChangeArrowheads="1"/>
          </p:cNvSpPr>
          <p:nvPr/>
        </p:nvSpPr>
        <p:spPr bwMode="auto">
          <a:xfrm>
            <a:off x="6477000" y="45434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...</a:t>
            </a:r>
          </a:p>
        </p:txBody>
      </p:sp>
      <p:sp>
        <p:nvSpPr>
          <p:cNvPr id="64" name="Rectangle 34"/>
          <p:cNvSpPr>
            <a:spLocks noChangeArrowheads="1"/>
          </p:cNvSpPr>
          <p:nvPr/>
        </p:nvSpPr>
        <p:spPr bwMode="auto">
          <a:xfrm>
            <a:off x="6477000" y="39338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size</a:t>
            </a: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6477000" y="4238625"/>
            <a:ext cx="1066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type</a:t>
            </a:r>
          </a:p>
        </p:txBody>
      </p:sp>
      <p:sp>
        <p:nvSpPr>
          <p:cNvPr id="70" name="Text Box 40"/>
          <p:cNvSpPr txBox="1">
            <a:spLocks noChangeArrowheads="1"/>
          </p:cNvSpPr>
          <p:nvPr/>
        </p:nvSpPr>
        <p:spPr bwMode="auto">
          <a:xfrm>
            <a:off x="3758514" y="3352800"/>
            <a:ext cx="154952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A (terminal)</a:t>
            </a:r>
          </a:p>
        </p:txBody>
      </p:sp>
      <p:sp>
        <p:nvSpPr>
          <p:cNvPr id="71" name="Text Box 41"/>
          <p:cNvSpPr txBox="1">
            <a:spLocks noChangeArrowheads="1"/>
          </p:cNvSpPr>
          <p:nvPr/>
        </p:nvSpPr>
        <p:spPr bwMode="auto">
          <a:xfrm>
            <a:off x="3766752" y="5029200"/>
            <a:ext cx="115768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File B (disk)</a:t>
            </a:r>
          </a:p>
        </p:txBody>
      </p:sp>
      <p:sp>
        <p:nvSpPr>
          <p:cNvPr id="74" name="Line 21"/>
          <p:cNvSpPr>
            <a:spLocks noChangeShapeType="1"/>
          </p:cNvSpPr>
          <p:nvPr/>
        </p:nvSpPr>
        <p:spPr bwMode="auto">
          <a:xfrm flipV="1">
            <a:off x="4706938" y="3641725"/>
            <a:ext cx="1770062" cy="184467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-41444" y="2605444"/>
            <a:ext cx="9383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Calibri" pitchFamily="34" charset="0"/>
              </a:rPr>
              <a:t>KERNEL SPACE</a:t>
            </a:r>
          </a:p>
        </p:txBody>
      </p:sp>
      <p:sp>
        <p:nvSpPr>
          <p:cNvPr id="66" name="Text Box 14"/>
          <p:cNvSpPr txBox="1">
            <a:spLocks noChangeArrowheads="1"/>
          </p:cNvSpPr>
          <p:nvPr/>
        </p:nvSpPr>
        <p:spPr bwMode="auto">
          <a:xfrm>
            <a:off x="5091797" y="6203484"/>
            <a:ext cx="383720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800" i="1" dirty="0">
                <a:solidFill>
                  <a:srgbClr val="0070C0"/>
                </a:solidFill>
                <a:latin typeface="Calibri" pitchFamily="34" charset="0"/>
              </a:rPr>
              <a:t>Different logical but same physical file</a:t>
            </a:r>
          </a:p>
        </p:txBody>
      </p:sp>
    </p:spTree>
    <p:extLst>
      <p:ext uri="{BB962C8B-B14F-4D97-AF65-F5344CB8AC3E}">
        <p14:creationId xmlns:p14="http://schemas.microsoft.com/office/powerpoint/2010/main" val="208698155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10982</TotalTime>
  <Words>3651</Words>
  <Application>Microsoft Macintosh PowerPoint</Application>
  <PresentationFormat>On-screen Show (4:3)</PresentationFormat>
  <Paragraphs>748</Paragraphs>
  <Slides>35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6" baseType="lpstr">
      <vt:lpstr>MS Gothic</vt:lpstr>
      <vt:lpstr>Arial</vt:lpstr>
      <vt:lpstr>Arial Narrow</vt:lpstr>
      <vt:lpstr>Calibri</vt:lpstr>
      <vt:lpstr>Courier</vt:lpstr>
      <vt:lpstr>Courier New</vt:lpstr>
      <vt:lpstr>Tahoma</vt:lpstr>
      <vt:lpstr>Times New Roman</vt:lpstr>
      <vt:lpstr>Wingdings</vt:lpstr>
      <vt:lpstr>Wingdings 2</vt:lpstr>
      <vt:lpstr>template2007</vt:lpstr>
      <vt:lpstr>File Abstraction</vt:lpstr>
      <vt:lpstr>UNIX File Abstraction</vt:lpstr>
      <vt:lpstr>Unix I/O and C Standard I/O</vt:lpstr>
      <vt:lpstr>Unix I/O Overview</vt:lpstr>
      <vt:lpstr>Unix I/O Overview</vt:lpstr>
      <vt:lpstr>Opening Files</vt:lpstr>
      <vt:lpstr>stdin, stdout, stderr</vt:lpstr>
      <vt:lpstr>How the Unix Kernel Represents Open Files</vt:lpstr>
      <vt:lpstr>File Sharing</vt:lpstr>
      <vt:lpstr>How Processes Share Files: fork()</vt:lpstr>
      <vt:lpstr>How Processes Share Files: fork()</vt:lpstr>
      <vt:lpstr>Shell redirection</vt:lpstr>
      <vt:lpstr>Initially</vt:lpstr>
      <vt:lpstr>All we need to do is to point stdout to a file</vt:lpstr>
      <vt:lpstr>dup() : before</vt:lpstr>
      <vt:lpstr>dup() : after</vt:lpstr>
      <vt:lpstr>dup2() : before</vt:lpstr>
      <vt:lpstr>dup2() :   after</vt:lpstr>
      <vt:lpstr>dup() and dup2()pseudocode</vt:lpstr>
      <vt:lpstr>I/O and Redirection Example </vt:lpstr>
      <vt:lpstr>I/O and Redirection Example </vt:lpstr>
      <vt:lpstr>Master Class: Process Control and I/O</vt:lpstr>
      <vt:lpstr>Master Class: Process Control and I/O</vt:lpstr>
      <vt:lpstr>For Further Information</vt:lpstr>
      <vt:lpstr>Bonus material</vt:lpstr>
      <vt:lpstr>System Call Error Handling</vt:lpstr>
      <vt:lpstr>Error-reporting functions </vt:lpstr>
      <vt:lpstr>Error-handling Wrappers </vt:lpstr>
      <vt:lpstr>Standard I/O Streams</vt:lpstr>
      <vt:lpstr>Buffering in Standard I/O</vt:lpstr>
      <vt:lpstr>Standard I/O Buffering in Action</vt:lpstr>
      <vt:lpstr>Fork Example #2 (Earlier Lecture)</vt:lpstr>
      <vt:lpstr>Fork Example #2 (modified)</vt:lpstr>
      <vt:lpstr>Repeated Slide: Reading Files</vt:lpstr>
      <vt:lpstr>Dealing with Short Counts</vt:lpstr>
    </vt:vector>
  </TitlesOfParts>
  <Company> 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Microsoft Office User</cp:lastModifiedBy>
  <cp:revision>519</cp:revision>
  <cp:lastPrinted>1999-09-20T15:19:18Z</cp:lastPrinted>
  <dcterms:created xsi:type="dcterms:W3CDTF">2013-02-26T08:07:57Z</dcterms:created>
  <dcterms:modified xsi:type="dcterms:W3CDTF">2020-02-16T13:04:17Z</dcterms:modified>
</cp:coreProperties>
</file>