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1537" r:id="rId2"/>
    <p:sldId id="1538" r:id="rId3"/>
    <p:sldId id="1539" r:id="rId4"/>
    <p:sldId id="1540" r:id="rId5"/>
    <p:sldId id="1541" r:id="rId6"/>
    <p:sldId id="1542" r:id="rId7"/>
    <p:sldId id="1582" r:id="rId8"/>
    <p:sldId id="1543" r:id="rId9"/>
    <p:sldId id="1544" r:id="rId10"/>
    <p:sldId id="1545" r:id="rId11"/>
    <p:sldId id="1546" r:id="rId12"/>
    <p:sldId id="1547" r:id="rId13"/>
    <p:sldId id="1577" r:id="rId14"/>
    <p:sldId id="1549" r:id="rId15"/>
    <p:sldId id="1550" r:id="rId16"/>
    <p:sldId id="1551" r:id="rId17"/>
    <p:sldId id="1552" r:id="rId18"/>
    <p:sldId id="1585" r:id="rId19"/>
    <p:sldId id="1578" r:id="rId20"/>
    <p:sldId id="1579" r:id="rId21"/>
    <p:sldId id="1558" r:id="rId22"/>
    <p:sldId id="1559" r:id="rId23"/>
    <p:sldId id="1560" r:id="rId24"/>
    <p:sldId id="1561" r:id="rId25"/>
    <p:sldId id="1562" r:id="rId26"/>
    <p:sldId id="1563" r:id="rId27"/>
    <p:sldId id="1564" r:id="rId28"/>
    <p:sldId id="1586" r:id="rId29"/>
    <p:sldId id="1587" r:id="rId30"/>
    <p:sldId id="1590" r:id="rId31"/>
    <p:sldId id="1583" r:id="rId32"/>
    <p:sldId id="1584" r:id="rId33"/>
    <p:sldId id="1565" r:id="rId34"/>
    <p:sldId id="1566" r:id="rId35"/>
    <p:sldId id="1567" r:id="rId36"/>
    <p:sldId id="1568" r:id="rId37"/>
    <p:sldId id="1569" r:id="rId38"/>
    <p:sldId id="1570" r:id="rId39"/>
    <p:sldId id="1580" r:id="rId40"/>
    <p:sldId id="1573" r:id="rId41"/>
    <p:sldId id="1589" r:id="rId42"/>
    <p:sldId id="1588" r:id="rId43"/>
  </p:sldIdLst>
  <p:sldSz cx="9144000" cy="6858000" type="screen4x3"/>
  <p:notesSz cx="7302500" cy="9586913"/>
  <p:custDataLst>
    <p:tags r:id="rId4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30801"/>
    <a:srgbClr val="C01A01"/>
    <a:srgbClr val="990000"/>
    <a:srgbClr val="F1C7C7"/>
    <a:srgbClr val="F6F5BD"/>
    <a:srgbClr val="D5F1CF"/>
    <a:srgbClr val="E9E1C9"/>
    <a:srgbClr val="DED8C4"/>
    <a:srgbClr val="E7DDBB"/>
    <a:srgbClr val="DDCE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7426"/>
    <p:restoredTop sz="89340"/>
  </p:normalViewPr>
  <p:slideViewPr>
    <p:cSldViewPr snapToGrid="0">
      <p:cViewPr varScale="1">
        <p:scale>
          <a:sx n="82" d="100"/>
          <a:sy n="82" d="100"/>
        </p:scale>
        <p:origin x="168" y="3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gs" Target="tags/tag1.xml"/><Relationship Id="rId47" Type="http://schemas.openxmlformats.org/officeDocument/2006/relationships/presProps" Target="presProps.xml"/><Relationship Id="rId48" Type="http://schemas.openxmlformats.org/officeDocument/2006/relationships/viewProps" Target="viewProps.xml"/><Relationship Id="rId49" Type="http://schemas.openxmlformats.org/officeDocument/2006/relationships/theme" Target="theme/theme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notesMaster" Target="notesMasters/notesMaster1.xml"/><Relationship Id="rId4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3822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>
                <a:ea typeface="MS Gothic" charset="-128"/>
                <a:cs typeface="Tahoma" charset="0"/>
              </a:rPr>
              <a:t>13/03/07</a:t>
            </a:r>
          </a:p>
        </p:txBody>
      </p:sp>
      <p:sp>
        <p:nvSpPr>
          <p:cNvPr id="24579" name="Rectangle 1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1F618151-1A99-BA42-A851-79CCCE5BD8D6}" type="slidenum">
              <a:rPr lang="en-GB" altLang="en-US" sz="1300">
                <a:ea typeface="MS Gothic" charset="-128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11</a:t>
            </a:fld>
            <a:endParaRPr lang="en-GB" altLang="en-US" sz="1300">
              <a:ea typeface="MS Gothic" charset="-128"/>
            </a:endParaRPr>
          </a:p>
        </p:txBody>
      </p:sp>
      <p:sp>
        <p:nvSpPr>
          <p:cNvPr id="24580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  <a:ea typeface="MS Gothic" charset="-128"/>
            </a:endParaRPr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9188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710959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>
                <a:ea typeface="MS Gothic" charset="-128"/>
                <a:cs typeface="Tahoma" charset="0"/>
              </a:rPr>
              <a:t>13/03/07</a:t>
            </a:r>
          </a:p>
        </p:txBody>
      </p:sp>
      <p:sp>
        <p:nvSpPr>
          <p:cNvPr id="26627" name="Rectangle 1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FE99C56-9E3C-DE41-A6B5-959D7C5BD738}" type="slidenum">
              <a:rPr lang="en-GB" altLang="en-US" sz="1300">
                <a:ea typeface="MS Gothic" charset="-128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12</a:t>
            </a:fld>
            <a:endParaRPr lang="en-GB" altLang="en-US" sz="1300">
              <a:ea typeface="MS Gothic" charset="-128"/>
            </a:endParaRPr>
          </a:p>
        </p:txBody>
      </p:sp>
      <p:sp>
        <p:nvSpPr>
          <p:cNvPr id="26628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  <a:ea typeface="MS Gothic" charset="-128"/>
            </a:endParaRPr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9188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433094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>
                <a:ea typeface="MS Gothic" charset="-128"/>
                <a:cs typeface="Tahoma" charset="0"/>
              </a:rPr>
              <a:t>13/03/07</a:t>
            </a:r>
          </a:p>
        </p:txBody>
      </p:sp>
      <p:sp>
        <p:nvSpPr>
          <p:cNvPr id="26627" name="Rectangle 1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FE99C56-9E3C-DE41-A6B5-959D7C5BD738}" type="slidenum">
              <a:rPr lang="en-GB" altLang="en-US" sz="1300">
                <a:ea typeface="MS Gothic" charset="-128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13</a:t>
            </a:fld>
            <a:endParaRPr lang="en-GB" altLang="en-US" sz="1300">
              <a:ea typeface="MS Gothic" charset="-128"/>
            </a:endParaRPr>
          </a:p>
        </p:txBody>
      </p:sp>
      <p:sp>
        <p:nvSpPr>
          <p:cNvPr id="26628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  <a:ea typeface="MS Gothic" charset="-128"/>
            </a:endParaRPr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9188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292994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>
                <a:ea typeface="MS Gothic" charset="-128"/>
                <a:cs typeface="Tahoma" charset="0"/>
              </a:rPr>
              <a:t>13/03/07</a:t>
            </a:r>
          </a:p>
        </p:txBody>
      </p:sp>
      <p:sp>
        <p:nvSpPr>
          <p:cNvPr id="30723" name="Rectangle 1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05A80014-9B25-6F4B-97AB-448487250A72}" type="slidenum">
              <a:rPr lang="en-GB" altLang="en-US" sz="1300">
                <a:ea typeface="MS Gothic" charset="-128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14</a:t>
            </a:fld>
            <a:endParaRPr lang="en-GB" altLang="en-US" sz="1300">
              <a:ea typeface="MS Gothic" charset="-128"/>
            </a:endParaRPr>
          </a:p>
        </p:txBody>
      </p:sp>
      <p:sp>
        <p:nvSpPr>
          <p:cNvPr id="30724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  <a:ea typeface="MS Gothic" charset="-128"/>
            </a:endParaRPr>
          </a:p>
        </p:txBody>
      </p:sp>
      <p:sp>
        <p:nvSpPr>
          <p:cNvPr id="30725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9188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931863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>
                <a:ea typeface="MS Gothic" charset="-128"/>
                <a:cs typeface="Tahoma" charset="0"/>
              </a:rPr>
              <a:t>13/03/07</a:t>
            </a:r>
          </a:p>
        </p:txBody>
      </p:sp>
      <p:sp>
        <p:nvSpPr>
          <p:cNvPr id="32771" name="Rectangle 1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EA6D7E21-37B2-6446-9392-3C97EAA14071}" type="slidenum">
              <a:rPr lang="en-GB" altLang="en-US" sz="1300">
                <a:ea typeface="MS Gothic" charset="-128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15</a:t>
            </a:fld>
            <a:endParaRPr lang="en-GB" altLang="en-US" sz="1300">
              <a:ea typeface="MS Gothic" charset="-128"/>
            </a:endParaRPr>
          </a:p>
        </p:txBody>
      </p:sp>
      <p:sp>
        <p:nvSpPr>
          <p:cNvPr id="32772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  <a:ea typeface="MS Gothic" charset="-128"/>
            </a:endParaRPr>
          </a:p>
        </p:txBody>
      </p:sp>
      <p:sp>
        <p:nvSpPr>
          <p:cNvPr id="32773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9188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339797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>
                <a:ea typeface="MS Gothic" charset="-128"/>
                <a:cs typeface="Tahoma" charset="0"/>
              </a:rPr>
              <a:t>13/03/07</a:t>
            </a:r>
          </a:p>
        </p:txBody>
      </p:sp>
      <p:sp>
        <p:nvSpPr>
          <p:cNvPr id="34819" name="Rectangle 1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CFB115F-38F0-A54A-A828-6EF7230FC08B}" type="slidenum">
              <a:rPr lang="en-GB" altLang="en-US" sz="1300">
                <a:ea typeface="MS Gothic" charset="-128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16</a:t>
            </a:fld>
            <a:endParaRPr lang="en-GB" altLang="en-US" sz="1300">
              <a:ea typeface="MS Gothic" charset="-128"/>
            </a:endParaRPr>
          </a:p>
        </p:txBody>
      </p:sp>
      <p:sp>
        <p:nvSpPr>
          <p:cNvPr id="34820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  <a:ea typeface="MS Gothic" charset="-128"/>
            </a:endParaRPr>
          </a:p>
        </p:txBody>
      </p:sp>
      <p:sp>
        <p:nvSpPr>
          <p:cNvPr id="34821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9188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3634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>
                <a:ea typeface="MS Gothic" charset="-128"/>
                <a:cs typeface="Tahoma" charset="0"/>
              </a:rPr>
              <a:t>13/03/07</a:t>
            </a:r>
          </a:p>
        </p:txBody>
      </p:sp>
      <p:sp>
        <p:nvSpPr>
          <p:cNvPr id="36867" name="Rectangle 1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825D80E4-4F36-1C43-8F0F-831298EE0AF4}" type="slidenum">
              <a:rPr lang="en-GB" altLang="en-US" sz="1300">
                <a:ea typeface="MS Gothic" charset="-128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17</a:t>
            </a:fld>
            <a:endParaRPr lang="en-GB" altLang="en-US" sz="1300">
              <a:ea typeface="MS Gothic" charset="-128"/>
            </a:endParaRPr>
          </a:p>
        </p:txBody>
      </p:sp>
      <p:sp>
        <p:nvSpPr>
          <p:cNvPr id="36868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  <a:ea typeface="MS Gothic" charset="-128"/>
            </a:endParaRPr>
          </a:p>
        </p:txBody>
      </p:sp>
      <p:sp>
        <p:nvSpPr>
          <p:cNvPr id="36869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9188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429483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>
                <a:ea typeface="MS Gothic" charset="-128"/>
                <a:cs typeface="Tahoma" charset="0"/>
              </a:rPr>
              <a:t>13/03/07</a:t>
            </a:r>
          </a:p>
        </p:txBody>
      </p:sp>
      <p:sp>
        <p:nvSpPr>
          <p:cNvPr id="38915" name="Rectangle 1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A984E1BC-1621-2143-B5E5-D4AB5F680C16}" type="slidenum">
              <a:rPr lang="en-GB" altLang="en-US" sz="1300">
                <a:ea typeface="MS Gothic" charset="-128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19</a:t>
            </a:fld>
            <a:endParaRPr lang="en-GB" altLang="en-US" sz="1300">
              <a:ea typeface="MS Gothic" charset="-128"/>
            </a:endParaRPr>
          </a:p>
        </p:txBody>
      </p:sp>
      <p:sp>
        <p:nvSpPr>
          <p:cNvPr id="38916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  <a:ea typeface="MS Gothic" charset="-128"/>
            </a:endParaRPr>
          </a:p>
        </p:txBody>
      </p:sp>
      <p:sp>
        <p:nvSpPr>
          <p:cNvPr id="38917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9188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636987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>
                <a:ea typeface="MS Gothic" charset="-128"/>
                <a:cs typeface="Tahoma" charset="0"/>
              </a:rPr>
              <a:t>13/03/07</a:t>
            </a:r>
          </a:p>
        </p:txBody>
      </p:sp>
      <p:sp>
        <p:nvSpPr>
          <p:cNvPr id="49155" name="Rectangle 1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F3832A9C-9C75-EC48-8FD3-257514FA2BFB}" type="slidenum">
              <a:rPr lang="en-GB" altLang="en-US" sz="1300">
                <a:ea typeface="MS Gothic" charset="-128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20</a:t>
            </a:fld>
            <a:endParaRPr lang="en-GB" altLang="en-US" sz="1300">
              <a:ea typeface="MS Gothic" charset="-128"/>
            </a:endParaRPr>
          </a:p>
        </p:txBody>
      </p:sp>
      <p:sp>
        <p:nvSpPr>
          <p:cNvPr id="49156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  <a:ea typeface="MS Gothic" charset="-128"/>
            </a:endParaRPr>
          </a:p>
        </p:txBody>
      </p:sp>
      <p:sp>
        <p:nvSpPr>
          <p:cNvPr id="49157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9188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6208116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>
                <a:ea typeface="MS Gothic" charset="-128"/>
                <a:cs typeface="Tahoma" charset="0"/>
              </a:rPr>
              <a:t>13/03/07</a:t>
            </a:r>
          </a:p>
        </p:txBody>
      </p:sp>
      <p:sp>
        <p:nvSpPr>
          <p:cNvPr id="49155" name="Rectangle 1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F3832A9C-9C75-EC48-8FD3-257514FA2BFB}" type="slidenum">
              <a:rPr lang="en-GB" altLang="en-US" sz="1300">
                <a:ea typeface="MS Gothic" charset="-128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21</a:t>
            </a:fld>
            <a:endParaRPr lang="en-GB" altLang="en-US" sz="1300">
              <a:ea typeface="MS Gothic" charset="-128"/>
            </a:endParaRPr>
          </a:p>
        </p:txBody>
      </p:sp>
      <p:sp>
        <p:nvSpPr>
          <p:cNvPr id="49156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  <a:ea typeface="MS Gothic" charset="-128"/>
            </a:endParaRPr>
          </a:p>
        </p:txBody>
      </p:sp>
      <p:sp>
        <p:nvSpPr>
          <p:cNvPr id="49157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9188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423437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>
                <a:ea typeface="MS Gothic" charset="-128"/>
                <a:cs typeface="Tahoma" charset="0"/>
              </a:rPr>
              <a:t>13/03/07</a:t>
            </a:r>
          </a:p>
        </p:txBody>
      </p:sp>
      <p:sp>
        <p:nvSpPr>
          <p:cNvPr id="8195" name="Rectangle 1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CC4B08DB-7F45-B349-9AF5-C9F4E6DF27C0}" type="slidenum">
              <a:rPr lang="en-GB" altLang="en-US" sz="1300">
                <a:ea typeface="MS Gothic" charset="-128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</a:t>
            </a:fld>
            <a:endParaRPr lang="en-GB" altLang="en-US" sz="1300">
              <a:ea typeface="MS Gothic" charset="-128"/>
            </a:endParaRPr>
          </a:p>
        </p:txBody>
      </p:sp>
      <p:sp>
        <p:nvSpPr>
          <p:cNvPr id="8196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  <a:ea typeface="MS Gothic" charset="-128"/>
            </a:endParaRPr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9188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6719504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>
                <a:ea typeface="MS Gothic" charset="-128"/>
                <a:cs typeface="Tahoma" charset="0"/>
              </a:rPr>
              <a:t>13/03/07</a:t>
            </a:r>
          </a:p>
        </p:txBody>
      </p:sp>
      <p:sp>
        <p:nvSpPr>
          <p:cNvPr id="51203" name="Rectangle 1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31A6FFDE-F62D-9E43-A5BA-ABABEC02FE1C}" type="slidenum">
              <a:rPr lang="en-GB" altLang="en-US" sz="1300">
                <a:ea typeface="MS Gothic" charset="-128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22</a:t>
            </a:fld>
            <a:endParaRPr lang="en-GB" altLang="en-US" sz="1300">
              <a:ea typeface="MS Gothic" charset="-128"/>
            </a:endParaRPr>
          </a:p>
        </p:txBody>
      </p:sp>
      <p:sp>
        <p:nvSpPr>
          <p:cNvPr id="51204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  <a:ea typeface="MS Gothic" charset="-128"/>
            </a:endParaRPr>
          </a:p>
        </p:txBody>
      </p:sp>
      <p:sp>
        <p:nvSpPr>
          <p:cNvPr id="51205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9188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0111006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>
                <a:ea typeface="MS Gothic" charset="-128"/>
                <a:cs typeface="Tahoma" charset="0"/>
              </a:rPr>
              <a:t>13/03/07</a:t>
            </a:r>
          </a:p>
        </p:txBody>
      </p:sp>
      <p:sp>
        <p:nvSpPr>
          <p:cNvPr id="53251" name="Rectangle 1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A193B59E-2DB7-0849-B36E-F23A56BFA06C}" type="slidenum">
              <a:rPr lang="en-GB" altLang="en-US" sz="1300">
                <a:ea typeface="MS Gothic" charset="-128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23</a:t>
            </a:fld>
            <a:endParaRPr lang="en-GB" altLang="en-US" sz="1300">
              <a:ea typeface="MS Gothic" charset="-128"/>
            </a:endParaRPr>
          </a:p>
        </p:txBody>
      </p:sp>
      <p:sp>
        <p:nvSpPr>
          <p:cNvPr id="53252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  <a:ea typeface="MS Gothic" charset="-128"/>
            </a:endParaRPr>
          </a:p>
        </p:txBody>
      </p:sp>
      <p:sp>
        <p:nvSpPr>
          <p:cNvPr id="53253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9188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3761467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>
                <a:ea typeface="MS Gothic" charset="-128"/>
                <a:cs typeface="Tahoma" charset="0"/>
              </a:rPr>
              <a:t>13/03/07</a:t>
            </a:r>
          </a:p>
        </p:txBody>
      </p:sp>
      <p:sp>
        <p:nvSpPr>
          <p:cNvPr id="55299" name="Rectangle 1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3840DF29-6B16-1843-B8FB-C3148C076617}" type="slidenum">
              <a:rPr lang="en-GB" altLang="en-US" sz="1300">
                <a:ea typeface="MS Gothic" charset="-128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24</a:t>
            </a:fld>
            <a:endParaRPr lang="en-GB" altLang="en-US" sz="1300">
              <a:ea typeface="MS Gothic" charset="-128"/>
            </a:endParaRPr>
          </a:p>
        </p:txBody>
      </p:sp>
      <p:sp>
        <p:nvSpPr>
          <p:cNvPr id="55300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  <a:ea typeface="MS Gothic" charset="-128"/>
            </a:endParaRPr>
          </a:p>
        </p:txBody>
      </p:sp>
      <p:sp>
        <p:nvSpPr>
          <p:cNvPr id="55301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9188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72309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>
                <a:ea typeface="MS Gothic" charset="-128"/>
                <a:cs typeface="Tahoma" charset="0"/>
              </a:rPr>
              <a:t>13/03/07</a:t>
            </a:r>
          </a:p>
        </p:txBody>
      </p:sp>
      <p:sp>
        <p:nvSpPr>
          <p:cNvPr id="57347" name="Rectangle 1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A3AA2547-7EB0-1646-A464-20D781F87582}" type="slidenum">
              <a:rPr lang="en-GB" altLang="en-US" sz="1300">
                <a:ea typeface="MS Gothic" charset="-128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25</a:t>
            </a:fld>
            <a:endParaRPr lang="en-GB" altLang="en-US" sz="1300">
              <a:ea typeface="MS Gothic" charset="-128"/>
            </a:endParaRPr>
          </a:p>
        </p:txBody>
      </p:sp>
      <p:sp>
        <p:nvSpPr>
          <p:cNvPr id="57348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  <a:ea typeface="MS Gothic" charset="-128"/>
            </a:endParaRPr>
          </a:p>
        </p:txBody>
      </p:sp>
      <p:sp>
        <p:nvSpPr>
          <p:cNvPr id="57349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9188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69326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>
                <a:ea typeface="MS Gothic" charset="-128"/>
                <a:cs typeface="Tahoma" charset="0"/>
              </a:rPr>
              <a:t>13/03/07</a:t>
            </a:r>
          </a:p>
        </p:txBody>
      </p:sp>
      <p:sp>
        <p:nvSpPr>
          <p:cNvPr id="59395" name="Rectangle 1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D5B130A9-A988-F84D-8DC1-9F54E979D166}" type="slidenum">
              <a:rPr lang="en-GB" altLang="en-US" sz="1300">
                <a:ea typeface="MS Gothic" charset="-128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26</a:t>
            </a:fld>
            <a:endParaRPr lang="en-GB" altLang="en-US" sz="1300">
              <a:ea typeface="MS Gothic" charset="-128"/>
            </a:endParaRPr>
          </a:p>
        </p:txBody>
      </p:sp>
      <p:sp>
        <p:nvSpPr>
          <p:cNvPr id="59396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  <a:ea typeface="MS Gothic" charset="-128"/>
            </a:endParaRPr>
          </a:p>
        </p:txBody>
      </p:sp>
      <p:sp>
        <p:nvSpPr>
          <p:cNvPr id="59397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9188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9155752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1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>
                <a:ea typeface="MS Gothic" charset="-128"/>
                <a:cs typeface="Tahoma" charset="0"/>
              </a:rPr>
              <a:t>13/03/07</a:t>
            </a:r>
          </a:p>
        </p:txBody>
      </p:sp>
      <p:sp>
        <p:nvSpPr>
          <p:cNvPr id="61443" name="Rectangle 1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948851F-EC6C-A34F-A2C9-C4FFED8C6294}" type="slidenum">
              <a:rPr lang="en-GB" altLang="en-US" sz="1300">
                <a:ea typeface="MS Gothic" charset="-128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27</a:t>
            </a:fld>
            <a:endParaRPr lang="en-GB" altLang="en-US" sz="1300">
              <a:ea typeface="MS Gothic" charset="-128"/>
            </a:endParaRPr>
          </a:p>
        </p:txBody>
      </p:sp>
      <p:sp>
        <p:nvSpPr>
          <p:cNvPr id="61444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  <a:ea typeface="MS Gothic" charset="-128"/>
            </a:endParaRPr>
          </a:p>
        </p:txBody>
      </p:sp>
      <p:sp>
        <p:nvSpPr>
          <p:cNvPr id="61445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9188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971365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When the system begins execution, thread C(a low priority thread)  is released and executes immediately since there are no other higher priority threads executing.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Shortly after it starts, it acquires a lock on resource R.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Then, thread A is released and preempts thread C since it's of higher priority.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Then thread B, a medium priority thread, is released but doesn't execute because higher priority thread A is still executing.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Then, thread A attempts to acquire a lock on resource R, but cannot since thread C (a low priority thread) still owns it.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This allows thread B to execute in its place, which effectively violates the priority-order execution of the system, resulting in what we call priority inversion.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After</a:t>
            </a:r>
            <a:r>
              <a:rPr lang="en-US" baseline="0" dirty="0" smtClean="0"/>
              <a:t> several context switches, C releases the lock, and A is scheduled again.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3204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When the system begins execution, thread C(a low priority thread)  is released and executes immediately since there are no other higher priority threads executing.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Shortly after it starts, it acquires a lock on resource R.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Then, thread A is released and preempts thread C since it's of higher priority.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Then thread B, a medium priority thread, is released but doesn't execute because higher priority thread A is still executing.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Then, thread A attempts to acquire a lock on resource R, but cannot since thread C (a low priority thread) still owns it.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This allows thread B to execute in its place, which effectively violates the priority-order execution of the system, resulting in what we call priority inversion.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After</a:t>
            </a:r>
            <a:r>
              <a:rPr lang="en-US" baseline="0" dirty="0" smtClean="0"/>
              <a:t> several context switches, C releases the lock, and A is scheduled again.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27679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>
                <a:ea typeface="MS Gothic" charset="-128"/>
                <a:cs typeface="Tahoma" charset="0"/>
              </a:rPr>
              <a:t>13/03/07</a:t>
            </a:r>
          </a:p>
        </p:txBody>
      </p:sp>
      <p:sp>
        <p:nvSpPr>
          <p:cNvPr id="43011" name="Rectangle 1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1B527FEC-2E4C-5445-9E46-F46CE832C63B}" type="slidenum">
              <a:rPr lang="en-GB" altLang="en-US" sz="1300">
                <a:ea typeface="MS Gothic" charset="-128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31</a:t>
            </a:fld>
            <a:endParaRPr lang="en-GB" altLang="en-US" sz="1300">
              <a:ea typeface="MS Gothic" charset="-128"/>
            </a:endParaRPr>
          </a:p>
        </p:txBody>
      </p:sp>
      <p:sp>
        <p:nvSpPr>
          <p:cNvPr id="43012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  <a:ea typeface="MS Gothic" charset="-128"/>
            </a:endParaRPr>
          </a:p>
        </p:txBody>
      </p:sp>
      <p:sp>
        <p:nvSpPr>
          <p:cNvPr id="43013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9188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849833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>
                <a:ea typeface="MS Gothic" charset="-128"/>
                <a:cs typeface="Tahoma" charset="0"/>
              </a:rPr>
              <a:t>13/03/07</a:t>
            </a:r>
          </a:p>
        </p:txBody>
      </p:sp>
      <p:sp>
        <p:nvSpPr>
          <p:cNvPr id="45059" name="Rectangle 1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D7DF8389-B458-0143-A7E0-2E46FE91D851}" type="slidenum">
              <a:rPr lang="en-GB" altLang="en-US" sz="1300">
                <a:ea typeface="MS Gothic" charset="-128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32</a:t>
            </a:fld>
            <a:endParaRPr lang="en-GB" altLang="en-US" sz="1300">
              <a:ea typeface="MS Gothic" charset="-128"/>
            </a:endParaRPr>
          </a:p>
        </p:txBody>
      </p:sp>
      <p:sp>
        <p:nvSpPr>
          <p:cNvPr id="45060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  <a:ea typeface="MS Gothic" charset="-128"/>
            </a:endParaRPr>
          </a:p>
        </p:txBody>
      </p:sp>
      <p:sp>
        <p:nvSpPr>
          <p:cNvPr id="45061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9188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84859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>
                <a:ea typeface="MS Gothic" charset="-128"/>
                <a:cs typeface="Tahoma" charset="0"/>
              </a:rPr>
              <a:t>13/03/07</a:t>
            </a:r>
          </a:p>
        </p:txBody>
      </p:sp>
      <p:sp>
        <p:nvSpPr>
          <p:cNvPr id="10243" name="Rectangle 1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F1D4AA0-0D78-284D-B17E-F94FD6E17BEC}" type="slidenum">
              <a:rPr lang="en-GB" altLang="en-US" sz="1300">
                <a:ea typeface="MS Gothic" charset="-128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</a:t>
            </a:fld>
            <a:endParaRPr lang="en-GB" altLang="en-US" sz="1300">
              <a:ea typeface="MS Gothic" charset="-128"/>
            </a:endParaRPr>
          </a:p>
        </p:txBody>
      </p:sp>
      <p:sp>
        <p:nvSpPr>
          <p:cNvPr id="10244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  <a:ea typeface="MS Gothic" charset="-128"/>
            </a:endParaRPr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9188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7688703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>
                <a:ea typeface="MS Gothic" charset="-128"/>
                <a:cs typeface="Tahoma" charset="0"/>
              </a:rPr>
              <a:t>13/03/07</a:t>
            </a:r>
          </a:p>
        </p:txBody>
      </p:sp>
      <p:sp>
        <p:nvSpPr>
          <p:cNvPr id="63491" name="Rectangle 1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3FB310D6-86C2-754E-AF30-1B0FD620AEBA}" type="slidenum">
              <a:rPr lang="en-GB" altLang="en-US" sz="1300">
                <a:ea typeface="MS Gothic" charset="-128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33</a:t>
            </a:fld>
            <a:endParaRPr lang="en-GB" altLang="en-US" sz="1300">
              <a:ea typeface="MS Gothic" charset="-128"/>
            </a:endParaRPr>
          </a:p>
        </p:txBody>
      </p:sp>
      <p:sp>
        <p:nvSpPr>
          <p:cNvPr id="6349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60488" y="752475"/>
            <a:ext cx="5032375" cy="37734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199188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9899145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1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>
                <a:ea typeface="MS Gothic" charset="-128"/>
                <a:cs typeface="Tahoma" charset="0"/>
              </a:rPr>
              <a:t>13/03/07</a:t>
            </a:r>
          </a:p>
        </p:txBody>
      </p:sp>
      <p:sp>
        <p:nvSpPr>
          <p:cNvPr id="65539" name="Rectangle 1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0E6EF868-EC49-AD4D-BF38-E6F3A65594B9}" type="slidenum">
              <a:rPr lang="en-GB" altLang="en-US" sz="1300">
                <a:ea typeface="MS Gothic" charset="-128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34</a:t>
            </a:fld>
            <a:endParaRPr lang="en-GB" altLang="en-US" sz="1300">
              <a:ea typeface="MS Gothic" charset="-128"/>
            </a:endParaRPr>
          </a:p>
        </p:txBody>
      </p:sp>
      <p:sp>
        <p:nvSpPr>
          <p:cNvPr id="6554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60488" y="752475"/>
            <a:ext cx="5032375" cy="37734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199188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3169650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1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>
                <a:ea typeface="MS Gothic" charset="-128"/>
                <a:cs typeface="Tahoma" charset="0"/>
              </a:rPr>
              <a:t>13/03/07</a:t>
            </a:r>
          </a:p>
        </p:txBody>
      </p:sp>
      <p:sp>
        <p:nvSpPr>
          <p:cNvPr id="67587" name="Rectangle 1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2C5FE1B6-74BE-F44D-9452-6A3E84272F90}" type="slidenum">
              <a:rPr lang="en-GB" altLang="en-US" sz="1300">
                <a:ea typeface="MS Gothic" charset="-128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35</a:t>
            </a:fld>
            <a:endParaRPr lang="en-GB" altLang="en-US" sz="1300">
              <a:ea typeface="MS Gothic" charset="-128"/>
            </a:endParaRPr>
          </a:p>
        </p:txBody>
      </p:sp>
      <p:sp>
        <p:nvSpPr>
          <p:cNvPr id="67588" name="Text Box 1"/>
          <p:cNvSpPr txBox="1">
            <a:spLocks noChangeArrowheads="1"/>
          </p:cNvSpPr>
          <p:nvPr/>
        </p:nvSpPr>
        <p:spPr bwMode="auto">
          <a:xfrm>
            <a:off x="1336675" y="754063"/>
            <a:ext cx="5100638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  <a:ea typeface="MS Gothic" charset="-128"/>
            </a:endParaRPr>
          </a:p>
        </p:txBody>
      </p:sp>
      <p:sp>
        <p:nvSpPr>
          <p:cNvPr id="67589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9188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756504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>
                <a:ea typeface="MS Gothic" charset="-128"/>
                <a:cs typeface="Tahoma" charset="0"/>
              </a:rPr>
              <a:t>13/03/07</a:t>
            </a:r>
          </a:p>
        </p:txBody>
      </p:sp>
      <p:sp>
        <p:nvSpPr>
          <p:cNvPr id="69634" name="Rectangle 2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1CD6C664-BC1F-3744-BD2B-9AAD7EED4F13}" type="slidenum">
              <a:rPr lang="en-GB" altLang="en-US" sz="1300">
                <a:ea typeface="MS Gothic" charset="-128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36</a:t>
            </a:fld>
            <a:endParaRPr lang="en-GB" altLang="en-US" sz="1300">
              <a:ea typeface="MS Gothic" charset="-128"/>
            </a:endParaRPr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54063"/>
            <a:ext cx="5029200" cy="3771900"/>
          </a:xfrm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7875" y="4778375"/>
            <a:ext cx="6216650" cy="4525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defTabSz="914400"/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1365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1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>
                <a:ea typeface="MS Gothic" charset="-128"/>
                <a:cs typeface="Tahoma" charset="0"/>
              </a:rPr>
              <a:t>13/03/07</a:t>
            </a:r>
          </a:p>
        </p:txBody>
      </p:sp>
      <p:sp>
        <p:nvSpPr>
          <p:cNvPr id="71683" name="Rectangle 1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1D37E422-9AC6-FC48-94F6-DF4CBD0BBB3A}" type="slidenum">
              <a:rPr lang="en-GB" altLang="en-US" sz="1300">
                <a:ea typeface="MS Gothic" charset="-128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37</a:t>
            </a:fld>
            <a:endParaRPr lang="en-GB" altLang="en-US" sz="1300">
              <a:ea typeface="MS Gothic" charset="-128"/>
            </a:endParaRPr>
          </a:p>
        </p:txBody>
      </p:sp>
      <p:sp>
        <p:nvSpPr>
          <p:cNvPr id="71684" name="Text Box 1"/>
          <p:cNvSpPr txBox="1">
            <a:spLocks noChangeArrowheads="1"/>
          </p:cNvSpPr>
          <p:nvPr/>
        </p:nvSpPr>
        <p:spPr bwMode="auto">
          <a:xfrm>
            <a:off x="1336675" y="754063"/>
            <a:ext cx="5100638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  <a:ea typeface="MS Gothic" charset="-128"/>
            </a:endParaRPr>
          </a:p>
        </p:txBody>
      </p:sp>
      <p:sp>
        <p:nvSpPr>
          <p:cNvPr id="71685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9188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9566709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1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>
                <a:ea typeface="MS Gothic" charset="-128"/>
                <a:cs typeface="Tahoma" charset="0"/>
              </a:rPr>
              <a:t>13/03/07</a:t>
            </a:r>
          </a:p>
        </p:txBody>
      </p:sp>
      <p:sp>
        <p:nvSpPr>
          <p:cNvPr id="73731" name="Rectangle 1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66025DA6-AFC8-5541-B1DC-43DAE2A9C61A}" type="slidenum">
              <a:rPr lang="en-GB" altLang="en-US" sz="1300">
                <a:ea typeface="MS Gothic" charset="-128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38</a:t>
            </a:fld>
            <a:endParaRPr lang="en-GB" altLang="en-US" sz="1300">
              <a:ea typeface="MS Gothic" charset="-128"/>
            </a:endParaRPr>
          </a:p>
        </p:txBody>
      </p:sp>
      <p:sp>
        <p:nvSpPr>
          <p:cNvPr id="73732" name="Text Box 1"/>
          <p:cNvSpPr txBox="1">
            <a:spLocks noChangeArrowheads="1"/>
          </p:cNvSpPr>
          <p:nvPr/>
        </p:nvSpPr>
        <p:spPr bwMode="auto">
          <a:xfrm>
            <a:off x="1335088" y="752475"/>
            <a:ext cx="5089525" cy="37734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  <a:ea typeface="MS Gothic" charset="-128"/>
            </a:endParaRPr>
          </a:p>
        </p:txBody>
      </p:sp>
      <p:sp>
        <p:nvSpPr>
          <p:cNvPr id="73733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9188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5710404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1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>
                <a:ea typeface="MS Gothic" charset="-128"/>
                <a:cs typeface="Tahoma" charset="0"/>
              </a:rPr>
              <a:t>13/03/07</a:t>
            </a:r>
          </a:p>
        </p:txBody>
      </p:sp>
      <p:sp>
        <p:nvSpPr>
          <p:cNvPr id="73731" name="Rectangle 1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66025DA6-AFC8-5541-B1DC-43DAE2A9C61A}" type="slidenum">
              <a:rPr lang="en-GB" altLang="en-US" sz="1300">
                <a:ea typeface="MS Gothic" charset="-128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39</a:t>
            </a:fld>
            <a:endParaRPr lang="en-GB" altLang="en-US" sz="1300">
              <a:ea typeface="MS Gothic" charset="-128"/>
            </a:endParaRPr>
          </a:p>
        </p:txBody>
      </p:sp>
      <p:sp>
        <p:nvSpPr>
          <p:cNvPr id="73732" name="Text Box 1"/>
          <p:cNvSpPr txBox="1">
            <a:spLocks noChangeArrowheads="1"/>
          </p:cNvSpPr>
          <p:nvPr/>
        </p:nvSpPr>
        <p:spPr bwMode="auto">
          <a:xfrm>
            <a:off x="1335088" y="752475"/>
            <a:ext cx="5089525" cy="37734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  <a:ea typeface="MS Gothic" charset="-128"/>
            </a:endParaRPr>
          </a:p>
        </p:txBody>
      </p:sp>
      <p:sp>
        <p:nvSpPr>
          <p:cNvPr id="73733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9188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086864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1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>
                <a:ea typeface="MS Gothic" charset="-128"/>
                <a:cs typeface="Tahoma" charset="0"/>
              </a:rPr>
              <a:t>13/03/07</a:t>
            </a:r>
          </a:p>
        </p:txBody>
      </p:sp>
      <p:sp>
        <p:nvSpPr>
          <p:cNvPr id="79875" name="Rectangle 1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2B32829C-0577-DA4B-989B-873E8E677126}" type="slidenum">
              <a:rPr lang="en-GB" altLang="en-US" sz="1300">
                <a:ea typeface="MS Gothic" charset="-128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40</a:t>
            </a:fld>
            <a:endParaRPr lang="en-GB" altLang="en-US" sz="1300">
              <a:ea typeface="MS Gothic" charset="-128"/>
            </a:endParaRPr>
          </a:p>
        </p:txBody>
      </p:sp>
      <p:sp>
        <p:nvSpPr>
          <p:cNvPr id="79876" name="Text Box 1"/>
          <p:cNvSpPr txBox="1">
            <a:spLocks noChangeArrowheads="1"/>
          </p:cNvSpPr>
          <p:nvPr/>
        </p:nvSpPr>
        <p:spPr bwMode="auto">
          <a:xfrm>
            <a:off x="1336675" y="754063"/>
            <a:ext cx="5100638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  <a:ea typeface="MS Gothic" charset="-128"/>
            </a:endParaRPr>
          </a:p>
        </p:txBody>
      </p:sp>
      <p:sp>
        <p:nvSpPr>
          <p:cNvPr id="79877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9188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6707478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1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>
                <a:ea typeface="MS Gothic" charset="-128"/>
                <a:cs typeface="Tahoma" charset="0"/>
              </a:rPr>
              <a:t>13/03/07</a:t>
            </a:r>
          </a:p>
        </p:txBody>
      </p:sp>
      <p:sp>
        <p:nvSpPr>
          <p:cNvPr id="79875" name="Rectangle 1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2B32829C-0577-DA4B-989B-873E8E677126}" type="slidenum">
              <a:rPr lang="en-GB" altLang="en-US" sz="1300">
                <a:ea typeface="MS Gothic" charset="-128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41</a:t>
            </a:fld>
            <a:endParaRPr lang="en-GB" altLang="en-US" sz="1300">
              <a:ea typeface="MS Gothic" charset="-128"/>
            </a:endParaRPr>
          </a:p>
        </p:txBody>
      </p:sp>
      <p:sp>
        <p:nvSpPr>
          <p:cNvPr id="79876" name="Text Box 1"/>
          <p:cNvSpPr txBox="1">
            <a:spLocks noChangeArrowheads="1"/>
          </p:cNvSpPr>
          <p:nvPr/>
        </p:nvSpPr>
        <p:spPr bwMode="auto">
          <a:xfrm>
            <a:off x="1336675" y="754063"/>
            <a:ext cx="5100638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  <a:ea typeface="MS Gothic" charset="-128"/>
            </a:endParaRPr>
          </a:p>
        </p:txBody>
      </p:sp>
      <p:sp>
        <p:nvSpPr>
          <p:cNvPr id="79877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9188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892894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>
                <a:ea typeface="MS Gothic" charset="-128"/>
                <a:cs typeface="Tahoma" charset="0"/>
              </a:rPr>
              <a:t>13/03/07</a:t>
            </a:r>
          </a:p>
        </p:txBody>
      </p:sp>
      <p:sp>
        <p:nvSpPr>
          <p:cNvPr id="12291" name="Rectangle 1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1C6FA9F4-035F-224E-8D7F-48AB859CA908}" type="slidenum">
              <a:rPr lang="en-GB" altLang="en-US" sz="1300">
                <a:ea typeface="MS Gothic" charset="-128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</a:t>
            </a:fld>
            <a:endParaRPr lang="en-GB" altLang="en-US" sz="1300">
              <a:ea typeface="MS Gothic" charset="-128"/>
            </a:endParaRPr>
          </a:p>
        </p:txBody>
      </p:sp>
      <p:sp>
        <p:nvSpPr>
          <p:cNvPr id="12292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  <a:ea typeface="MS Gothic" charset="-128"/>
            </a:endParaRPr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9188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833524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>
                <a:ea typeface="MS Gothic" charset="-128"/>
                <a:cs typeface="Tahoma" charset="0"/>
              </a:rPr>
              <a:t>13/03/07</a:t>
            </a:r>
          </a:p>
        </p:txBody>
      </p:sp>
      <p:sp>
        <p:nvSpPr>
          <p:cNvPr id="14339" name="Rectangle 1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08A5896-E445-8747-90D8-BD291A0A78EF}" type="slidenum">
              <a:rPr lang="en-GB" altLang="en-US" sz="1300">
                <a:ea typeface="MS Gothic" charset="-128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5</a:t>
            </a:fld>
            <a:endParaRPr lang="en-GB" altLang="en-US" sz="1300">
              <a:ea typeface="MS Gothic" charset="-128"/>
            </a:endParaRPr>
          </a:p>
        </p:txBody>
      </p:sp>
      <p:sp>
        <p:nvSpPr>
          <p:cNvPr id="14340" name="Text Box 1"/>
          <p:cNvSpPr txBox="1">
            <a:spLocks noChangeArrowheads="1"/>
          </p:cNvSpPr>
          <p:nvPr/>
        </p:nvSpPr>
        <p:spPr bwMode="auto">
          <a:xfrm>
            <a:off x="1336675" y="754063"/>
            <a:ext cx="5100638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  <a:ea typeface="MS Gothic" charset="-128"/>
            </a:endParaRPr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9188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871599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>
                <a:ea typeface="MS Gothic" charset="-128"/>
                <a:cs typeface="Tahoma" charset="0"/>
              </a:rPr>
              <a:t>13/03/07</a:t>
            </a:r>
          </a:p>
        </p:txBody>
      </p:sp>
      <p:sp>
        <p:nvSpPr>
          <p:cNvPr id="16387" name="Rectangle 1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2D274A67-83AC-1148-9D85-288368741AB2}" type="slidenum">
              <a:rPr lang="en-GB" altLang="en-US" sz="1300">
                <a:ea typeface="MS Gothic" charset="-128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6</a:t>
            </a:fld>
            <a:endParaRPr lang="en-GB" altLang="en-US" sz="1300">
              <a:ea typeface="MS Gothic" charset="-128"/>
            </a:endParaRPr>
          </a:p>
        </p:txBody>
      </p:sp>
      <p:sp>
        <p:nvSpPr>
          <p:cNvPr id="16388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  <a:ea typeface="MS Gothic" charset="-128"/>
            </a:endParaRP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9188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655016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>
                <a:ea typeface="MS Gothic" charset="-128"/>
                <a:cs typeface="Tahoma" charset="0"/>
              </a:rPr>
              <a:t>13/03/07</a:t>
            </a:r>
          </a:p>
        </p:txBody>
      </p:sp>
      <p:sp>
        <p:nvSpPr>
          <p:cNvPr id="18435" name="Rectangle 1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4116F99-22AE-B645-A755-D5BBC4CA7BA2}" type="slidenum">
              <a:rPr lang="en-GB" altLang="en-US" sz="1300">
                <a:ea typeface="MS Gothic" charset="-128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8</a:t>
            </a:fld>
            <a:endParaRPr lang="en-GB" altLang="en-US" sz="1300">
              <a:ea typeface="MS Gothic" charset="-128"/>
            </a:endParaRPr>
          </a:p>
        </p:txBody>
      </p:sp>
      <p:sp>
        <p:nvSpPr>
          <p:cNvPr id="18436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  <a:ea typeface="MS Gothic" charset="-128"/>
            </a:endParaRPr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9188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294332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>
                <a:ea typeface="MS Gothic" charset="-128"/>
                <a:cs typeface="Tahoma" charset="0"/>
              </a:rPr>
              <a:t>13/03/07</a:t>
            </a:r>
          </a:p>
        </p:txBody>
      </p:sp>
      <p:sp>
        <p:nvSpPr>
          <p:cNvPr id="20483" name="Rectangle 1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ECFA53C1-3424-B647-AB5C-A10DE7740BD8}" type="slidenum">
              <a:rPr lang="en-GB" altLang="en-US" sz="1300">
                <a:ea typeface="MS Gothic" charset="-128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9</a:t>
            </a:fld>
            <a:endParaRPr lang="en-GB" altLang="en-US" sz="1300">
              <a:ea typeface="MS Gothic" charset="-128"/>
            </a:endParaRPr>
          </a:p>
        </p:txBody>
      </p:sp>
      <p:sp>
        <p:nvSpPr>
          <p:cNvPr id="20484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  <a:ea typeface="MS Gothic" charset="-128"/>
            </a:endParaRPr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9188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310698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>
                <a:ea typeface="MS Gothic" charset="-128"/>
                <a:cs typeface="Tahoma" charset="0"/>
              </a:rPr>
              <a:t>13/03/07</a:t>
            </a:r>
          </a:p>
        </p:txBody>
      </p:sp>
      <p:sp>
        <p:nvSpPr>
          <p:cNvPr id="22531" name="Rectangle 1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F67CFB62-57BE-E348-BDE9-5872BC05B5BC}" type="slidenum">
              <a:rPr lang="en-GB" altLang="en-US" sz="1300">
                <a:ea typeface="MS Gothic" charset="-128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10</a:t>
            </a:fld>
            <a:endParaRPr lang="en-GB" altLang="en-US" sz="1300">
              <a:ea typeface="MS Gothic" charset="-128"/>
            </a:endParaRPr>
          </a:p>
        </p:txBody>
      </p:sp>
      <p:sp>
        <p:nvSpPr>
          <p:cNvPr id="22532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  <a:ea typeface="MS Gothic" charset="-128"/>
            </a:endParaRPr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9188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24714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drdobbs.com/jvm/what-is-priority-inversion-and-how-do-yo/230600008" TargetMode="External"/><Relationship Id="rId3" Type="http://schemas.openxmlformats.org/officeDocument/2006/relationships/hyperlink" Target="https://users.cs.duke.edu/~carla/mars.html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rdobbs.com/jvm/what-is-priority-inversion-and-how-do-yo/230600008" TargetMode="External"/><Relationship Id="rId4" Type="http://schemas.openxmlformats.org/officeDocument/2006/relationships/hyperlink" Target="https://users.cs.duke.edu/~carla/mars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Relationship Id="rId3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Relationship Id="rId3" Type="http://schemas.openxmlformats.org/officeDocument/2006/relationships/hyperlink" Target="http://www.linuxjournal.com/article/6799" TargetMode="Externa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Relationship Id="rId3" Type="http://schemas.openxmlformats.org/officeDocument/2006/relationships/image" Target="../media/image2.jpe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Relationship Id="rId3" Type="http://schemas.openxmlformats.org/officeDocument/2006/relationships/image" Target="../media/image2.jpe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sehitoglu.web.tr/scheddemo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US" dirty="0" smtClean="0"/>
              <a:t>Scheduling</a:t>
            </a:r>
            <a:endParaRPr lang="en-US" sz="2000" b="0" dirty="0"/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685800" y="5628290"/>
            <a:ext cx="7678738" cy="115351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 b="1" dirty="0" smtClean="0">
                <a:latin typeface="Calibri" charset="0"/>
                <a:ea typeface="Calibri" charset="0"/>
                <a:cs typeface="Calibri" charset="0"/>
              </a:rPr>
              <a:t>Some of the slides are adapted from</a:t>
            </a:r>
            <a:r>
              <a:rPr lang="en-US" b="1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b="1" dirty="0" smtClean="0">
                <a:latin typeface="Calibri" charset="0"/>
                <a:ea typeface="Calibri" charset="0"/>
                <a:cs typeface="Calibri" charset="0"/>
              </a:rPr>
              <a:t>Matt Welsh’s.</a:t>
            </a:r>
          </a:p>
          <a:p>
            <a:pPr>
              <a:lnSpc>
                <a:spcPct val="120000"/>
              </a:lnSpc>
            </a:pPr>
            <a:r>
              <a:rPr lang="en-US" b="1" dirty="0" smtClean="0">
                <a:latin typeface="Calibri" charset="0"/>
                <a:ea typeface="Calibri" charset="0"/>
                <a:cs typeface="Calibri" charset="0"/>
              </a:rPr>
              <a:t>Some slides are from </a:t>
            </a:r>
            <a:r>
              <a:rPr lang="en-US" altLang="en-US" b="1" dirty="0" err="1">
                <a:latin typeface="Calibri" charset="0"/>
                <a:ea typeface="Calibri" charset="0"/>
                <a:cs typeface="Calibri" charset="0"/>
              </a:rPr>
              <a:t>Tanenbaum</a:t>
            </a:r>
            <a:r>
              <a:rPr lang="en-US" altLang="en-US" b="1" dirty="0">
                <a:latin typeface="Calibri" charset="0"/>
                <a:ea typeface="Calibri" charset="0"/>
                <a:cs typeface="Calibri" charset="0"/>
              </a:rPr>
              <a:t>, Modern Operating Systems 3 e, (c) 2008 Prentice-Hall, Inc. All rights reserved. 0-13-6006639</a:t>
            </a:r>
          </a:p>
          <a:p>
            <a:pPr>
              <a:lnSpc>
                <a:spcPct val="120000"/>
              </a:lnSpc>
            </a:pPr>
            <a:r>
              <a:rPr lang="en-US" b="1" dirty="0" smtClean="0">
                <a:latin typeface="Calibri" charset="0"/>
                <a:ea typeface="Calibri" charset="0"/>
                <a:cs typeface="Calibri" charset="0"/>
              </a:rPr>
              <a:t>Some slides are from </a:t>
            </a:r>
            <a:r>
              <a:rPr lang="en-US" b="1" dirty="0" err="1" smtClean="0">
                <a:latin typeface="Calibri" charset="0"/>
                <a:ea typeface="Calibri" charset="0"/>
                <a:cs typeface="Calibri" charset="0"/>
              </a:rPr>
              <a:t>Silberschatz</a:t>
            </a:r>
            <a:r>
              <a:rPr lang="en-US" b="1" dirty="0" smtClean="0">
                <a:latin typeface="Calibri" charset="0"/>
                <a:ea typeface="Calibri" charset="0"/>
                <a:cs typeface="Calibri" charset="0"/>
              </a:rPr>
              <a:t>, and Gagne.</a:t>
            </a:r>
          </a:p>
        </p:txBody>
      </p:sp>
    </p:spTree>
    <p:extLst>
      <p:ext uri="{BB962C8B-B14F-4D97-AF65-F5344CB8AC3E}">
        <p14:creationId xmlns:p14="http://schemas.microsoft.com/office/powerpoint/2010/main" val="138683771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First-Come-First-Served (FCFS)</a:t>
            </a:r>
            <a:r>
              <a:rPr lang="en-US" altLang="en-US"/>
              <a:t>‏</a:t>
            </a:r>
            <a:endParaRPr lang="en-GB" alt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2000" dirty="0"/>
              <a:t>Jobs are scheduled in the order that they arrive</a:t>
            </a:r>
          </a:p>
          <a:p>
            <a:pPr lvl="1"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1800" dirty="0"/>
              <a:t>Also called First-In-First-Out (FIFO)</a:t>
            </a:r>
            <a:r>
              <a:rPr lang="en-US" altLang="en-US" sz="1800" dirty="0">
                <a:ea typeface="ＭＳ Ｐゴシック" charset="-128"/>
              </a:rPr>
              <a:t>‏</a:t>
            </a:r>
            <a:endParaRPr lang="en-GB" altLang="en-US" sz="1800" dirty="0"/>
          </a:p>
          <a:p>
            <a:pPr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2000" dirty="0"/>
              <a:t>Used only for batch scheduling</a:t>
            </a:r>
          </a:p>
          <a:p>
            <a:pPr lvl="1"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1800" dirty="0"/>
              <a:t>Implies that job runs to completion – never blocks or gets context switched out</a:t>
            </a:r>
          </a:p>
          <a:p>
            <a:pPr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2000" dirty="0"/>
              <a:t>Jobs treated equally, no starvation!</a:t>
            </a:r>
          </a:p>
          <a:p>
            <a:pPr lvl="1"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1800" dirty="0"/>
              <a:t>As long as jobs eventually complete, of course</a:t>
            </a:r>
          </a:p>
          <a:p>
            <a:pPr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2000" dirty="0"/>
              <a:t>What's wrong with FCFS?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005121" y="4316041"/>
            <a:ext cx="7025760" cy="1229760"/>
            <a:chOff x="698" y="2997"/>
            <a:chExt cx="4879" cy="854"/>
          </a:xfrm>
        </p:grpSpPr>
        <p:sp>
          <p:nvSpPr>
            <p:cNvPr id="21511" name="Line 4"/>
            <p:cNvSpPr>
              <a:spLocks noChangeShapeType="1"/>
            </p:cNvSpPr>
            <p:nvPr/>
          </p:nvSpPr>
          <p:spPr bwMode="auto">
            <a:xfrm>
              <a:off x="1577" y="3468"/>
              <a:ext cx="2976" cy="1"/>
            </a:xfrm>
            <a:prstGeom prst="line">
              <a:avLst/>
            </a:prstGeom>
            <a:noFill/>
            <a:ln w="36720">
              <a:solidFill>
                <a:srgbClr val="FF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1512" name="AutoShape 5"/>
            <p:cNvSpPr>
              <a:spLocks noChangeArrowheads="1"/>
            </p:cNvSpPr>
            <p:nvPr/>
          </p:nvSpPr>
          <p:spPr bwMode="auto">
            <a:xfrm>
              <a:off x="698" y="2997"/>
              <a:ext cx="3051" cy="297"/>
            </a:xfrm>
            <a:prstGeom prst="roundRect">
              <a:avLst>
                <a:gd name="adj" fmla="val 333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1513" name="AutoShape 6"/>
            <p:cNvSpPr>
              <a:spLocks noChangeArrowheads="1"/>
            </p:cNvSpPr>
            <p:nvPr/>
          </p:nvSpPr>
          <p:spPr bwMode="auto">
            <a:xfrm>
              <a:off x="3712" y="2997"/>
              <a:ext cx="929" cy="297"/>
            </a:xfrm>
            <a:prstGeom prst="roundRect">
              <a:avLst>
                <a:gd name="adj" fmla="val 333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1514" name="AutoShape 7"/>
            <p:cNvSpPr>
              <a:spLocks noChangeArrowheads="1"/>
            </p:cNvSpPr>
            <p:nvPr/>
          </p:nvSpPr>
          <p:spPr bwMode="auto">
            <a:xfrm>
              <a:off x="4641" y="2997"/>
              <a:ext cx="936" cy="297"/>
            </a:xfrm>
            <a:prstGeom prst="roundRect">
              <a:avLst>
                <a:gd name="adj" fmla="val 333"/>
              </a:avLst>
            </a:prstGeom>
            <a:solidFill>
              <a:srgbClr val="9933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1515" name="Text Box 8"/>
            <p:cNvSpPr txBox="1">
              <a:spLocks noChangeArrowheads="1"/>
            </p:cNvSpPr>
            <p:nvPr/>
          </p:nvSpPr>
          <p:spPr bwMode="auto">
            <a:xfrm>
              <a:off x="1256" y="3031"/>
              <a:ext cx="581" cy="4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0819" rIns="81638" bIns="40819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92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2177">
                  <a:latin typeface="Calibri" charset="0"/>
                  <a:ea typeface="Calibri" charset="0"/>
                  <a:cs typeface="Calibri" charset="0"/>
                </a:rPr>
                <a:t>Job A </a:t>
              </a:r>
            </a:p>
          </p:txBody>
        </p:sp>
        <p:sp>
          <p:nvSpPr>
            <p:cNvPr id="21516" name="Text Box 9"/>
            <p:cNvSpPr txBox="1">
              <a:spLocks noChangeArrowheads="1"/>
            </p:cNvSpPr>
            <p:nvPr/>
          </p:nvSpPr>
          <p:spPr bwMode="auto">
            <a:xfrm>
              <a:off x="3865" y="3024"/>
              <a:ext cx="581" cy="4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0819" rIns="81638" bIns="40819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92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2177">
                  <a:latin typeface="Calibri" charset="0"/>
                  <a:ea typeface="Calibri" charset="0"/>
                  <a:cs typeface="Calibri" charset="0"/>
                </a:rPr>
                <a:t>Job B </a:t>
              </a:r>
            </a:p>
          </p:txBody>
        </p:sp>
        <p:sp>
          <p:nvSpPr>
            <p:cNvPr id="21517" name="Text Box 10"/>
            <p:cNvSpPr txBox="1">
              <a:spLocks noChangeArrowheads="1"/>
            </p:cNvSpPr>
            <p:nvPr/>
          </p:nvSpPr>
          <p:spPr bwMode="auto">
            <a:xfrm>
              <a:off x="4802" y="3024"/>
              <a:ext cx="581" cy="4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0819" rIns="81638" bIns="40819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92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2177">
                  <a:latin typeface="Calibri" charset="0"/>
                  <a:ea typeface="Calibri" charset="0"/>
                  <a:cs typeface="Calibri" charset="0"/>
                </a:rPr>
                <a:t>Job C </a:t>
              </a:r>
            </a:p>
          </p:txBody>
        </p:sp>
        <p:sp>
          <p:nvSpPr>
            <p:cNvPr id="21518" name="Text Box 11"/>
            <p:cNvSpPr txBox="1">
              <a:spLocks noChangeArrowheads="1"/>
            </p:cNvSpPr>
            <p:nvPr/>
          </p:nvSpPr>
          <p:spPr bwMode="auto">
            <a:xfrm>
              <a:off x="1843" y="3626"/>
              <a:ext cx="304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0819" rIns="81638" bIns="40819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Short jobs get stuck behind long ones!</a:t>
              </a:r>
            </a:p>
          </p:txBody>
        </p:sp>
        <p:sp>
          <p:nvSpPr>
            <p:cNvPr id="21519" name="AutoShape 12"/>
            <p:cNvSpPr>
              <a:spLocks noChangeArrowheads="1"/>
            </p:cNvSpPr>
            <p:nvPr/>
          </p:nvSpPr>
          <p:spPr bwMode="auto">
            <a:xfrm>
              <a:off x="4629" y="3387"/>
              <a:ext cx="472" cy="277"/>
            </a:xfrm>
            <a:prstGeom prst="roundRect">
              <a:avLst>
                <a:gd name="adj" fmla="val 361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6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 i="1">
                  <a:latin typeface="Calibri" charset="0"/>
                  <a:ea typeface="Calibri" charset="0"/>
                  <a:cs typeface="Calibri" charset="0"/>
                </a:rPr>
                <a:t>time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169385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Round Robin (RR)</a:t>
            </a:r>
            <a:r>
              <a:rPr lang="en-US" altLang="en-US"/>
              <a:t>‏</a:t>
            </a:r>
            <a:endParaRPr lang="en-GB" alt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2000" dirty="0"/>
              <a:t>Essentially FCFS with </a:t>
            </a:r>
            <a:r>
              <a:rPr lang="en-GB" altLang="en-US" sz="2000" dirty="0" err="1"/>
              <a:t>preemption</a:t>
            </a:r>
            <a:endParaRPr lang="en-GB" altLang="en-US" sz="2000" dirty="0"/>
          </a:p>
          <a:p>
            <a:pPr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2000" dirty="0"/>
              <a:t>A thread runs until it blocks or its </a:t>
            </a:r>
            <a:r>
              <a:rPr lang="en-GB" altLang="en-US" sz="2000" i="1" dirty="0">
                <a:solidFill>
                  <a:srgbClr val="993333"/>
                </a:solidFill>
              </a:rPr>
              <a:t>CPU quantum</a:t>
            </a:r>
            <a:r>
              <a:rPr lang="en-GB" altLang="en-US" sz="2000" dirty="0"/>
              <a:t> expires </a:t>
            </a:r>
          </a:p>
          <a:p>
            <a:pPr lvl="1"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1800" dirty="0"/>
              <a:t>How to determine the ideal CPU quantum?</a:t>
            </a:r>
          </a:p>
          <a:p>
            <a:pPr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sz="2000" dirty="0">
              <a:solidFill>
                <a:srgbClr val="2323DC"/>
              </a:solidFill>
            </a:endParaRPr>
          </a:p>
          <a:p>
            <a:pPr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sz="2000" dirty="0">
              <a:solidFill>
                <a:srgbClr val="2323DC"/>
              </a:solidFill>
            </a:endParaRPr>
          </a:p>
          <a:p>
            <a:pPr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sz="2000" dirty="0">
              <a:solidFill>
                <a:srgbClr val="2323DC"/>
              </a:solidFill>
            </a:endParaRPr>
          </a:p>
          <a:p>
            <a:pPr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sz="2000" dirty="0" smtClean="0"/>
          </a:p>
          <a:p>
            <a:pPr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sz="2000" dirty="0"/>
          </a:p>
          <a:p>
            <a:pPr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sz="2000" dirty="0" smtClean="0"/>
          </a:p>
          <a:p>
            <a:pPr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sz="2000" dirty="0"/>
          </a:p>
          <a:p>
            <a:pPr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2000" dirty="0"/>
              <a:t>Job A: 13 time units, Job B &amp; C: 4 time units</a:t>
            </a:r>
          </a:p>
          <a:p>
            <a:pPr lvl="1"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1800" dirty="0"/>
              <a:t>Turnaround time with FCFS: Job A = 13, Job B = (13+4), Job C = (13 + 4 + 4) </a:t>
            </a:r>
          </a:p>
          <a:p>
            <a:pPr lvl="2"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1800" dirty="0">
                <a:solidFill>
                  <a:srgbClr val="2323DC"/>
                </a:solidFill>
              </a:rPr>
              <a:t>Total turnaround time = 51, mean = (51/3) = 17</a:t>
            </a:r>
          </a:p>
          <a:p>
            <a:pPr lvl="1"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1800" dirty="0"/>
              <a:t>Turnaround time with RR: Job A = 21, Job B = 11, Job C = 12</a:t>
            </a:r>
          </a:p>
          <a:p>
            <a:pPr lvl="2"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1800" dirty="0">
                <a:solidFill>
                  <a:srgbClr val="2323DC"/>
                </a:solidFill>
              </a:rPr>
              <a:t>Total turnaround time = 44, mean = (44/3) = 14.667</a:t>
            </a:r>
          </a:p>
          <a:p>
            <a:pPr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sz="2000" dirty="0">
              <a:solidFill>
                <a:srgbClr val="2323DC"/>
              </a:solidFill>
            </a:endParaRPr>
          </a:p>
        </p:txBody>
      </p:sp>
      <p:sp>
        <p:nvSpPr>
          <p:cNvPr id="23555" name="Line 4"/>
          <p:cNvSpPr>
            <a:spLocks noChangeShapeType="1"/>
          </p:cNvSpPr>
          <p:nvPr/>
        </p:nvSpPr>
        <p:spPr bwMode="auto">
          <a:xfrm>
            <a:off x="2597761" y="2958121"/>
            <a:ext cx="4289760" cy="1440"/>
          </a:xfrm>
          <a:prstGeom prst="line">
            <a:avLst/>
          </a:prstGeom>
          <a:noFill/>
          <a:ln w="3672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 sz="2177"/>
          </a:p>
        </p:txBody>
      </p:sp>
      <p:sp>
        <p:nvSpPr>
          <p:cNvPr id="23556" name="AutoShape 5"/>
          <p:cNvSpPr>
            <a:spLocks noChangeArrowheads="1"/>
          </p:cNvSpPr>
          <p:nvPr/>
        </p:nvSpPr>
        <p:spPr bwMode="auto">
          <a:xfrm>
            <a:off x="6985441" y="2759401"/>
            <a:ext cx="679680" cy="398880"/>
          </a:xfrm>
          <a:prstGeom prst="roundRect">
            <a:avLst>
              <a:gd name="adj" fmla="val 361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2452" rIns="81638" bIns="42452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GB" altLang="en-US" sz="1633" i="1">
                <a:latin typeface="Luxi Sans" charset="0"/>
              </a:rPr>
              <a:t>time</a:t>
            </a:r>
          </a:p>
        </p:txBody>
      </p:sp>
      <p:sp>
        <p:nvSpPr>
          <p:cNvPr id="23557" name="Line 6"/>
          <p:cNvSpPr>
            <a:spLocks noChangeShapeType="1"/>
          </p:cNvSpPr>
          <p:nvPr/>
        </p:nvSpPr>
        <p:spPr bwMode="auto">
          <a:xfrm>
            <a:off x="2597761" y="4194073"/>
            <a:ext cx="4289760" cy="1440"/>
          </a:xfrm>
          <a:prstGeom prst="line">
            <a:avLst/>
          </a:prstGeom>
          <a:noFill/>
          <a:ln w="3672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 sz="2177"/>
          </a:p>
        </p:txBody>
      </p:sp>
      <p:sp>
        <p:nvSpPr>
          <p:cNvPr id="23558" name="AutoShape 7"/>
          <p:cNvSpPr>
            <a:spLocks noChangeArrowheads="1"/>
          </p:cNvSpPr>
          <p:nvPr/>
        </p:nvSpPr>
        <p:spPr bwMode="auto">
          <a:xfrm>
            <a:off x="6985441" y="3995353"/>
            <a:ext cx="679680" cy="398880"/>
          </a:xfrm>
          <a:prstGeom prst="roundRect">
            <a:avLst>
              <a:gd name="adj" fmla="val 361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2452" rIns="81638" bIns="42452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GB" altLang="en-US" sz="1633" i="1">
                <a:latin typeface="Luxi Sans" charset="0"/>
              </a:rPr>
              <a:t>time</a:t>
            </a:r>
          </a:p>
        </p:txBody>
      </p:sp>
      <p:sp>
        <p:nvSpPr>
          <p:cNvPr id="23559" name="AutoShape 8"/>
          <p:cNvSpPr>
            <a:spLocks noChangeArrowheads="1"/>
          </p:cNvSpPr>
          <p:nvPr/>
        </p:nvSpPr>
        <p:spPr bwMode="auto">
          <a:xfrm>
            <a:off x="2342881" y="3597481"/>
            <a:ext cx="334080" cy="427680"/>
          </a:xfrm>
          <a:prstGeom prst="roundRect">
            <a:avLst>
              <a:gd name="adj" fmla="val 431"/>
            </a:avLst>
          </a:prstGeom>
          <a:solidFill>
            <a:srgbClr val="198A8A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endParaRPr lang="tr-TR" altLang="en-US" sz="2177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3560" name="AutoShape 9"/>
          <p:cNvSpPr>
            <a:spLocks noChangeArrowheads="1"/>
          </p:cNvSpPr>
          <p:nvPr/>
        </p:nvSpPr>
        <p:spPr bwMode="auto">
          <a:xfrm>
            <a:off x="2676961" y="3597481"/>
            <a:ext cx="334080" cy="427680"/>
          </a:xfrm>
          <a:prstGeom prst="roundRect">
            <a:avLst>
              <a:gd name="adj" fmla="val 431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endParaRPr lang="tr-TR" altLang="en-US" sz="2177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3561" name="AutoShape 10"/>
          <p:cNvSpPr>
            <a:spLocks noChangeArrowheads="1"/>
          </p:cNvSpPr>
          <p:nvPr/>
        </p:nvSpPr>
        <p:spPr bwMode="auto">
          <a:xfrm>
            <a:off x="1339200" y="3597481"/>
            <a:ext cx="334080" cy="427680"/>
          </a:xfrm>
          <a:prstGeom prst="roundRect">
            <a:avLst>
              <a:gd name="adj" fmla="val 431"/>
            </a:avLst>
          </a:prstGeom>
          <a:solidFill>
            <a:srgbClr val="198A8A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endParaRPr lang="tr-TR" altLang="en-US" sz="2177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3562" name="AutoShape 11"/>
          <p:cNvSpPr>
            <a:spLocks noChangeArrowheads="1"/>
          </p:cNvSpPr>
          <p:nvPr/>
        </p:nvSpPr>
        <p:spPr bwMode="auto">
          <a:xfrm>
            <a:off x="1674721" y="3597481"/>
            <a:ext cx="334080" cy="427680"/>
          </a:xfrm>
          <a:prstGeom prst="roundRect">
            <a:avLst>
              <a:gd name="adj" fmla="val 431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endParaRPr lang="tr-TR" altLang="en-US" sz="2177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3563" name="AutoShape 12"/>
          <p:cNvSpPr>
            <a:spLocks noChangeArrowheads="1"/>
          </p:cNvSpPr>
          <p:nvPr/>
        </p:nvSpPr>
        <p:spPr bwMode="auto">
          <a:xfrm>
            <a:off x="2008801" y="3597481"/>
            <a:ext cx="334080" cy="427680"/>
          </a:xfrm>
          <a:prstGeom prst="roundRect">
            <a:avLst>
              <a:gd name="adj" fmla="val 431"/>
            </a:avLst>
          </a:prstGeom>
          <a:solidFill>
            <a:srgbClr val="993366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endParaRPr lang="tr-TR" altLang="en-US" sz="2177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3564" name="AutoShape 13"/>
          <p:cNvSpPr>
            <a:spLocks noChangeArrowheads="1"/>
          </p:cNvSpPr>
          <p:nvPr/>
        </p:nvSpPr>
        <p:spPr bwMode="auto">
          <a:xfrm>
            <a:off x="3346560" y="3597481"/>
            <a:ext cx="334080" cy="427680"/>
          </a:xfrm>
          <a:prstGeom prst="roundRect">
            <a:avLst>
              <a:gd name="adj" fmla="val 431"/>
            </a:avLst>
          </a:prstGeom>
          <a:solidFill>
            <a:srgbClr val="198A8A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endParaRPr lang="tr-TR" altLang="en-US" sz="2177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3565" name="AutoShape 14"/>
          <p:cNvSpPr>
            <a:spLocks noChangeArrowheads="1"/>
          </p:cNvSpPr>
          <p:nvPr/>
        </p:nvSpPr>
        <p:spPr bwMode="auto">
          <a:xfrm>
            <a:off x="3680640" y="3597481"/>
            <a:ext cx="334080" cy="427680"/>
          </a:xfrm>
          <a:prstGeom prst="roundRect">
            <a:avLst>
              <a:gd name="adj" fmla="val 431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endParaRPr lang="tr-TR" altLang="en-US" sz="2177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3566" name="AutoShape 15"/>
          <p:cNvSpPr>
            <a:spLocks noChangeArrowheads="1"/>
          </p:cNvSpPr>
          <p:nvPr/>
        </p:nvSpPr>
        <p:spPr bwMode="auto">
          <a:xfrm>
            <a:off x="4014720" y="3597481"/>
            <a:ext cx="334080" cy="427680"/>
          </a:xfrm>
          <a:prstGeom prst="roundRect">
            <a:avLst>
              <a:gd name="adj" fmla="val 431"/>
            </a:avLst>
          </a:prstGeom>
          <a:solidFill>
            <a:srgbClr val="993366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endParaRPr lang="tr-TR" altLang="en-US" sz="2177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3567" name="AutoShape 16"/>
          <p:cNvSpPr>
            <a:spLocks noChangeArrowheads="1"/>
          </p:cNvSpPr>
          <p:nvPr/>
        </p:nvSpPr>
        <p:spPr bwMode="auto">
          <a:xfrm>
            <a:off x="4348800" y="3597481"/>
            <a:ext cx="334080" cy="427680"/>
          </a:xfrm>
          <a:prstGeom prst="roundRect">
            <a:avLst>
              <a:gd name="adj" fmla="val 431"/>
            </a:avLst>
          </a:prstGeom>
          <a:solidFill>
            <a:srgbClr val="198A8A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endParaRPr lang="tr-TR" altLang="en-US" sz="2177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3568" name="AutoShape 17"/>
          <p:cNvSpPr>
            <a:spLocks noChangeArrowheads="1"/>
          </p:cNvSpPr>
          <p:nvPr/>
        </p:nvSpPr>
        <p:spPr bwMode="auto">
          <a:xfrm>
            <a:off x="4684321" y="3597481"/>
            <a:ext cx="334080" cy="427680"/>
          </a:xfrm>
          <a:prstGeom prst="roundRect">
            <a:avLst>
              <a:gd name="adj" fmla="val 431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endParaRPr lang="tr-TR" altLang="en-US" sz="2177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3569" name="AutoShape 18"/>
          <p:cNvSpPr>
            <a:spLocks noChangeArrowheads="1"/>
          </p:cNvSpPr>
          <p:nvPr/>
        </p:nvSpPr>
        <p:spPr bwMode="auto">
          <a:xfrm>
            <a:off x="5018401" y="3597481"/>
            <a:ext cx="334080" cy="427680"/>
          </a:xfrm>
          <a:prstGeom prst="roundRect">
            <a:avLst>
              <a:gd name="adj" fmla="val 431"/>
            </a:avLst>
          </a:prstGeom>
          <a:solidFill>
            <a:srgbClr val="993366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endParaRPr lang="tr-TR" altLang="en-US" sz="2177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3570" name="AutoShape 19"/>
          <p:cNvSpPr>
            <a:spLocks noChangeArrowheads="1"/>
          </p:cNvSpPr>
          <p:nvPr/>
        </p:nvSpPr>
        <p:spPr bwMode="auto">
          <a:xfrm>
            <a:off x="5352481" y="3597481"/>
            <a:ext cx="334080" cy="427680"/>
          </a:xfrm>
          <a:prstGeom prst="roundRect">
            <a:avLst>
              <a:gd name="adj" fmla="val 431"/>
            </a:avLst>
          </a:prstGeom>
          <a:solidFill>
            <a:srgbClr val="198A8A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endParaRPr lang="tr-TR" altLang="en-US" sz="2177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3571" name="AutoShape 20"/>
          <p:cNvSpPr>
            <a:spLocks noChangeArrowheads="1"/>
          </p:cNvSpPr>
          <p:nvPr/>
        </p:nvSpPr>
        <p:spPr bwMode="auto">
          <a:xfrm>
            <a:off x="5686561" y="3597481"/>
            <a:ext cx="334080" cy="427680"/>
          </a:xfrm>
          <a:prstGeom prst="roundRect">
            <a:avLst>
              <a:gd name="adj" fmla="val 431"/>
            </a:avLst>
          </a:prstGeom>
          <a:solidFill>
            <a:srgbClr val="198A8A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endParaRPr lang="tr-TR" altLang="en-US" sz="2177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3572" name="AutoShape 21"/>
          <p:cNvSpPr>
            <a:spLocks noChangeArrowheads="1"/>
          </p:cNvSpPr>
          <p:nvPr/>
        </p:nvSpPr>
        <p:spPr bwMode="auto">
          <a:xfrm>
            <a:off x="6020641" y="3597481"/>
            <a:ext cx="334080" cy="427680"/>
          </a:xfrm>
          <a:prstGeom prst="roundRect">
            <a:avLst>
              <a:gd name="adj" fmla="val 431"/>
            </a:avLst>
          </a:prstGeom>
          <a:solidFill>
            <a:srgbClr val="198A8A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endParaRPr lang="tr-TR" altLang="en-US" sz="2177">
              <a:solidFill>
                <a:schemeClr val="bg1"/>
              </a:solidFill>
              <a:latin typeface="Bitstream Vera Serif" charset="0"/>
            </a:endParaRPr>
          </a:p>
        </p:txBody>
      </p:sp>
      <p:grpSp>
        <p:nvGrpSpPr>
          <p:cNvPr id="23573" name="Group 22"/>
          <p:cNvGrpSpPr>
            <a:grpSpLocks/>
          </p:cNvGrpSpPr>
          <p:nvPr/>
        </p:nvGrpSpPr>
        <p:grpSpPr bwMode="auto">
          <a:xfrm>
            <a:off x="2342881" y="3597480"/>
            <a:ext cx="996480" cy="420480"/>
            <a:chOff x="1627" y="2498"/>
            <a:chExt cx="692" cy="292"/>
          </a:xfrm>
        </p:grpSpPr>
        <p:sp>
          <p:nvSpPr>
            <p:cNvPr id="23591" name="AutoShape 23"/>
            <p:cNvSpPr>
              <a:spLocks noChangeArrowheads="1"/>
            </p:cNvSpPr>
            <p:nvPr/>
          </p:nvSpPr>
          <p:spPr bwMode="auto">
            <a:xfrm>
              <a:off x="1627" y="2498"/>
              <a:ext cx="232" cy="293"/>
            </a:xfrm>
            <a:prstGeom prst="roundRect">
              <a:avLst>
                <a:gd name="adj" fmla="val 431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23592" name="AutoShape 24"/>
            <p:cNvSpPr>
              <a:spLocks noChangeArrowheads="1"/>
            </p:cNvSpPr>
            <p:nvPr/>
          </p:nvSpPr>
          <p:spPr bwMode="auto">
            <a:xfrm>
              <a:off x="1859" y="2498"/>
              <a:ext cx="232" cy="293"/>
            </a:xfrm>
            <a:prstGeom prst="roundRect">
              <a:avLst>
                <a:gd name="adj" fmla="val 431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23593" name="AutoShape 25"/>
            <p:cNvSpPr>
              <a:spLocks noChangeArrowheads="1"/>
            </p:cNvSpPr>
            <p:nvPr/>
          </p:nvSpPr>
          <p:spPr bwMode="auto">
            <a:xfrm>
              <a:off x="2088" y="2498"/>
              <a:ext cx="232" cy="293"/>
            </a:xfrm>
            <a:prstGeom prst="roundRect">
              <a:avLst>
                <a:gd name="adj" fmla="val 431"/>
              </a:avLst>
            </a:prstGeom>
            <a:solidFill>
              <a:srgbClr val="9933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</p:grpSp>
      <p:sp>
        <p:nvSpPr>
          <p:cNvPr id="23574" name="AutoShape 26"/>
          <p:cNvSpPr>
            <a:spLocks noChangeArrowheads="1"/>
          </p:cNvSpPr>
          <p:nvPr/>
        </p:nvSpPr>
        <p:spPr bwMode="auto">
          <a:xfrm>
            <a:off x="6356160" y="3597481"/>
            <a:ext cx="334080" cy="427680"/>
          </a:xfrm>
          <a:prstGeom prst="roundRect">
            <a:avLst>
              <a:gd name="adj" fmla="val 431"/>
            </a:avLst>
          </a:prstGeom>
          <a:solidFill>
            <a:srgbClr val="198A8A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endParaRPr lang="tr-TR" altLang="en-US" sz="2177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3575" name="AutoShape 27"/>
          <p:cNvSpPr>
            <a:spLocks noChangeArrowheads="1"/>
          </p:cNvSpPr>
          <p:nvPr/>
        </p:nvSpPr>
        <p:spPr bwMode="auto">
          <a:xfrm>
            <a:off x="6690240" y="3597481"/>
            <a:ext cx="334080" cy="427680"/>
          </a:xfrm>
          <a:prstGeom prst="roundRect">
            <a:avLst>
              <a:gd name="adj" fmla="val 431"/>
            </a:avLst>
          </a:prstGeom>
          <a:solidFill>
            <a:srgbClr val="198A8A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endParaRPr lang="tr-TR" altLang="en-US" sz="2177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3576" name="AutoShape 28"/>
          <p:cNvSpPr>
            <a:spLocks noChangeArrowheads="1"/>
          </p:cNvSpPr>
          <p:nvPr/>
        </p:nvSpPr>
        <p:spPr bwMode="auto">
          <a:xfrm>
            <a:off x="7024320" y="3597481"/>
            <a:ext cx="334080" cy="427680"/>
          </a:xfrm>
          <a:prstGeom prst="roundRect">
            <a:avLst>
              <a:gd name="adj" fmla="val 431"/>
            </a:avLst>
          </a:prstGeom>
          <a:solidFill>
            <a:srgbClr val="198A8A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endParaRPr lang="tr-TR" altLang="en-US" sz="2177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3577" name="AutoShape 29"/>
          <p:cNvSpPr>
            <a:spLocks noChangeArrowheads="1"/>
          </p:cNvSpPr>
          <p:nvPr/>
        </p:nvSpPr>
        <p:spPr bwMode="auto">
          <a:xfrm>
            <a:off x="7358400" y="3597481"/>
            <a:ext cx="334080" cy="427680"/>
          </a:xfrm>
          <a:prstGeom prst="roundRect">
            <a:avLst>
              <a:gd name="adj" fmla="val 431"/>
            </a:avLst>
          </a:prstGeom>
          <a:solidFill>
            <a:srgbClr val="198A8A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endParaRPr lang="tr-TR" altLang="en-US" sz="2177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3578" name="AutoShape 30"/>
          <p:cNvSpPr>
            <a:spLocks noChangeArrowheads="1"/>
          </p:cNvSpPr>
          <p:nvPr/>
        </p:nvSpPr>
        <p:spPr bwMode="auto">
          <a:xfrm>
            <a:off x="7693921" y="3597481"/>
            <a:ext cx="334080" cy="427680"/>
          </a:xfrm>
          <a:prstGeom prst="roundRect">
            <a:avLst>
              <a:gd name="adj" fmla="val 431"/>
            </a:avLst>
          </a:prstGeom>
          <a:solidFill>
            <a:srgbClr val="198A8A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endParaRPr lang="tr-TR" altLang="en-US" sz="2177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3579" name="AutoShape 31"/>
          <p:cNvSpPr>
            <a:spLocks noChangeArrowheads="1"/>
          </p:cNvSpPr>
          <p:nvPr/>
        </p:nvSpPr>
        <p:spPr bwMode="auto">
          <a:xfrm>
            <a:off x="8006400" y="3597481"/>
            <a:ext cx="334080" cy="427680"/>
          </a:xfrm>
          <a:prstGeom prst="roundRect">
            <a:avLst>
              <a:gd name="adj" fmla="val 431"/>
            </a:avLst>
          </a:prstGeom>
          <a:solidFill>
            <a:srgbClr val="198A8A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endParaRPr lang="tr-TR" altLang="en-US" sz="2177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3580" name="AutoShape 32"/>
          <p:cNvSpPr>
            <a:spLocks noChangeArrowheads="1"/>
          </p:cNvSpPr>
          <p:nvPr/>
        </p:nvSpPr>
        <p:spPr bwMode="auto">
          <a:xfrm>
            <a:off x="1330561" y="2324521"/>
            <a:ext cx="4397760" cy="427680"/>
          </a:xfrm>
          <a:prstGeom prst="roundRect">
            <a:avLst>
              <a:gd name="adj" fmla="val 333"/>
            </a:avLst>
          </a:prstGeom>
          <a:solidFill>
            <a:srgbClr val="198A8A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endParaRPr lang="tr-TR" altLang="en-US" sz="2177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3581" name="AutoShape 33"/>
          <p:cNvSpPr>
            <a:spLocks noChangeArrowheads="1"/>
          </p:cNvSpPr>
          <p:nvPr/>
        </p:nvSpPr>
        <p:spPr bwMode="auto">
          <a:xfrm>
            <a:off x="5676481" y="2324521"/>
            <a:ext cx="1337760" cy="427680"/>
          </a:xfrm>
          <a:prstGeom prst="roundRect">
            <a:avLst>
              <a:gd name="adj" fmla="val 333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endParaRPr lang="tr-TR" altLang="en-US" sz="2177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3582" name="AutoShape 34"/>
          <p:cNvSpPr>
            <a:spLocks noChangeArrowheads="1"/>
          </p:cNvSpPr>
          <p:nvPr/>
        </p:nvSpPr>
        <p:spPr bwMode="auto">
          <a:xfrm>
            <a:off x="7014241" y="2324521"/>
            <a:ext cx="1347840" cy="427680"/>
          </a:xfrm>
          <a:prstGeom prst="roundRect">
            <a:avLst>
              <a:gd name="adj" fmla="val 333"/>
            </a:avLst>
          </a:prstGeom>
          <a:solidFill>
            <a:srgbClr val="993366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endParaRPr lang="tr-TR" altLang="en-US" sz="2177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3583" name="Text Box 35"/>
          <p:cNvSpPr txBox="1">
            <a:spLocks noChangeArrowheads="1"/>
          </p:cNvSpPr>
          <p:nvPr/>
        </p:nvSpPr>
        <p:spPr bwMode="auto">
          <a:xfrm>
            <a:off x="452161" y="2364841"/>
            <a:ext cx="1190880" cy="419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0819" rIns="81638" bIns="40819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GB" altLang="en-US" sz="2177">
                <a:solidFill>
                  <a:srgbClr val="2323DC"/>
                </a:solidFill>
                <a:latin typeface="MDW Arial" charset="0"/>
              </a:rPr>
              <a:t>FCFS</a:t>
            </a:r>
          </a:p>
        </p:txBody>
      </p:sp>
      <p:sp>
        <p:nvSpPr>
          <p:cNvPr id="23584" name="Text Box 36"/>
          <p:cNvSpPr txBox="1">
            <a:spLocks noChangeArrowheads="1"/>
          </p:cNvSpPr>
          <p:nvPr/>
        </p:nvSpPr>
        <p:spPr bwMode="auto">
          <a:xfrm>
            <a:off x="616321" y="3650761"/>
            <a:ext cx="1190880" cy="419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0819" rIns="81638" bIns="40819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GB" altLang="en-US" sz="2177">
                <a:solidFill>
                  <a:srgbClr val="2323DC"/>
                </a:solidFill>
                <a:latin typeface="MDW Arial" charset="0"/>
              </a:rPr>
              <a:t>RR</a:t>
            </a:r>
          </a:p>
        </p:txBody>
      </p:sp>
      <p:sp>
        <p:nvSpPr>
          <p:cNvPr id="23585" name="Text Box 37"/>
          <p:cNvSpPr txBox="1">
            <a:spLocks noChangeArrowheads="1"/>
          </p:cNvSpPr>
          <p:nvPr/>
        </p:nvSpPr>
        <p:spPr bwMode="auto">
          <a:xfrm>
            <a:off x="2134081" y="2374921"/>
            <a:ext cx="836640" cy="41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0819" rIns="81638" bIns="40819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GB" altLang="en-US" sz="1633">
                <a:latin typeface="Bitstream Vera Serif" charset="0"/>
              </a:rPr>
              <a:t>Job A </a:t>
            </a:r>
          </a:p>
        </p:txBody>
      </p:sp>
      <p:sp>
        <p:nvSpPr>
          <p:cNvPr id="23586" name="Text Box 38"/>
          <p:cNvSpPr txBox="1">
            <a:spLocks noChangeArrowheads="1"/>
          </p:cNvSpPr>
          <p:nvPr/>
        </p:nvSpPr>
        <p:spPr bwMode="auto">
          <a:xfrm>
            <a:off x="5896801" y="2364841"/>
            <a:ext cx="836640" cy="41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0819" rIns="81638" bIns="40819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GB" altLang="en-US" sz="1633">
                <a:latin typeface="Bitstream Vera Serif" charset="0"/>
              </a:rPr>
              <a:t>Job B </a:t>
            </a:r>
          </a:p>
        </p:txBody>
      </p:sp>
      <p:sp>
        <p:nvSpPr>
          <p:cNvPr id="23587" name="Text Box 39"/>
          <p:cNvSpPr txBox="1">
            <a:spLocks noChangeArrowheads="1"/>
          </p:cNvSpPr>
          <p:nvPr/>
        </p:nvSpPr>
        <p:spPr bwMode="auto">
          <a:xfrm>
            <a:off x="7244641" y="2364841"/>
            <a:ext cx="836640" cy="41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0819" rIns="81638" bIns="40819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GB" altLang="en-US" sz="1633">
                <a:latin typeface="Bitstream Vera Serif" charset="0"/>
              </a:rPr>
              <a:t>Job C </a:t>
            </a:r>
          </a:p>
        </p:txBody>
      </p:sp>
    </p:spTree>
    <p:extLst>
      <p:ext uri="{BB962C8B-B14F-4D97-AF65-F5344CB8AC3E}">
        <p14:creationId xmlns:p14="http://schemas.microsoft.com/office/powerpoint/2010/main" val="34293269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Shortest Job First (SJF)</a:t>
            </a:r>
            <a:r>
              <a:rPr lang="en-US" altLang="en-US"/>
              <a:t>‏</a:t>
            </a:r>
            <a:endParaRPr lang="en-GB" alt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Schedule job with the shortest expected </a:t>
            </a:r>
            <a:r>
              <a:rPr lang="en-GB" altLang="en-US" dirty="0">
                <a:solidFill>
                  <a:srgbClr val="993333"/>
                </a:solidFill>
              </a:rPr>
              <a:t>CPU burst </a:t>
            </a:r>
          </a:p>
          <a:p>
            <a:pPr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Two broad classes of processes: </a:t>
            </a:r>
            <a:r>
              <a:rPr lang="en-GB" altLang="en-US" dirty="0">
                <a:solidFill>
                  <a:srgbClr val="2323DC"/>
                </a:solidFill>
              </a:rPr>
              <a:t>CPU bound</a:t>
            </a:r>
            <a:r>
              <a:rPr lang="en-GB" altLang="en-US" dirty="0"/>
              <a:t> and </a:t>
            </a:r>
            <a:r>
              <a:rPr lang="en-GB" altLang="en-US" dirty="0">
                <a:solidFill>
                  <a:srgbClr val="2323DC"/>
                </a:solidFill>
              </a:rPr>
              <a:t>I/O bound</a:t>
            </a:r>
          </a:p>
          <a:p>
            <a:pPr lvl="1"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b="1" dirty="0"/>
              <a:t>CPU bound</a:t>
            </a:r>
            <a:r>
              <a:rPr lang="en-GB" altLang="en-US" dirty="0"/>
              <a:t>:</a:t>
            </a:r>
          </a:p>
          <a:p>
            <a:pPr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/>
          </a:p>
          <a:p>
            <a:pPr lvl="1"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 smtClean="0"/>
          </a:p>
          <a:p>
            <a:pPr lvl="1"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b="1" dirty="0" smtClean="0"/>
              <a:t>I/O </a:t>
            </a:r>
            <a:r>
              <a:rPr lang="en-GB" altLang="en-US" b="1" dirty="0"/>
              <a:t>bound</a:t>
            </a:r>
            <a:r>
              <a:rPr lang="en-GB" altLang="en-US" dirty="0"/>
              <a:t>:</a:t>
            </a:r>
          </a:p>
          <a:p>
            <a:pPr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 smtClean="0"/>
          </a:p>
          <a:p>
            <a:pPr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/>
          </a:p>
          <a:p>
            <a:pPr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 smtClean="0"/>
              <a:t>Examples </a:t>
            </a:r>
            <a:r>
              <a:rPr lang="en-GB" altLang="en-US" dirty="0"/>
              <a:t>of each kind of process?</a:t>
            </a:r>
          </a:p>
          <a:p>
            <a:pPr lvl="1">
              <a:lnSpc>
                <a:spcPct val="82000"/>
              </a:lnSpc>
              <a:buNone/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/>
          </a:p>
          <a:p>
            <a:pPr lvl="1">
              <a:lnSpc>
                <a:spcPct val="82000"/>
              </a:lnSpc>
              <a:buNone/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/>
          </a:p>
          <a:p>
            <a:pPr lvl="1">
              <a:lnSpc>
                <a:spcPct val="82000"/>
              </a:lnSpc>
              <a:buNone/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/>
          </a:p>
          <a:p>
            <a:pPr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/>
          </a:p>
          <a:p>
            <a:pPr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659521" y="2790673"/>
            <a:ext cx="7845119" cy="430560"/>
            <a:chOff x="659521" y="2377721"/>
            <a:chExt cx="7845119" cy="430560"/>
          </a:xfrm>
        </p:grpSpPr>
        <p:sp>
          <p:nvSpPr>
            <p:cNvPr id="25603" name="AutoShape 3"/>
            <p:cNvSpPr>
              <a:spLocks noChangeArrowheads="1"/>
            </p:cNvSpPr>
            <p:nvPr/>
          </p:nvSpPr>
          <p:spPr bwMode="auto">
            <a:xfrm>
              <a:off x="659521" y="2377721"/>
              <a:ext cx="2815200" cy="427680"/>
            </a:xfrm>
            <a:prstGeom prst="roundRect">
              <a:avLst>
                <a:gd name="adj" fmla="val 333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solidFill>
                    <a:srgbClr val="FFFFFF"/>
                  </a:solidFill>
                  <a:latin typeface="MDW Arial" charset="0"/>
                </a:rPr>
                <a:t>cpu</a:t>
              </a:r>
            </a:p>
          </p:txBody>
        </p:sp>
        <p:sp>
          <p:nvSpPr>
            <p:cNvPr id="25604" name="AutoShape 4"/>
            <p:cNvSpPr>
              <a:spLocks noChangeArrowheads="1"/>
            </p:cNvSpPr>
            <p:nvPr/>
          </p:nvSpPr>
          <p:spPr bwMode="auto">
            <a:xfrm>
              <a:off x="3473280" y="2377721"/>
              <a:ext cx="506880" cy="427680"/>
            </a:xfrm>
            <a:prstGeom prst="roundRect">
              <a:avLst>
                <a:gd name="adj" fmla="val 333"/>
              </a:avLst>
            </a:prstGeom>
            <a:solidFill>
              <a:srgbClr val="9933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solidFill>
                    <a:srgbClr val="FFFFFF"/>
                  </a:solidFill>
                  <a:latin typeface="MDW Arial" charset="0"/>
                </a:rPr>
                <a:t>i/o</a:t>
              </a:r>
            </a:p>
          </p:txBody>
        </p:sp>
        <p:sp>
          <p:nvSpPr>
            <p:cNvPr id="25605" name="AutoShape 5"/>
            <p:cNvSpPr>
              <a:spLocks noChangeArrowheads="1"/>
            </p:cNvSpPr>
            <p:nvPr/>
          </p:nvSpPr>
          <p:spPr bwMode="auto">
            <a:xfrm>
              <a:off x="3980161" y="2380601"/>
              <a:ext cx="1689120" cy="427680"/>
            </a:xfrm>
            <a:prstGeom prst="roundRect">
              <a:avLst>
                <a:gd name="adj" fmla="val 333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solidFill>
                    <a:srgbClr val="FFFFFF"/>
                  </a:solidFill>
                  <a:latin typeface="MDW Arial" charset="0"/>
                </a:rPr>
                <a:t>cpu</a:t>
              </a:r>
            </a:p>
          </p:txBody>
        </p:sp>
        <p:sp>
          <p:nvSpPr>
            <p:cNvPr id="25606" name="AutoShape 6"/>
            <p:cNvSpPr>
              <a:spLocks noChangeArrowheads="1"/>
            </p:cNvSpPr>
            <p:nvPr/>
          </p:nvSpPr>
          <p:spPr bwMode="auto">
            <a:xfrm>
              <a:off x="5669281" y="2380601"/>
              <a:ext cx="506880" cy="427680"/>
            </a:xfrm>
            <a:prstGeom prst="roundRect">
              <a:avLst>
                <a:gd name="adj" fmla="val 333"/>
              </a:avLst>
            </a:prstGeom>
            <a:solidFill>
              <a:srgbClr val="9933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solidFill>
                    <a:srgbClr val="FFFFFF"/>
                  </a:solidFill>
                  <a:latin typeface="MDW Arial" charset="0"/>
                </a:rPr>
                <a:t>i/o</a:t>
              </a:r>
            </a:p>
          </p:txBody>
        </p:sp>
        <p:sp>
          <p:nvSpPr>
            <p:cNvPr id="25607" name="AutoShape 7"/>
            <p:cNvSpPr>
              <a:spLocks noChangeArrowheads="1"/>
            </p:cNvSpPr>
            <p:nvPr/>
          </p:nvSpPr>
          <p:spPr bwMode="auto">
            <a:xfrm>
              <a:off x="6176161" y="2380601"/>
              <a:ext cx="1689120" cy="427680"/>
            </a:xfrm>
            <a:prstGeom prst="roundRect">
              <a:avLst>
                <a:gd name="adj" fmla="val 333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solidFill>
                    <a:srgbClr val="FFFFFF"/>
                  </a:solidFill>
                  <a:latin typeface="MDW Arial" charset="0"/>
                </a:rPr>
                <a:t>cpu</a:t>
              </a:r>
            </a:p>
          </p:txBody>
        </p:sp>
        <p:sp>
          <p:nvSpPr>
            <p:cNvPr id="25608" name="AutoShape 8"/>
            <p:cNvSpPr>
              <a:spLocks noChangeArrowheads="1"/>
            </p:cNvSpPr>
            <p:nvPr/>
          </p:nvSpPr>
          <p:spPr bwMode="auto">
            <a:xfrm>
              <a:off x="7865280" y="2380601"/>
              <a:ext cx="639360" cy="427680"/>
            </a:xfrm>
            <a:prstGeom prst="roundRect">
              <a:avLst>
                <a:gd name="adj" fmla="val 333"/>
              </a:avLst>
            </a:prstGeom>
            <a:solidFill>
              <a:srgbClr val="9933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solidFill>
                    <a:srgbClr val="FFFFFF"/>
                  </a:solidFill>
                  <a:latin typeface="MDW Arial" charset="0"/>
                </a:rPr>
                <a:t>i/o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869761" y="3752553"/>
            <a:ext cx="7100640" cy="430560"/>
            <a:chOff x="869761" y="3280601"/>
            <a:chExt cx="7100640" cy="430560"/>
          </a:xfrm>
        </p:grpSpPr>
        <p:sp>
          <p:nvSpPr>
            <p:cNvPr id="25609" name="AutoShape 9"/>
            <p:cNvSpPr>
              <a:spLocks noChangeArrowheads="1"/>
            </p:cNvSpPr>
            <p:nvPr/>
          </p:nvSpPr>
          <p:spPr bwMode="auto">
            <a:xfrm>
              <a:off x="869761" y="3280601"/>
              <a:ext cx="488160" cy="427680"/>
            </a:xfrm>
            <a:prstGeom prst="roundRect">
              <a:avLst>
                <a:gd name="adj" fmla="val 333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907">
                  <a:solidFill>
                    <a:srgbClr val="FFFFFF"/>
                  </a:solidFill>
                  <a:latin typeface="MDW Arial" charset="0"/>
                </a:rPr>
                <a:t>cpu</a:t>
              </a:r>
            </a:p>
          </p:txBody>
        </p:sp>
        <p:sp>
          <p:nvSpPr>
            <p:cNvPr id="25610" name="AutoShape 10"/>
            <p:cNvSpPr>
              <a:spLocks noChangeArrowheads="1"/>
            </p:cNvSpPr>
            <p:nvPr/>
          </p:nvSpPr>
          <p:spPr bwMode="auto">
            <a:xfrm>
              <a:off x="1359361" y="3280601"/>
              <a:ext cx="1758240" cy="427680"/>
            </a:xfrm>
            <a:prstGeom prst="roundRect">
              <a:avLst>
                <a:gd name="adj" fmla="val 333"/>
              </a:avLst>
            </a:prstGeom>
            <a:solidFill>
              <a:srgbClr val="9933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solidFill>
                    <a:srgbClr val="FFFFFF"/>
                  </a:solidFill>
                  <a:latin typeface="MDW Arial" charset="0"/>
                </a:rPr>
                <a:t>i/o</a:t>
              </a:r>
            </a:p>
          </p:txBody>
        </p:sp>
        <p:sp>
          <p:nvSpPr>
            <p:cNvPr id="25611" name="AutoShape 11"/>
            <p:cNvSpPr>
              <a:spLocks noChangeArrowheads="1"/>
            </p:cNvSpPr>
            <p:nvPr/>
          </p:nvSpPr>
          <p:spPr bwMode="auto">
            <a:xfrm>
              <a:off x="3116161" y="3280601"/>
              <a:ext cx="358560" cy="427680"/>
            </a:xfrm>
            <a:prstGeom prst="roundRect">
              <a:avLst>
                <a:gd name="adj" fmla="val 403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907">
                  <a:solidFill>
                    <a:srgbClr val="FFFFFF"/>
                  </a:solidFill>
                  <a:latin typeface="MDW Arial" charset="0"/>
                </a:rPr>
                <a:t>cpu</a:t>
              </a:r>
            </a:p>
          </p:txBody>
        </p:sp>
        <p:sp>
          <p:nvSpPr>
            <p:cNvPr id="25612" name="AutoShape 12"/>
            <p:cNvSpPr>
              <a:spLocks noChangeArrowheads="1"/>
            </p:cNvSpPr>
            <p:nvPr/>
          </p:nvSpPr>
          <p:spPr bwMode="auto">
            <a:xfrm>
              <a:off x="3474721" y="3283481"/>
              <a:ext cx="1715040" cy="427680"/>
            </a:xfrm>
            <a:prstGeom prst="roundRect">
              <a:avLst>
                <a:gd name="adj" fmla="val 333"/>
              </a:avLst>
            </a:prstGeom>
            <a:solidFill>
              <a:srgbClr val="9933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solidFill>
                    <a:srgbClr val="FFFFFF"/>
                  </a:solidFill>
                  <a:latin typeface="MDW Arial" charset="0"/>
                </a:rPr>
                <a:t>i/o</a:t>
              </a:r>
            </a:p>
          </p:txBody>
        </p:sp>
        <p:sp>
          <p:nvSpPr>
            <p:cNvPr id="25613" name="AutoShape 13"/>
            <p:cNvSpPr>
              <a:spLocks noChangeArrowheads="1"/>
            </p:cNvSpPr>
            <p:nvPr/>
          </p:nvSpPr>
          <p:spPr bwMode="auto">
            <a:xfrm>
              <a:off x="5189761" y="3283481"/>
              <a:ext cx="440640" cy="427680"/>
            </a:xfrm>
            <a:prstGeom prst="roundRect">
              <a:avLst>
                <a:gd name="adj" fmla="val 333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907">
                  <a:solidFill>
                    <a:srgbClr val="FFFFFF"/>
                  </a:solidFill>
                  <a:latin typeface="MDW Arial" charset="0"/>
                </a:rPr>
                <a:t>cpu</a:t>
              </a:r>
            </a:p>
          </p:txBody>
        </p:sp>
        <p:sp>
          <p:nvSpPr>
            <p:cNvPr id="25614" name="AutoShape 14"/>
            <p:cNvSpPr>
              <a:spLocks noChangeArrowheads="1"/>
            </p:cNvSpPr>
            <p:nvPr/>
          </p:nvSpPr>
          <p:spPr bwMode="auto">
            <a:xfrm>
              <a:off x="5630401" y="3283481"/>
              <a:ext cx="1887840" cy="427680"/>
            </a:xfrm>
            <a:prstGeom prst="roundRect">
              <a:avLst>
                <a:gd name="adj" fmla="val 333"/>
              </a:avLst>
            </a:prstGeom>
            <a:solidFill>
              <a:srgbClr val="9933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solidFill>
                    <a:srgbClr val="FFFFFF"/>
                  </a:solidFill>
                  <a:latin typeface="MDW Arial" charset="0"/>
                </a:rPr>
                <a:t>i/o</a:t>
              </a:r>
            </a:p>
          </p:txBody>
        </p:sp>
        <p:sp>
          <p:nvSpPr>
            <p:cNvPr id="25615" name="AutoShape 15"/>
            <p:cNvSpPr>
              <a:spLocks noChangeArrowheads="1"/>
            </p:cNvSpPr>
            <p:nvPr/>
          </p:nvSpPr>
          <p:spPr bwMode="auto">
            <a:xfrm>
              <a:off x="7518241" y="3280601"/>
              <a:ext cx="452160" cy="427680"/>
            </a:xfrm>
            <a:prstGeom prst="roundRect">
              <a:avLst>
                <a:gd name="adj" fmla="val 333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907">
                  <a:solidFill>
                    <a:srgbClr val="FFFFFF"/>
                  </a:solidFill>
                  <a:latin typeface="MDW Arial" charset="0"/>
                </a:rPr>
                <a:t>cpu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265400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Shortest Job First (SJF)</a:t>
            </a:r>
            <a:r>
              <a:rPr lang="en-US" altLang="en-US"/>
              <a:t>‏</a:t>
            </a:r>
            <a:endParaRPr lang="en-GB" alt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7896225" cy="2762422"/>
          </a:xfrm>
        </p:spPr>
        <p:txBody>
          <a:bodyPr/>
          <a:lstStyle/>
          <a:p>
            <a:pPr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Schedule job with the shortest expected </a:t>
            </a:r>
            <a:r>
              <a:rPr lang="en-GB" altLang="en-US" dirty="0">
                <a:solidFill>
                  <a:srgbClr val="993333"/>
                </a:solidFill>
              </a:rPr>
              <a:t>CPU burst </a:t>
            </a:r>
          </a:p>
          <a:p>
            <a:pPr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Two broad classes of processes: </a:t>
            </a:r>
            <a:r>
              <a:rPr lang="en-GB" altLang="en-US" dirty="0">
                <a:solidFill>
                  <a:srgbClr val="2323DC"/>
                </a:solidFill>
              </a:rPr>
              <a:t>CPU bound</a:t>
            </a:r>
            <a:r>
              <a:rPr lang="en-GB" altLang="en-US" dirty="0"/>
              <a:t> and </a:t>
            </a:r>
            <a:r>
              <a:rPr lang="en-GB" altLang="en-US" dirty="0">
                <a:solidFill>
                  <a:srgbClr val="2323DC"/>
                </a:solidFill>
              </a:rPr>
              <a:t>I/O bound</a:t>
            </a:r>
          </a:p>
          <a:p>
            <a:pPr lvl="1"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b="1" dirty="0"/>
              <a:t>CPU bound</a:t>
            </a:r>
            <a:r>
              <a:rPr lang="en-GB" altLang="en-US" dirty="0" smtClean="0"/>
              <a:t>: </a:t>
            </a:r>
            <a:r>
              <a:rPr lang="en-GB" altLang="en-US" dirty="0" err="1" smtClean="0"/>
              <a:t>e.g.</a:t>
            </a:r>
            <a:r>
              <a:rPr lang="en-GB" altLang="en-US" dirty="0" err="1" smtClean="0">
                <a:latin typeface="Calibri" charset="0"/>
                <a:ea typeface="Calibri" charset="0"/>
                <a:cs typeface="Calibri" charset="0"/>
              </a:rPr>
              <a:t>compiler</a:t>
            </a: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, number crunching, </a:t>
            </a:r>
            <a:r>
              <a:rPr lang="en-GB" altLang="en-US" dirty="0" smtClean="0">
                <a:latin typeface="Calibri" charset="0"/>
                <a:ea typeface="Calibri" charset="0"/>
                <a:cs typeface="Calibri" charset="0"/>
              </a:rPr>
              <a:t>games.</a:t>
            </a:r>
          </a:p>
          <a:p>
            <a:pPr lvl="1"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/>
          </a:p>
          <a:p>
            <a:pPr marL="457200" lvl="1" indent="0">
              <a:lnSpc>
                <a:spcPct val="82000"/>
              </a:lnSpc>
              <a:buNone/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 smtClean="0"/>
          </a:p>
          <a:p>
            <a:pPr lvl="1"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b="1" dirty="0" smtClean="0"/>
              <a:t>I/O </a:t>
            </a:r>
            <a:r>
              <a:rPr lang="en-GB" altLang="en-US" b="1" dirty="0"/>
              <a:t>bound</a:t>
            </a:r>
            <a:r>
              <a:rPr lang="en-GB" altLang="en-US" dirty="0" smtClean="0"/>
              <a:t>: e.g. </a:t>
            </a: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web browser, database engine, word </a:t>
            </a:r>
            <a:r>
              <a:rPr lang="en-GB" altLang="en-US" dirty="0" smtClean="0">
                <a:latin typeface="Calibri" charset="0"/>
                <a:ea typeface="Calibri" charset="0"/>
                <a:cs typeface="Calibri" charset="0"/>
              </a:rPr>
              <a:t>processor</a:t>
            </a: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.</a:t>
            </a:r>
            <a:endParaRPr lang="en-GB" altLang="en-US" dirty="0" smtClean="0"/>
          </a:p>
          <a:p>
            <a:pPr lvl="1">
              <a:lnSpc>
                <a:spcPct val="82000"/>
              </a:lnSpc>
              <a:buNone/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/>
          </a:p>
          <a:p>
            <a:pPr lvl="1">
              <a:lnSpc>
                <a:spcPct val="82000"/>
              </a:lnSpc>
              <a:buNone/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/>
          </a:p>
          <a:p>
            <a:pPr lvl="1">
              <a:lnSpc>
                <a:spcPct val="82000"/>
              </a:lnSpc>
              <a:buNone/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/>
          </a:p>
          <a:p>
            <a:pPr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/>
          </a:p>
          <a:p>
            <a:pPr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659521" y="2790673"/>
            <a:ext cx="7845119" cy="430560"/>
            <a:chOff x="659521" y="2377721"/>
            <a:chExt cx="7845119" cy="430560"/>
          </a:xfrm>
        </p:grpSpPr>
        <p:sp>
          <p:nvSpPr>
            <p:cNvPr id="25603" name="AutoShape 3"/>
            <p:cNvSpPr>
              <a:spLocks noChangeArrowheads="1"/>
            </p:cNvSpPr>
            <p:nvPr/>
          </p:nvSpPr>
          <p:spPr bwMode="auto">
            <a:xfrm>
              <a:off x="659521" y="2377721"/>
              <a:ext cx="2815200" cy="427680"/>
            </a:xfrm>
            <a:prstGeom prst="roundRect">
              <a:avLst>
                <a:gd name="adj" fmla="val 333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solidFill>
                    <a:srgbClr val="FFFFFF"/>
                  </a:solidFill>
                  <a:latin typeface="MDW Arial" charset="0"/>
                </a:rPr>
                <a:t>cpu</a:t>
              </a:r>
            </a:p>
          </p:txBody>
        </p:sp>
        <p:sp>
          <p:nvSpPr>
            <p:cNvPr id="25604" name="AutoShape 4"/>
            <p:cNvSpPr>
              <a:spLocks noChangeArrowheads="1"/>
            </p:cNvSpPr>
            <p:nvPr/>
          </p:nvSpPr>
          <p:spPr bwMode="auto">
            <a:xfrm>
              <a:off x="3473280" y="2377721"/>
              <a:ext cx="506880" cy="427680"/>
            </a:xfrm>
            <a:prstGeom prst="roundRect">
              <a:avLst>
                <a:gd name="adj" fmla="val 333"/>
              </a:avLst>
            </a:prstGeom>
            <a:solidFill>
              <a:srgbClr val="9933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solidFill>
                    <a:srgbClr val="FFFFFF"/>
                  </a:solidFill>
                  <a:latin typeface="MDW Arial" charset="0"/>
                </a:rPr>
                <a:t>i/o</a:t>
              </a:r>
            </a:p>
          </p:txBody>
        </p:sp>
        <p:sp>
          <p:nvSpPr>
            <p:cNvPr id="25605" name="AutoShape 5"/>
            <p:cNvSpPr>
              <a:spLocks noChangeArrowheads="1"/>
            </p:cNvSpPr>
            <p:nvPr/>
          </p:nvSpPr>
          <p:spPr bwMode="auto">
            <a:xfrm>
              <a:off x="3980161" y="2380601"/>
              <a:ext cx="1689120" cy="427680"/>
            </a:xfrm>
            <a:prstGeom prst="roundRect">
              <a:avLst>
                <a:gd name="adj" fmla="val 333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solidFill>
                    <a:srgbClr val="FFFFFF"/>
                  </a:solidFill>
                  <a:latin typeface="MDW Arial" charset="0"/>
                </a:rPr>
                <a:t>cpu</a:t>
              </a:r>
            </a:p>
          </p:txBody>
        </p:sp>
        <p:sp>
          <p:nvSpPr>
            <p:cNvPr id="25606" name="AutoShape 6"/>
            <p:cNvSpPr>
              <a:spLocks noChangeArrowheads="1"/>
            </p:cNvSpPr>
            <p:nvPr/>
          </p:nvSpPr>
          <p:spPr bwMode="auto">
            <a:xfrm>
              <a:off x="5669281" y="2380601"/>
              <a:ext cx="506880" cy="427680"/>
            </a:xfrm>
            <a:prstGeom prst="roundRect">
              <a:avLst>
                <a:gd name="adj" fmla="val 333"/>
              </a:avLst>
            </a:prstGeom>
            <a:solidFill>
              <a:srgbClr val="9933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solidFill>
                    <a:srgbClr val="FFFFFF"/>
                  </a:solidFill>
                  <a:latin typeface="MDW Arial" charset="0"/>
                </a:rPr>
                <a:t>i/o</a:t>
              </a:r>
            </a:p>
          </p:txBody>
        </p:sp>
        <p:sp>
          <p:nvSpPr>
            <p:cNvPr id="25607" name="AutoShape 7"/>
            <p:cNvSpPr>
              <a:spLocks noChangeArrowheads="1"/>
            </p:cNvSpPr>
            <p:nvPr/>
          </p:nvSpPr>
          <p:spPr bwMode="auto">
            <a:xfrm>
              <a:off x="6176161" y="2380601"/>
              <a:ext cx="1689120" cy="427680"/>
            </a:xfrm>
            <a:prstGeom prst="roundRect">
              <a:avLst>
                <a:gd name="adj" fmla="val 333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solidFill>
                    <a:srgbClr val="FFFFFF"/>
                  </a:solidFill>
                  <a:latin typeface="MDW Arial" charset="0"/>
                </a:rPr>
                <a:t>cpu</a:t>
              </a:r>
            </a:p>
          </p:txBody>
        </p:sp>
        <p:sp>
          <p:nvSpPr>
            <p:cNvPr id="25608" name="AutoShape 8"/>
            <p:cNvSpPr>
              <a:spLocks noChangeArrowheads="1"/>
            </p:cNvSpPr>
            <p:nvPr/>
          </p:nvSpPr>
          <p:spPr bwMode="auto">
            <a:xfrm>
              <a:off x="7865280" y="2380601"/>
              <a:ext cx="639360" cy="427680"/>
            </a:xfrm>
            <a:prstGeom prst="roundRect">
              <a:avLst>
                <a:gd name="adj" fmla="val 333"/>
              </a:avLst>
            </a:prstGeom>
            <a:solidFill>
              <a:srgbClr val="9933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solidFill>
                    <a:srgbClr val="FFFFFF"/>
                  </a:solidFill>
                  <a:latin typeface="MDW Arial" charset="0"/>
                </a:rPr>
                <a:t>i/o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869761" y="3752553"/>
            <a:ext cx="7100640" cy="430560"/>
            <a:chOff x="869761" y="3280601"/>
            <a:chExt cx="7100640" cy="430560"/>
          </a:xfrm>
        </p:grpSpPr>
        <p:sp>
          <p:nvSpPr>
            <p:cNvPr id="25609" name="AutoShape 9"/>
            <p:cNvSpPr>
              <a:spLocks noChangeArrowheads="1"/>
            </p:cNvSpPr>
            <p:nvPr/>
          </p:nvSpPr>
          <p:spPr bwMode="auto">
            <a:xfrm>
              <a:off x="869761" y="3280601"/>
              <a:ext cx="488160" cy="427680"/>
            </a:xfrm>
            <a:prstGeom prst="roundRect">
              <a:avLst>
                <a:gd name="adj" fmla="val 333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907">
                  <a:solidFill>
                    <a:srgbClr val="FFFFFF"/>
                  </a:solidFill>
                  <a:latin typeface="MDW Arial" charset="0"/>
                </a:rPr>
                <a:t>cpu</a:t>
              </a:r>
            </a:p>
          </p:txBody>
        </p:sp>
        <p:sp>
          <p:nvSpPr>
            <p:cNvPr id="25610" name="AutoShape 10"/>
            <p:cNvSpPr>
              <a:spLocks noChangeArrowheads="1"/>
            </p:cNvSpPr>
            <p:nvPr/>
          </p:nvSpPr>
          <p:spPr bwMode="auto">
            <a:xfrm>
              <a:off x="1359361" y="3280601"/>
              <a:ext cx="1758240" cy="427680"/>
            </a:xfrm>
            <a:prstGeom prst="roundRect">
              <a:avLst>
                <a:gd name="adj" fmla="val 333"/>
              </a:avLst>
            </a:prstGeom>
            <a:solidFill>
              <a:srgbClr val="9933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solidFill>
                    <a:srgbClr val="FFFFFF"/>
                  </a:solidFill>
                  <a:latin typeface="MDW Arial" charset="0"/>
                </a:rPr>
                <a:t>i/o</a:t>
              </a:r>
            </a:p>
          </p:txBody>
        </p:sp>
        <p:sp>
          <p:nvSpPr>
            <p:cNvPr id="25611" name="AutoShape 11"/>
            <p:cNvSpPr>
              <a:spLocks noChangeArrowheads="1"/>
            </p:cNvSpPr>
            <p:nvPr/>
          </p:nvSpPr>
          <p:spPr bwMode="auto">
            <a:xfrm>
              <a:off x="3116161" y="3280601"/>
              <a:ext cx="358560" cy="427680"/>
            </a:xfrm>
            <a:prstGeom prst="roundRect">
              <a:avLst>
                <a:gd name="adj" fmla="val 403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907">
                  <a:solidFill>
                    <a:srgbClr val="FFFFFF"/>
                  </a:solidFill>
                  <a:latin typeface="MDW Arial" charset="0"/>
                </a:rPr>
                <a:t>cpu</a:t>
              </a:r>
            </a:p>
          </p:txBody>
        </p:sp>
        <p:sp>
          <p:nvSpPr>
            <p:cNvPr id="25612" name="AutoShape 12"/>
            <p:cNvSpPr>
              <a:spLocks noChangeArrowheads="1"/>
            </p:cNvSpPr>
            <p:nvPr/>
          </p:nvSpPr>
          <p:spPr bwMode="auto">
            <a:xfrm>
              <a:off x="3474721" y="3283481"/>
              <a:ext cx="1715040" cy="427680"/>
            </a:xfrm>
            <a:prstGeom prst="roundRect">
              <a:avLst>
                <a:gd name="adj" fmla="val 333"/>
              </a:avLst>
            </a:prstGeom>
            <a:solidFill>
              <a:srgbClr val="9933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solidFill>
                    <a:srgbClr val="FFFFFF"/>
                  </a:solidFill>
                  <a:latin typeface="MDW Arial" charset="0"/>
                </a:rPr>
                <a:t>i/o</a:t>
              </a:r>
            </a:p>
          </p:txBody>
        </p:sp>
        <p:sp>
          <p:nvSpPr>
            <p:cNvPr id="25613" name="AutoShape 13"/>
            <p:cNvSpPr>
              <a:spLocks noChangeArrowheads="1"/>
            </p:cNvSpPr>
            <p:nvPr/>
          </p:nvSpPr>
          <p:spPr bwMode="auto">
            <a:xfrm>
              <a:off x="5189761" y="3283481"/>
              <a:ext cx="440640" cy="427680"/>
            </a:xfrm>
            <a:prstGeom prst="roundRect">
              <a:avLst>
                <a:gd name="adj" fmla="val 333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907">
                  <a:solidFill>
                    <a:srgbClr val="FFFFFF"/>
                  </a:solidFill>
                  <a:latin typeface="MDW Arial" charset="0"/>
                </a:rPr>
                <a:t>cpu</a:t>
              </a:r>
            </a:p>
          </p:txBody>
        </p:sp>
        <p:sp>
          <p:nvSpPr>
            <p:cNvPr id="25614" name="AutoShape 14"/>
            <p:cNvSpPr>
              <a:spLocks noChangeArrowheads="1"/>
            </p:cNvSpPr>
            <p:nvPr/>
          </p:nvSpPr>
          <p:spPr bwMode="auto">
            <a:xfrm>
              <a:off x="5630401" y="3283481"/>
              <a:ext cx="1887840" cy="427680"/>
            </a:xfrm>
            <a:prstGeom prst="roundRect">
              <a:avLst>
                <a:gd name="adj" fmla="val 333"/>
              </a:avLst>
            </a:prstGeom>
            <a:solidFill>
              <a:srgbClr val="9933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solidFill>
                    <a:srgbClr val="FFFFFF"/>
                  </a:solidFill>
                  <a:latin typeface="MDW Arial" charset="0"/>
                </a:rPr>
                <a:t>i/o</a:t>
              </a:r>
            </a:p>
          </p:txBody>
        </p:sp>
        <p:sp>
          <p:nvSpPr>
            <p:cNvPr id="25615" name="AutoShape 15"/>
            <p:cNvSpPr>
              <a:spLocks noChangeArrowheads="1"/>
            </p:cNvSpPr>
            <p:nvPr/>
          </p:nvSpPr>
          <p:spPr bwMode="auto">
            <a:xfrm>
              <a:off x="7518241" y="3280601"/>
              <a:ext cx="452160" cy="427680"/>
            </a:xfrm>
            <a:prstGeom prst="roundRect">
              <a:avLst>
                <a:gd name="adj" fmla="val 333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907">
                  <a:solidFill>
                    <a:srgbClr val="FFFFFF"/>
                  </a:solidFill>
                  <a:latin typeface="MDW Arial" charset="0"/>
                </a:rPr>
                <a:t>cpu</a:t>
              </a:r>
            </a:p>
          </p:txBody>
        </p:sp>
      </p:grpSp>
      <p:sp>
        <p:nvSpPr>
          <p:cNvPr id="4" name="Rectangle 3"/>
          <p:cNvSpPr/>
          <p:nvPr/>
        </p:nvSpPr>
        <p:spPr>
          <a:xfrm>
            <a:off x="352290" y="4406508"/>
            <a:ext cx="8511491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charset="2"/>
              <a:buChar char="§"/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 smtClean="0">
                <a:latin typeface="Calibri" charset="0"/>
                <a:ea typeface="Calibri" charset="0"/>
                <a:cs typeface="Calibri" charset="0"/>
              </a:rPr>
              <a:t>How </a:t>
            </a: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to predict a process's CPU burst?</a:t>
            </a:r>
          </a:p>
          <a:p>
            <a:pPr marL="800100" lvl="1" indent="-342900">
              <a:buFont typeface="Wingdings" charset="2"/>
              <a:buChar char="§"/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2000" b="0" dirty="0">
                <a:latin typeface="Calibri" charset="0"/>
                <a:ea typeface="Calibri" charset="0"/>
                <a:cs typeface="Calibri" charset="0"/>
              </a:rPr>
              <a:t>Can get a pretty good guess by looking at the past history of the job</a:t>
            </a:r>
          </a:p>
          <a:p>
            <a:pPr marL="800100" lvl="1" indent="-342900">
              <a:buFont typeface="Wingdings" charset="2"/>
              <a:buChar char="§"/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2000" b="0" dirty="0">
                <a:latin typeface="Calibri" charset="0"/>
                <a:ea typeface="Calibri" charset="0"/>
                <a:cs typeface="Calibri" charset="0"/>
              </a:rPr>
              <a:t>Track the CPU burst each time a thread runs, track the average</a:t>
            </a:r>
          </a:p>
          <a:p>
            <a:pPr marL="800100" lvl="1" indent="-342900">
              <a:buFont typeface="Wingdings" charset="2"/>
              <a:buChar char="§"/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2000" dirty="0">
                <a:latin typeface="Calibri" charset="0"/>
                <a:ea typeface="Calibri" charset="0"/>
                <a:cs typeface="Calibri" charset="0"/>
              </a:rPr>
              <a:t>CPU bound </a:t>
            </a:r>
            <a:r>
              <a:rPr lang="en-GB" altLang="en-US" sz="2000" b="0" dirty="0">
                <a:latin typeface="Calibri" charset="0"/>
                <a:ea typeface="Calibri" charset="0"/>
                <a:cs typeface="Calibri" charset="0"/>
              </a:rPr>
              <a:t>jobs will tend to have a long burst</a:t>
            </a:r>
          </a:p>
          <a:p>
            <a:pPr marL="800100" lvl="1" indent="-342900">
              <a:buFont typeface="Wingdings" charset="2"/>
              <a:buChar char="§"/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2000" dirty="0">
                <a:latin typeface="Calibri" charset="0"/>
                <a:ea typeface="Calibri" charset="0"/>
                <a:cs typeface="Calibri" charset="0"/>
              </a:rPr>
              <a:t>I/O bound </a:t>
            </a:r>
            <a:r>
              <a:rPr lang="en-GB" altLang="en-US" sz="2000" b="0" dirty="0">
                <a:latin typeface="Calibri" charset="0"/>
                <a:ea typeface="Calibri" charset="0"/>
                <a:cs typeface="Calibri" charset="0"/>
              </a:rPr>
              <a:t>jobs will tend to have a short burst</a:t>
            </a:r>
          </a:p>
        </p:txBody>
      </p:sp>
    </p:spTree>
    <p:extLst>
      <p:ext uri="{BB962C8B-B14F-4D97-AF65-F5344CB8AC3E}">
        <p14:creationId xmlns:p14="http://schemas.microsoft.com/office/powerpoint/2010/main" val="10770374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71041" y="93961"/>
            <a:ext cx="7807680" cy="424800"/>
          </a:xfrm>
        </p:spPr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SJF Example</a:t>
            </a:r>
          </a:p>
        </p:txBody>
      </p:sp>
      <p:grpSp>
        <p:nvGrpSpPr>
          <p:cNvPr id="29698" name="Group 2"/>
          <p:cNvGrpSpPr>
            <a:grpSpLocks/>
          </p:cNvGrpSpPr>
          <p:nvPr/>
        </p:nvGrpSpPr>
        <p:grpSpPr bwMode="auto">
          <a:xfrm>
            <a:off x="3471841" y="1732681"/>
            <a:ext cx="3313440" cy="420480"/>
            <a:chOff x="2411" y="1203"/>
            <a:chExt cx="2301" cy="292"/>
          </a:xfrm>
        </p:grpSpPr>
        <p:sp>
          <p:nvSpPr>
            <p:cNvPr id="29732" name="AutoShape 3"/>
            <p:cNvSpPr>
              <a:spLocks noChangeArrowheads="1"/>
            </p:cNvSpPr>
            <p:nvPr/>
          </p:nvSpPr>
          <p:spPr bwMode="auto">
            <a:xfrm>
              <a:off x="2411" y="1203"/>
              <a:ext cx="1950" cy="293"/>
            </a:xfrm>
            <a:prstGeom prst="roundRect">
              <a:avLst>
                <a:gd name="adj" fmla="val 333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solidFill>
                    <a:srgbClr val="FFFFFF"/>
                  </a:solidFill>
                  <a:latin typeface="Calibri" charset="0"/>
                  <a:ea typeface="Calibri" charset="0"/>
                  <a:cs typeface="Calibri" charset="0"/>
                </a:rPr>
                <a:t>cpu</a:t>
              </a:r>
            </a:p>
          </p:txBody>
        </p:sp>
        <p:sp>
          <p:nvSpPr>
            <p:cNvPr id="29733" name="AutoShape 4"/>
            <p:cNvSpPr>
              <a:spLocks noChangeArrowheads="1"/>
            </p:cNvSpPr>
            <p:nvPr/>
          </p:nvSpPr>
          <p:spPr bwMode="auto">
            <a:xfrm>
              <a:off x="4361" y="1203"/>
              <a:ext cx="352" cy="293"/>
            </a:xfrm>
            <a:prstGeom prst="roundRect">
              <a:avLst>
                <a:gd name="adj" fmla="val 333"/>
              </a:avLst>
            </a:prstGeom>
            <a:solidFill>
              <a:srgbClr val="9933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solidFill>
                    <a:srgbClr val="FFFFFF"/>
                  </a:solidFill>
                  <a:latin typeface="Calibri" charset="0"/>
                  <a:ea typeface="Calibri" charset="0"/>
                  <a:cs typeface="Calibri" charset="0"/>
                </a:rPr>
                <a:t>i/o</a:t>
              </a:r>
            </a:p>
          </p:txBody>
        </p:sp>
      </p:grpSp>
      <p:grpSp>
        <p:nvGrpSpPr>
          <p:cNvPr id="29699" name="Group 5"/>
          <p:cNvGrpSpPr>
            <a:grpSpLocks/>
          </p:cNvGrpSpPr>
          <p:nvPr/>
        </p:nvGrpSpPr>
        <p:grpSpPr bwMode="auto">
          <a:xfrm>
            <a:off x="3471841" y="668520"/>
            <a:ext cx="2367360" cy="420480"/>
            <a:chOff x="2411" y="464"/>
            <a:chExt cx="1644" cy="292"/>
          </a:xfrm>
        </p:grpSpPr>
        <p:sp>
          <p:nvSpPr>
            <p:cNvPr id="29730" name="AutoShape 6"/>
            <p:cNvSpPr>
              <a:spLocks noChangeArrowheads="1"/>
            </p:cNvSpPr>
            <p:nvPr/>
          </p:nvSpPr>
          <p:spPr bwMode="auto">
            <a:xfrm>
              <a:off x="2411" y="464"/>
              <a:ext cx="1171" cy="293"/>
            </a:xfrm>
            <a:prstGeom prst="roundRect">
              <a:avLst>
                <a:gd name="adj" fmla="val 333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solidFill>
                    <a:srgbClr val="FFFFFF"/>
                  </a:solidFill>
                  <a:latin typeface="Calibri" charset="0"/>
                  <a:ea typeface="Calibri" charset="0"/>
                  <a:cs typeface="Calibri" charset="0"/>
                </a:rPr>
                <a:t>cpu</a:t>
              </a:r>
            </a:p>
          </p:txBody>
        </p:sp>
        <p:sp>
          <p:nvSpPr>
            <p:cNvPr id="29731" name="AutoShape 7"/>
            <p:cNvSpPr>
              <a:spLocks noChangeArrowheads="1"/>
            </p:cNvSpPr>
            <p:nvPr/>
          </p:nvSpPr>
          <p:spPr bwMode="auto">
            <a:xfrm>
              <a:off x="3580" y="464"/>
              <a:ext cx="476" cy="293"/>
            </a:xfrm>
            <a:prstGeom prst="roundRect">
              <a:avLst>
                <a:gd name="adj" fmla="val 333"/>
              </a:avLst>
            </a:prstGeom>
            <a:solidFill>
              <a:srgbClr val="9933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solidFill>
                    <a:srgbClr val="FFFFFF"/>
                  </a:solidFill>
                  <a:latin typeface="Calibri" charset="0"/>
                  <a:ea typeface="Calibri" charset="0"/>
                  <a:cs typeface="Calibri" charset="0"/>
                </a:rPr>
                <a:t>i/o</a:t>
              </a:r>
            </a:p>
          </p:txBody>
        </p:sp>
      </p:grpSp>
      <p:grpSp>
        <p:nvGrpSpPr>
          <p:cNvPr id="29700" name="Group 8"/>
          <p:cNvGrpSpPr>
            <a:grpSpLocks/>
          </p:cNvGrpSpPr>
          <p:nvPr/>
        </p:nvGrpSpPr>
        <p:grpSpPr bwMode="auto">
          <a:xfrm>
            <a:off x="3471841" y="1208521"/>
            <a:ext cx="2057760" cy="420480"/>
            <a:chOff x="2411" y="839"/>
            <a:chExt cx="1429" cy="292"/>
          </a:xfrm>
        </p:grpSpPr>
        <p:sp>
          <p:nvSpPr>
            <p:cNvPr id="29728" name="AutoShape 9"/>
            <p:cNvSpPr>
              <a:spLocks noChangeArrowheads="1"/>
            </p:cNvSpPr>
            <p:nvPr/>
          </p:nvSpPr>
          <p:spPr bwMode="auto">
            <a:xfrm>
              <a:off x="2411" y="839"/>
              <a:ext cx="339" cy="293"/>
            </a:xfrm>
            <a:prstGeom prst="roundRect">
              <a:avLst>
                <a:gd name="adj" fmla="val 333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270">
                  <a:solidFill>
                    <a:srgbClr val="FFFFFF"/>
                  </a:solidFill>
                  <a:latin typeface="Calibri" charset="0"/>
                  <a:ea typeface="Calibri" charset="0"/>
                  <a:cs typeface="Calibri" charset="0"/>
                </a:rPr>
                <a:t>cpu</a:t>
              </a:r>
            </a:p>
          </p:txBody>
        </p:sp>
        <p:sp>
          <p:nvSpPr>
            <p:cNvPr id="29729" name="AutoShape 10"/>
            <p:cNvSpPr>
              <a:spLocks noChangeArrowheads="1"/>
            </p:cNvSpPr>
            <p:nvPr/>
          </p:nvSpPr>
          <p:spPr bwMode="auto">
            <a:xfrm>
              <a:off x="2751" y="839"/>
              <a:ext cx="1090" cy="293"/>
            </a:xfrm>
            <a:prstGeom prst="roundRect">
              <a:avLst>
                <a:gd name="adj" fmla="val 333"/>
              </a:avLst>
            </a:prstGeom>
            <a:solidFill>
              <a:srgbClr val="9933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solidFill>
                    <a:srgbClr val="FFFFFF"/>
                  </a:solidFill>
                  <a:latin typeface="Calibri" charset="0"/>
                  <a:ea typeface="Calibri" charset="0"/>
                  <a:cs typeface="Calibri" charset="0"/>
                </a:rPr>
                <a:t>i/o</a:t>
              </a:r>
            </a:p>
          </p:txBody>
        </p:sp>
      </p:grpSp>
      <p:sp>
        <p:nvSpPr>
          <p:cNvPr id="29701" name="Text Box 11"/>
          <p:cNvSpPr txBox="1">
            <a:spLocks noChangeArrowheads="1"/>
          </p:cNvSpPr>
          <p:nvPr/>
        </p:nvSpPr>
        <p:spPr bwMode="auto">
          <a:xfrm>
            <a:off x="2702881" y="733321"/>
            <a:ext cx="681120" cy="315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81638" tIns="40819" rIns="81638" bIns="40819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Job A</a:t>
            </a:r>
          </a:p>
        </p:txBody>
      </p:sp>
      <p:sp>
        <p:nvSpPr>
          <p:cNvPr id="29702" name="Text Box 12"/>
          <p:cNvSpPr txBox="1">
            <a:spLocks noChangeArrowheads="1"/>
          </p:cNvSpPr>
          <p:nvPr/>
        </p:nvSpPr>
        <p:spPr bwMode="auto">
          <a:xfrm>
            <a:off x="2702881" y="1287721"/>
            <a:ext cx="694080" cy="315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81638" tIns="40819" rIns="81638" bIns="40819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Job B</a:t>
            </a:r>
          </a:p>
        </p:txBody>
      </p:sp>
      <p:sp>
        <p:nvSpPr>
          <p:cNvPr id="29703" name="Text Box 13"/>
          <p:cNvSpPr txBox="1">
            <a:spLocks noChangeArrowheads="1"/>
          </p:cNvSpPr>
          <p:nvPr/>
        </p:nvSpPr>
        <p:spPr bwMode="auto">
          <a:xfrm>
            <a:off x="2702881" y="1798921"/>
            <a:ext cx="704160" cy="315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81638" tIns="40819" rIns="81638" bIns="40819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Job C</a:t>
            </a:r>
          </a:p>
        </p:txBody>
      </p:sp>
      <p:sp>
        <p:nvSpPr>
          <p:cNvPr id="29704" name="Text Box 14"/>
          <p:cNvSpPr txBox="1">
            <a:spLocks noChangeArrowheads="1"/>
          </p:cNvSpPr>
          <p:nvPr/>
        </p:nvSpPr>
        <p:spPr bwMode="auto">
          <a:xfrm>
            <a:off x="141121" y="2493001"/>
            <a:ext cx="1968480" cy="315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81638" tIns="40819" rIns="81638" bIns="40819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Resulting schedule:</a:t>
            </a:r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86401" y="2936521"/>
            <a:ext cx="1847520" cy="420480"/>
            <a:chOff x="60" y="2039"/>
            <a:chExt cx="1283" cy="292"/>
          </a:xfrm>
        </p:grpSpPr>
        <p:sp>
          <p:nvSpPr>
            <p:cNvPr id="29726" name="AutoShape 16"/>
            <p:cNvSpPr>
              <a:spLocks noChangeArrowheads="1"/>
            </p:cNvSpPr>
            <p:nvPr/>
          </p:nvSpPr>
          <p:spPr bwMode="auto">
            <a:xfrm>
              <a:off x="60" y="2039"/>
              <a:ext cx="339" cy="293"/>
            </a:xfrm>
            <a:prstGeom prst="roundRect">
              <a:avLst>
                <a:gd name="adj" fmla="val 333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solidFill>
                    <a:srgbClr val="FFFFFF"/>
                  </a:solidFill>
                  <a:latin typeface="Calibri" charset="0"/>
                  <a:ea typeface="Calibri" charset="0"/>
                  <a:cs typeface="Calibri" charset="0"/>
                </a:rPr>
                <a:t>B</a:t>
              </a:r>
            </a:p>
          </p:txBody>
        </p:sp>
        <p:sp>
          <p:nvSpPr>
            <p:cNvPr id="29727" name="AutoShape 17"/>
            <p:cNvSpPr>
              <a:spLocks noChangeArrowheads="1"/>
            </p:cNvSpPr>
            <p:nvPr/>
          </p:nvSpPr>
          <p:spPr bwMode="auto">
            <a:xfrm>
              <a:off x="398" y="2039"/>
              <a:ext cx="947" cy="293"/>
            </a:xfrm>
            <a:prstGeom prst="roundRect">
              <a:avLst>
                <a:gd name="adj" fmla="val 333"/>
              </a:avLst>
            </a:prstGeom>
            <a:solidFill>
              <a:srgbClr val="9933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solidFill>
                    <a:srgbClr val="FFFFFF"/>
                  </a:solidFill>
                  <a:latin typeface="Calibri" charset="0"/>
                  <a:ea typeface="Calibri" charset="0"/>
                  <a:cs typeface="Calibri" charset="0"/>
                </a:rPr>
                <a:t>i/o</a:t>
              </a:r>
            </a:p>
          </p:txBody>
        </p:sp>
      </p:grpSp>
      <p:grpSp>
        <p:nvGrpSpPr>
          <p:cNvPr id="6" name="Group 18"/>
          <p:cNvGrpSpPr>
            <a:grpSpLocks/>
          </p:cNvGrpSpPr>
          <p:nvPr/>
        </p:nvGrpSpPr>
        <p:grpSpPr bwMode="auto">
          <a:xfrm>
            <a:off x="574561" y="3539880"/>
            <a:ext cx="2118240" cy="420480"/>
            <a:chOff x="399" y="2458"/>
            <a:chExt cx="1471" cy="292"/>
          </a:xfrm>
        </p:grpSpPr>
        <p:sp>
          <p:nvSpPr>
            <p:cNvPr id="29724" name="AutoShape 19"/>
            <p:cNvSpPr>
              <a:spLocks noChangeArrowheads="1"/>
            </p:cNvSpPr>
            <p:nvPr/>
          </p:nvSpPr>
          <p:spPr bwMode="auto">
            <a:xfrm>
              <a:off x="399" y="2458"/>
              <a:ext cx="1172" cy="293"/>
            </a:xfrm>
            <a:prstGeom prst="roundRect">
              <a:avLst>
                <a:gd name="adj" fmla="val 333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solidFill>
                    <a:srgbClr val="FFFFFF"/>
                  </a:solidFill>
                  <a:latin typeface="Calibri" charset="0"/>
                  <a:ea typeface="Calibri" charset="0"/>
                  <a:cs typeface="Calibri" charset="0"/>
                </a:rPr>
                <a:t>A</a:t>
              </a:r>
            </a:p>
          </p:txBody>
        </p:sp>
        <p:sp>
          <p:nvSpPr>
            <p:cNvPr id="29725" name="AutoShape 20"/>
            <p:cNvSpPr>
              <a:spLocks noChangeArrowheads="1"/>
            </p:cNvSpPr>
            <p:nvPr/>
          </p:nvSpPr>
          <p:spPr bwMode="auto">
            <a:xfrm>
              <a:off x="1568" y="2458"/>
              <a:ext cx="303" cy="293"/>
            </a:xfrm>
            <a:prstGeom prst="roundRect">
              <a:avLst>
                <a:gd name="adj" fmla="val 333"/>
              </a:avLst>
            </a:prstGeom>
            <a:solidFill>
              <a:srgbClr val="9933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solidFill>
                    <a:srgbClr val="FFFFFF"/>
                  </a:solidFill>
                  <a:latin typeface="Calibri" charset="0"/>
                  <a:ea typeface="Calibri" charset="0"/>
                  <a:cs typeface="Calibri" charset="0"/>
                </a:rPr>
                <a:t>i/o</a:t>
              </a:r>
            </a:p>
          </p:txBody>
        </p:sp>
      </p:grpSp>
      <p:grpSp>
        <p:nvGrpSpPr>
          <p:cNvPr id="7" name="Group 21"/>
          <p:cNvGrpSpPr>
            <a:grpSpLocks/>
          </p:cNvGrpSpPr>
          <p:nvPr/>
        </p:nvGrpSpPr>
        <p:grpSpPr bwMode="auto">
          <a:xfrm>
            <a:off x="2266561" y="4133160"/>
            <a:ext cx="2498400" cy="420480"/>
            <a:chOff x="1574" y="2870"/>
            <a:chExt cx="1735" cy="292"/>
          </a:xfrm>
        </p:grpSpPr>
        <p:sp>
          <p:nvSpPr>
            <p:cNvPr id="29722" name="AutoShape 22"/>
            <p:cNvSpPr>
              <a:spLocks noChangeArrowheads="1"/>
            </p:cNvSpPr>
            <p:nvPr/>
          </p:nvSpPr>
          <p:spPr bwMode="auto">
            <a:xfrm>
              <a:off x="1574" y="2870"/>
              <a:ext cx="339" cy="293"/>
            </a:xfrm>
            <a:prstGeom prst="roundRect">
              <a:avLst>
                <a:gd name="adj" fmla="val 333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solidFill>
                    <a:srgbClr val="FFFFFF"/>
                  </a:solidFill>
                  <a:latin typeface="Calibri" charset="0"/>
                  <a:ea typeface="Calibri" charset="0"/>
                  <a:cs typeface="Calibri" charset="0"/>
                </a:rPr>
                <a:t>B</a:t>
              </a:r>
            </a:p>
          </p:txBody>
        </p:sp>
        <p:sp>
          <p:nvSpPr>
            <p:cNvPr id="29723" name="AutoShape 23"/>
            <p:cNvSpPr>
              <a:spLocks noChangeArrowheads="1"/>
            </p:cNvSpPr>
            <p:nvPr/>
          </p:nvSpPr>
          <p:spPr bwMode="auto">
            <a:xfrm>
              <a:off x="1913" y="2870"/>
              <a:ext cx="1397" cy="293"/>
            </a:xfrm>
            <a:prstGeom prst="roundRect">
              <a:avLst>
                <a:gd name="adj" fmla="val 333"/>
              </a:avLst>
            </a:prstGeom>
            <a:solidFill>
              <a:srgbClr val="9933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solidFill>
                    <a:srgbClr val="FFFFFF"/>
                  </a:solidFill>
                  <a:latin typeface="Calibri" charset="0"/>
                  <a:ea typeface="Calibri" charset="0"/>
                  <a:cs typeface="Calibri" charset="0"/>
                </a:rPr>
                <a:t>i/o</a:t>
              </a:r>
            </a:p>
          </p:txBody>
        </p:sp>
      </p:grpSp>
      <p:grpSp>
        <p:nvGrpSpPr>
          <p:cNvPr id="8" name="Group 24"/>
          <p:cNvGrpSpPr>
            <a:grpSpLocks/>
          </p:cNvGrpSpPr>
          <p:nvPr/>
        </p:nvGrpSpPr>
        <p:grpSpPr bwMode="auto">
          <a:xfrm>
            <a:off x="2764801" y="4735080"/>
            <a:ext cx="2381760" cy="420480"/>
            <a:chOff x="1920" y="3288"/>
            <a:chExt cx="1654" cy="292"/>
          </a:xfrm>
        </p:grpSpPr>
        <p:sp>
          <p:nvSpPr>
            <p:cNvPr id="29720" name="AutoShape 25"/>
            <p:cNvSpPr>
              <a:spLocks noChangeArrowheads="1"/>
            </p:cNvSpPr>
            <p:nvPr/>
          </p:nvSpPr>
          <p:spPr bwMode="auto">
            <a:xfrm>
              <a:off x="1920" y="3288"/>
              <a:ext cx="1170" cy="293"/>
            </a:xfrm>
            <a:prstGeom prst="roundRect">
              <a:avLst>
                <a:gd name="adj" fmla="val 333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solidFill>
                    <a:srgbClr val="FFFFFF"/>
                  </a:solidFill>
                  <a:latin typeface="Calibri" charset="0"/>
                  <a:ea typeface="Calibri" charset="0"/>
                  <a:cs typeface="Calibri" charset="0"/>
                </a:rPr>
                <a:t>A</a:t>
              </a:r>
            </a:p>
          </p:txBody>
        </p:sp>
        <p:sp>
          <p:nvSpPr>
            <p:cNvPr id="29721" name="AutoShape 26"/>
            <p:cNvSpPr>
              <a:spLocks noChangeArrowheads="1"/>
            </p:cNvSpPr>
            <p:nvPr/>
          </p:nvSpPr>
          <p:spPr bwMode="auto">
            <a:xfrm>
              <a:off x="3089" y="3288"/>
              <a:ext cx="486" cy="293"/>
            </a:xfrm>
            <a:prstGeom prst="roundRect">
              <a:avLst>
                <a:gd name="adj" fmla="val 333"/>
              </a:avLst>
            </a:prstGeom>
            <a:solidFill>
              <a:srgbClr val="9933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solidFill>
                    <a:srgbClr val="FFFFFF"/>
                  </a:solidFill>
                  <a:latin typeface="Calibri" charset="0"/>
                  <a:ea typeface="Calibri" charset="0"/>
                  <a:cs typeface="Calibri" charset="0"/>
                </a:rPr>
                <a:t>i/o</a:t>
              </a:r>
            </a:p>
          </p:txBody>
        </p:sp>
      </p:grpSp>
      <p:grpSp>
        <p:nvGrpSpPr>
          <p:cNvPr id="9" name="Group 27"/>
          <p:cNvGrpSpPr>
            <a:grpSpLocks/>
          </p:cNvGrpSpPr>
          <p:nvPr/>
        </p:nvGrpSpPr>
        <p:grpSpPr bwMode="auto">
          <a:xfrm>
            <a:off x="7260481" y="5910120"/>
            <a:ext cx="1715040" cy="420480"/>
            <a:chOff x="5042" y="4104"/>
            <a:chExt cx="1191" cy="292"/>
          </a:xfrm>
        </p:grpSpPr>
        <p:sp>
          <p:nvSpPr>
            <p:cNvPr id="29718" name="AutoShape 28"/>
            <p:cNvSpPr>
              <a:spLocks noChangeArrowheads="1"/>
            </p:cNvSpPr>
            <p:nvPr/>
          </p:nvSpPr>
          <p:spPr bwMode="auto">
            <a:xfrm>
              <a:off x="5042" y="4104"/>
              <a:ext cx="339" cy="293"/>
            </a:xfrm>
            <a:prstGeom prst="roundRect">
              <a:avLst>
                <a:gd name="adj" fmla="val 333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solidFill>
                    <a:srgbClr val="FFFFFF"/>
                  </a:solidFill>
                </a:rPr>
                <a:t>B</a:t>
              </a:r>
            </a:p>
          </p:txBody>
        </p:sp>
        <p:sp>
          <p:nvSpPr>
            <p:cNvPr id="29719" name="AutoShape 29"/>
            <p:cNvSpPr>
              <a:spLocks noChangeArrowheads="1"/>
            </p:cNvSpPr>
            <p:nvPr/>
          </p:nvSpPr>
          <p:spPr bwMode="auto">
            <a:xfrm>
              <a:off x="5381" y="4104"/>
              <a:ext cx="853" cy="293"/>
            </a:xfrm>
            <a:prstGeom prst="roundRect">
              <a:avLst>
                <a:gd name="adj" fmla="val 333"/>
              </a:avLst>
            </a:prstGeom>
            <a:solidFill>
              <a:srgbClr val="9933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solidFill>
                    <a:srgbClr val="FFFFFF"/>
                  </a:solidFill>
                </a:rPr>
                <a:t>i/o</a:t>
              </a:r>
            </a:p>
          </p:txBody>
        </p:sp>
      </p:grpSp>
      <p:grpSp>
        <p:nvGrpSpPr>
          <p:cNvPr id="10" name="Group 30"/>
          <p:cNvGrpSpPr>
            <a:grpSpLocks/>
          </p:cNvGrpSpPr>
          <p:nvPr/>
        </p:nvGrpSpPr>
        <p:grpSpPr bwMode="auto">
          <a:xfrm>
            <a:off x="4446720" y="4815721"/>
            <a:ext cx="3634560" cy="924480"/>
            <a:chOff x="3088" y="3344"/>
            <a:chExt cx="2524" cy="642"/>
          </a:xfrm>
        </p:grpSpPr>
        <p:grpSp>
          <p:nvGrpSpPr>
            <p:cNvPr id="29714" name="Group 31"/>
            <p:cNvGrpSpPr>
              <a:grpSpLocks/>
            </p:cNvGrpSpPr>
            <p:nvPr/>
          </p:nvGrpSpPr>
          <p:grpSpPr bwMode="auto">
            <a:xfrm>
              <a:off x="3088" y="3693"/>
              <a:ext cx="2297" cy="293"/>
              <a:chOff x="3088" y="3693"/>
              <a:chExt cx="2297" cy="293"/>
            </a:xfrm>
          </p:grpSpPr>
          <p:sp>
            <p:nvSpPr>
              <p:cNvPr id="29716" name="AutoShape 32"/>
              <p:cNvSpPr>
                <a:spLocks noChangeArrowheads="1"/>
              </p:cNvSpPr>
              <p:nvPr/>
            </p:nvSpPr>
            <p:spPr bwMode="auto">
              <a:xfrm>
                <a:off x="3088" y="3693"/>
                <a:ext cx="1950" cy="294"/>
              </a:xfrm>
              <a:prstGeom prst="roundRect">
                <a:avLst>
                  <a:gd name="adj" fmla="val 333"/>
                </a:avLst>
              </a:prstGeom>
              <a:solidFill>
                <a:srgbClr val="198A8A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0819" rIns="81638" bIns="40819" anchor="ctr" anchorCtr="1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633">
                    <a:solidFill>
                      <a:srgbClr val="FFFFFF"/>
                    </a:solidFill>
                    <a:latin typeface="Calibri" charset="0"/>
                    <a:ea typeface="Calibri" charset="0"/>
                    <a:cs typeface="Calibri" charset="0"/>
                  </a:rPr>
                  <a:t>C</a:t>
                </a:r>
              </a:p>
            </p:txBody>
          </p:sp>
          <p:sp>
            <p:nvSpPr>
              <p:cNvPr id="29717" name="AutoShape 33"/>
              <p:cNvSpPr>
                <a:spLocks noChangeArrowheads="1"/>
              </p:cNvSpPr>
              <p:nvPr/>
            </p:nvSpPr>
            <p:spPr bwMode="auto">
              <a:xfrm>
                <a:off x="5034" y="3693"/>
                <a:ext cx="352" cy="294"/>
              </a:xfrm>
              <a:prstGeom prst="roundRect">
                <a:avLst>
                  <a:gd name="adj" fmla="val 333"/>
                </a:avLst>
              </a:prstGeom>
              <a:solidFill>
                <a:srgbClr val="99336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0819" rIns="81638" bIns="40819" anchor="ctr" anchorCtr="1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633">
                    <a:solidFill>
                      <a:srgbClr val="FFFFFF"/>
                    </a:solidFill>
                    <a:latin typeface="Calibri" charset="0"/>
                    <a:ea typeface="Calibri" charset="0"/>
                    <a:cs typeface="Calibri" charset="0"/>
                  </a:rPr>
                  <a:t>i/o</a:t>
                </a:r>
              </a:p>
            </p:txBody>
          </p:sp>
        </p:grpSp>
        <p:sp>
          <p:nvSpPr>
            <p:cNvPr id="29715" name="Text Box 34"/>
            <p:cNvSpPr txBox="1">
              <a:spLocks noChangeArrowheads="1"/>
            </p:cNvSpPr>
            <p:nvPr/>
          </p:nvSpPr>
          <p:spPr bwMode="auto">
            <a:xfrm>
              <a:off x="3705" y="3344"/>
              <a:ext cx="1908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8" tIns="40819" rIns="81638" bIns="40819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 i="1">
                  <a:latin typeface="Calibri" charset="0"/>
                  <a:ea typeface="Calibri" charset="0"/>
                  <a:cs typeface="Calibri" charset="0"/>
                </a:rPr>
                <a:t>B is not on the ready queue!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4863016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Shortest Job First (SJF)</a:t>
            </a:r>
            <a:r>
              <a:rPr lang="en-US" altLang="en-US"/>
              <a:t>‏</a:t>
            </a:r>
            <a:endParaRPr lang="en-GB" altLang="en-US"/>
          </a:p>
        </p:txBody>
      </p:sp>
      <p:sp>
        <p:nvSpPr>
          <p:cNvPr id="31746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8201435" cy="497205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Schedule job with the shortest expected </a:t>
            </a:r>
            <a:r>
              <a:rPr lang="en-GB" altLang="en-US" dirty="0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CPU burst </a:t>
            </a:r>
          </a:p>
          <a:p>
            <a:pPr lvl="1">
              <a:lnSpc>
                <a:spcPct val="11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This policy is </a:t>
            </a:r>
            <a:r>
              <a:rPr lang="en-GB" altLang="en-US" dirty="0" smtClean="0">
                <a:latin typeface="Calibri" charset="0"/>
                <a:ea typeface="Calibri" charset="0"/>
                <a:cs typeface="Calibri" charset="0"/>
              </a:rPr>
              <a:t>non-</a:t>
            </a:r>
            <a:r>
              <a:rPr lang="en-GB" altLang="en-US" dirty="0" err="1" smtClean="0">
                <a:latin typeface="Calibri" charset="0"/>
                <a:ea typeface="Calibri" charset="0"/>
                <a:cs typeface="Calibri" charset="0"/>
              </a:rPr>
              <a:t>preemptive</a:t>
            </a: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. Job will run until it blocks for I/O.</a:t>
            </a:r>
          </a:p>
          <a:p>
            <a:pPr>
              <a:lnSpc>
                <a:spcPct val="11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SJF scheduling prefers I/O bound processes. Why?</a:t>
            </a:r>
          </a:p>
          <a:p>
            <a:pPr>
              <a:lnSpc>
                <a:spcPct val="11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Idea: A long CPU burst </a:t>
            </a:r>
            <a:r>
              <a:rPr lang="ja-JP" altLang="en-GB" dirty="0">
                <a:latin typeface="Calibri" charset="0"/>
                <a:ea typeface="Calibri" charset="0"/>
                <a:cs typeface="Calibri" charset="0"/>
              </a:rPr>
              <a:t>“</a:t>
            </a:r>
            <a:r>
              <a:rPr lang="en-GB" altLang="ja-JP" dirty="0">
                <a:latin typeface="Calibri" charset="0"/>
                <a:ea typeface="Calibri" charset="0"/>
                <a:cs typeface="Calibri" charset="0"/>
              </a:rPr>
              <a:t>hogs</a:t>
            </a:r>
            <a:r>
              <a:rPr lang="ja-JP" altLang="en-GB" dirty="0">
                <a:latin typeface="Calibri" charset="0"/>
                <a:ea typeface="Calibri" charset="0"/>
                <a:cs typeface="Calibri" charset="0"/>
              </a:rPr>
              <a:t>”</a:t>
            </a:r>
            <a:r>
              <a:rPr lang="en-GB" altLang="ja-JP" dirty="0">
                <a:latin typeface="Calibri" charset="0"/>
                <a:ea typeface="Calibri" charset="0"/>
                <a:cs typeface="Calibri" charset="0"/>
              </a:rPr>
              <a:t> the CPU. </a:t>
            </a:r>
          </a:p>
          <a:p>
            <a:pPr lvl="1">
              <a:lnSpc>
                <a:spcPct val="11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Running short-CPU-burst jobs first gets them done, and out of the way.</a:t>
            </a:r>
          </a:p>
          <a:p>
            <a:pPr lvl="1">
              <a:lnSpc>
                <a:spcPct val="11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Allows their I/O to overlap with each other: more efficient use of the CPU</a:t>
            </a:r>
          </a:p>
          <a:p>
            <a:pPr lvl="1">
              <a:lnSpc>
                <a:spcPct val="11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Interactive programs often have a short CPU burst: Good to run them first</a:t>
            </a:r>
          </a:p>
          <a:p>
            <a:pPr lvl="2">
              <a:lnSpc>
                <a:spcPct val="11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To yield </a:t>
            </a:r>
            <a:r>
              <a:rPr lang="ja-JP" altLang="en-GB" dirty="0">
                <a:latin typeface="Calibri" charset="0"/>
                <a:ea typeface="Calibri" charset="0"/>
                <a:cs typeface="Calibri" charset="0"/>
              </a:rPr>
              <a:t>“</a:t>
            </a:r>
            <a:r>
              <a:rPr lang="en-GB" altLang="ja-JP" dirty="0">
                <a:latin typeface="Calibri" charset="0"/>
                <a:ea typeface="Calibri" charset="0"/>
                <a:cs typeface="Calibri" charset="0"/>
              </a:rPr>
              <a:t>snappy</a:t>
            </a:r>
            <a:r>
              <a:rPr lang="ja-JP" altLang="en-GB" dirty="0">
                <a:latin typeface="Calibri" charset="0"/>
                <a:ea typeface="Calibri" charset="0"/>
                <a:cs typeface="Calibri" charset="0"/>
              </a:rPr>
              <a:t>”</a:t>
            </a:r>
            <a:r>
              <a:rPr lang="en-GB" altLang="ja-JP" dirty="0">
                <a:latin typeface="Calibri" charset="0"/>
                <a:ea typeface="Calibri" charset="0"/>
                <a:cs typeface="Calibri" charset="0"/>
              </a:rPr>
              <a:t> interactive performance, e.g., for window system or shell.</a:t>
            </a:r>
          </a:p>
          <a:p>
            <a:pPr>
              <a:lnSpc>
                <a:spcPct val="11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We all do this. It is called </a:t>
            </a:r>
            <a:r>
              <a:rPr lang="ja-JP" altLang="en-GB" dirty="0">
                <a:latin typeface="Calibri" charset="0"/>
                <a:ea typeface="Calibri" charset="0"/>
                <a:cs typeface="Calibri" charset="0"/>
              </a:rPr>
              <a:t>“</a:t>
            </a:r>
            <a:r>
              <a:rPr lang="en-GB" altLang="ja-JP" dirty="0">
                <a:latin typeface="Calibri" charset="0"/>
                <a:ea typeface="Calibri" charset="0"/>
                <a:cs typeface="Calibri" charset="0"/>
              </a:rPr>
              <a:t>procrastination.</a:t>
            </a:r>
            <a:r>
              <a:rPr lang="ja-JP" altLang="en-GB" dirty="0">
                <a:latin typeface="Calibri" charset="0"/>
                <a:ea typeface="Calibri" charset="0"/>
                <a:cs typeface="Calibri" charset="0"/>
              </a:rPr>
              <a:t>”</a:t>
            </a:r>
            <a:endParaRPr lang="en-GB" altLang="ja-JP" dirty="0">
              <a:latin typeface="Calibri" charset="0"/>
              <a:ea typeface="Calibri" charset="0"/>
              <a:cs typeface="Calibri" charset="0"/>
            </a:endParaRPr>
          </a:p>
          <a:p>
            <a:pPr lvl="1">
              <a:lnSpc>
                <a:spcPct val="11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When faced with too much work, easier to do the short tasks first, get </a:t>
            </a:r>
            <a:r>
              <a:rPr lang="en-GB" altLang="en-US" dirty="0" smtClean="0">
                <a:latin typeface="Calibri" charset="0"/>
                <a:ea typeface="Calibri" charset="0"/>
                <a:cs typeface="Calibri" charset="0"/>
              </a:rPr>
              <a:t>them out </a:t>
            </a: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of the way.</a:t>
            </a:r>
          </a:p>
          <a:p>
            <a:pPr lvl="1">
              <a:lnSpc>
                <a:spcPct val="11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Leave the big, hard tasks for later</a:t>
            </a:r>
            <a:r>
              <a:rPr lang="en-GB" altLang="en-US" dirty="0" smtClean="0">
                <a:latin typeface="Calibri" charset="0"/>
                <a:ea typeface="Calibri" charset="0"/>
                <a:cs typeface="Calibri" charset="0"/>
              </a:rPr>
              <a:t>.</a:t>
            </a:r>
            <a:endParaRPr lang="en-GB" altLang="en-US" dirty="0"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748057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Shortest Remaining Time First (SRTF)</a:t>
            </a:r>
            <a:r>
              <a:rPr lang="en-US" altLang="en-US"/>
              <a:t>‏</a:t>
            </a:r>
            <a:endParaRPr lang="en-GB" altLang="en-US"/>
          </a:p>
        </p:txBody>
      </p:sp>
      <p:sp>
        <p:nvSpPr>
          <p:cNvPr id="33794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149481"/>
            <a:ext cx="7896225" cy="1123201"/>
          </a:xfrm>
        </p:spPr>
        <p:txBody>
          <a:bodyPr>
            <a:noAutofit/>
          </a:bodyPr>
          <a:lstStyle/>
          <a:p>
            <a:pPr marL="246244" indent="-151203">
              <a:lnSpc>
                <a:spcPct val="120000"/>
              </a:lnSpc>
              <a:tabLst>
                <a:tab pos="24624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</a:tabLst>
            </a:pPr>
            <a:r>
              <a:rPr lang="en-GB" altLang="en-US" sz="1800" dirty="0"/>
              <a:t>SJF is a </a:t>
            </a:r>
            <a:r>
              <a:rPr lang="en-GB" altLang="en-US" sz="1800" dirty="0" err="1"/>
              <a:t>nonpreemptive</a:t>
            </a:r>
            <a:r>
              <a:rPr lang="en-GB" altLang="en-US" sz="1800" dirty="0"/>
              <a:t> policy.</a:t>
            </a:r>
          </a:p>
          <a:p>
            <a:pPr marL="246244" indent="-151203">
              <a:lnSpc>
                <a:spcPct val="120000"/>
              </a:lnSpc>
              <a:tabLst>
                <a:tab pos="246244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</a:tabLst>
            </a:pPr>
            <a:r>
              <a:rPr lang="en-GB" altLang="en-US" sz="1800" dirty="0" err="1"/>
              <a:t>Preemptive</a:t>
            </a:r>
            <a:r>
              <a:rPr lang="en-GB" altLang="en-US" sz="1800" dirty="0"/>
              <a:t> variant: </a:t>
            </a:r>
            <a:r>
              <a:rPr lang="en-GB" altLang="en-US" sz="1800" dirty="0">
                <a:solidFill>
                  <a:srgbClr val="993333"/>
                </a:solidFill>
              </a:rPr>
              <a:t>Shortest Remaining Time First (SRTF)</a:t>
            </a:r>
            <a:r>
              <a:rPr lang="en-US" altLang="en-US" sz="1800" dirty="0" smtClean="0">
                <a:solidFill>
                  <a:srgbClr val="993333"/>
                </a:solidFill>
              </a:rPr>
              <a:t>‏</a:t>
            </a:r>
            <a:endParaRPr lang="en-GB" altLang="en-US" sz="1800" dirty="0">
              <a:solidFill>
                <a:srgbClr val="993333"/>
              </a:solidFill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07361" y="2304360"/>
            <a:ext cx="1846080" cy="420480"/>
            <a:chOff x="144" y="1600"/>
            <a:chExt cx="1282" cy="292"/>
          </a:xfrm>
        </p:grpSpPr>
        <p:sp>
          <p:nvSpPr>
            <p:cNvPr id="33824" name="AutoShape 4"/>
            <p:cNvSpPr>
              <a:spLocks noChangeArrowheads="1"/>
            </p:cNvSpPr>
            <p:nvPr/>
          </p:nvSpPr>
          <p:spPr bwMode="auto">
            <a:xfrm>
              <a:off x="144" y="1600"/>
              <a:ext cx="339" cy="293"/>
            </a:xfrm>
            <a:prstGeom prst="roundRect">
              <a:avLst>
                <a:gd name="adj" fmla="val 333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solidFill>
                    <a:srgbClr val="FFFFFF"/>
                  </a:solidFill>
                  <a:latin typeface="Calibri" charset="0"/>
                  <a:ea typeface="Calibri" charset="0"/>
                  <a:cs typeface="Calibri" charset="0"/>
                </a:rPr>
                <a:t>B</a:t>
              </a:r>
            </a:p>
          </p:txBody>
        </p:sp>
        <p:sp>
          <p:nvSpPr>
            <p:cNvPr id="33825" name="AutoShape 5"/>
            <p:cNvSpPr>
              <a:spLocks noChangeArrowheads="1"/>
            </p:cNvSpPr>
            <p:nvPr/>
          </p:nvSpPr>
          <p:spPr bwMode="auto">
            <a:xfrm>
              <a:off x="483" y="1600"/>
              <a:ext cx="945" cy="293"/>
            </a:xfrm>
            <a:prstGeom prst="roundRect">
              <a:avLst>
                <a:gd name="adj" fmla="val 333"/>
              </a:avLst>
            </a:prstGeom>
            <a:solidFill>
              <a:srgbClr val="9933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solidFill>
                    <a:srgbClr val="FFFFFF"/>
                  </a:solidFill>
                  <a:latin typeface="Calibri" charset="0"/>
                  <a:ea typeface="Calibri" charset="0"/>
                  <a:cs typeface="Calibri" charset="0"/>
                </a:rPr>
                <a:t>i/o</a:t>
              </a:r>
            </a:p>
          </p:txBody>
        </p:sp>
      </p:grpSp>
      <p:grpSp>
        <p:nvGrpSpPr>
          <p:cNvPr id="33796" name="Group 6"/>
          <p:cNvGrpSpPr>
            <a:grpSpLocks/>
          </p:cNvGrpSpPr>
          <p:nvPr/>
        </p:nvGrpSpPr>
        <p:grpSpPr bwMode="auto">
          <a:xfrm>
            <a:off x="695521" y="2906280"/>
            <a:ext cx="1323360" cy="420480"/>
            <a:chOff x="483" y="2018"/>
            <a:chExt cx="919" cy="292"/>
          </a:xfrm>
        </p:grpSpPr>
        <p:sp>
          <p:nvSpPr>
            <p:cNvPr id="33823" name="AutoShape 7"/>
            <p:cNvSpPr>
              <a:spLocks noChangeArrowheads="1"/>
            </p:cNvSpPr>
            <p:nvPr/>
          </p:nvSpPr>
          <p:spPr bwMode="auto">
            <a:xfrm>
              <a:off x="483" y="2018"/>
              <a:ext cx="920" cy="293"/>
            </a:xfrm>
            <a:prstGeom prst="roundRect">
              <a:avLst>
                <a:gd name="adj" fmla="val 333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solidFill>
                    <a:srgbClr val="FFFFFF"/>
                  </a:solidFill>
                  <a:latin typeface="Calibri" charset="0"/>
                  <a:ea typeface="Calibri" charset="0"/>
                  <a:cs typeface="Calibri" charset="0"/>
                </a:rPr>
                <a:t>A</a:t>
              </a:r>
            </a:p>
          </p:txBody>
        </p:sp>
      </p:grpSp>
      <p:sp>
        <p:nvSpPr>
          <p:cNvPr id="33797" name="Text Box 8"/>
          <p:cNvSpPr txBox="1">
            <a:spLocks noChangeArrowheads="1"/>
          </p:cNvSpPr>
          <p:nvPr/>
        </p:nvSpPr>
        <p:spPr bwMode="auto">
          <a:xfrm>
            <a:off x="2200321" y="2997001"/>
            <a:ext cx="3630240" cy="315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81638" tIns="40819" rIns="81638" bIns="40819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GB" altLang="en-US" sz="1633" i="1">
                <a:latin typeface="Calibri" charset="0"/>
                <a:ea typeface="Calibri" charset="0"/>
                <a:cs typeface="Calibri" charset="0"/>
              </a:rPr>
              <a:t>Preempt A when B becomes runnable</a:t>
            </a:r>
          </a:p>
        </p:txBody>
      </p: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2548801" y="4071241"/>
            <a:ext cx="2047680" cy="420480"/>
            <a:chOff x="1770" y="2827"/>
            <a:chExt cx="1422" cy="292"/>
          </a:xfrm>
        </p:grpSpPr>
        <p:grpSp>
          <p:nvGrpSpPr>
            <p:cNvPr id="33820" name="Group 10"/>
            <p:cNvGrpSpPr>
              <a:grpSpLocks/>
            </p:cNvGrpSpPr>
            <p:nvPr/>
          </p:nvGrpSpPr>
          <p:grpSpPr bwMode="auto">
            <a:xfrm>
              <a:off x="1770" y="2827"/>
              <a:ext cx="1422" cy="292"/>
              <a:chOff x="1770" y="2827"/>
              <a:chExt cx="1422" cy="292"/>
            </a:xfrm>
          </p:grpSpPr>
          <p:sp>
            <p:nvSpPr>
              <p:cNvPr id="33821" name="AutoShape 11"/>
              <p:cNvSpPr>
                <a:spLocks noChangeArrowheads="1"/>
              </p:cNvSpPr>
              <p:nvPr/>
            </p:nvSpPr>
            <p:spPr bwMode="auto">
              <a:xfrm>
                <a:off x="1770" y="2827"/>
                <a:ext cx="567" cy="293"/>
              </a:xfrm>
              <a:prstGeom prst="roundRect">
                <a:avLst>
                  <a:gd name="adj" fmla="val 333"/>
                </a:avLst>
              </a:prstGeom>
              <a:solidFill>
                <a:srgbClr val="198A8A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0819" rIns="81638" bIns="40819" anchor="ctr" anchorCtr="1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633">
                    <a:solidFill>
                      <a:srgbClr val="FFFFFF"/>
                    </a:solidFill>
                    <a:latin typeface="Calibri" charset="0"/>
                    <a:ea typeface="Calibri" charset="0"/>
                    <a:cs typeface="Calibri" charset="0"/>
                  </a:rPr>
                  <a:t>A</a:t>
                </a:r>
              </a:p>
            </p:txBody>
          </p:sp>
          <p:sp>
            <p:nvSpPr>
              <p:cNvPr id="33822" name="AutoShape 12"/>
              <p:cNvSpPr>
                <a:spLocks noChangeArrowheads="1"/>
              </p:cNvSpPr>
              <p:nvPr/>
            </p:nvSpPr>
            <p:spPr bwMode="auto">
              <a:xfrm>
                <a:off x="2337" y="2827"/>
                <a:ext cx="856" cy="293"/>
              </a:xfrm>
              <a:prstGeom prst="roundRect">
                <a:avLst>
                  <a:gd name="adj" fmla="val 333"/>
                </a:avLst>
              </a:prstGeom>
              <a:solidFill>
                <a:srgbClr val="99336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0819" rIns="81638" bIns="40819" anchor="ctr" anchorCtr="1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633">
                    <a:solidFill>
                      <a:srgbClr val="FFFFFF"/>
                    </a:solidFill>
                    <a:latin typeface="Calibri" charset="0"/>
                    <a:ea typeface="Calibri" charset="0"/>
                    <a:cs typeface="Calibri" charset="0"/>
                  </a:rPr>
                  <a:t>i/o</a:t>
                </a:r>
              </a:p>
            </p:txBody>
          </p:sp>
        </p:grpSp>
      </p:grpSp>
      <p:grpSp>
        <p:nvGrpSpPr>
          <p:cNvPr id="6" name="Group 13"/>
          <p:cNvGrpSpPr>
            <a:grpSpLocks/>
          </p:cNvGrpSpPr>
          <p:nvPr/>
        </p:nvGrpSpPr>
        <p:grpSpPr bwMode="auto">
          <a:xfrm>
            <a:off x="3371041" y="4654440"/>
            <a:ext cx="1444320" cy="420480"/>
            <a:chOff x="2341" y="3232"/>
            <a:chExt cx="1003" cy="292"/>
          </a:xfrm>
        </p:grpSpPr>
        <p:grpSp>
          <p:nvGrpSpPr>
            <p:cNvPr id="33818" name="Group 14"/>
            <p:cNvGrpSpPr>
              <a:grpSpLocks/>
            </p:cNvGrpSpPr>
            <p:nvPr/>
          </p:nvGrpSpPr>
          <p:grpSpPr bwMode="auto">
            <a:xfrm>
              <a:off x="2341" y="3232"/>
              <a:ext cx="1003" cy="292"/>
              <a:chOff x="2341" y="3232"/>
              <a:chExt cx="1003" cy="292"/>
            </a:xfrm>
          </p:grpSpPr>
          <p:sp>
            <p:nvSpPr>
              <p:cNvPr id="33819" name="AutoShape 15"/>
              <p:cNvSpPr>
                <a:spLocks noChangeArrowheads="1"/>
              </p:cNvSpPr>
              <p:nvPr/>
            </p:nvSpPr>
            <p:spPr bwMode="auto">
              <a:xfrm>
                <a:off x="2341" y="3232"/>
                <a:ext cx="1004" cy="293"/>
              </a:xfrm>
              <a:prstGeom prst="roundRect">
                <a:avLst>
                  <a:gd name="adj" fmla="val 333"/>
                </a:avLst>
              </a:prstGeom>
              <a:solidFill>
                <a:srgbClr val="198A8A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0819" rIns="81638" bIns="40819" anchor="ctr" anchorCtr="1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633">
                    <a:solidFill>
                      <a:srgbClr val="FFFFFF"/>
                    </a:solidFill>
                    <a:latin typeface="Calibri" charset="0"/>
                    <a:ea typeface="Calibri" charset="0"/>
                    <a:cs typeface="Calibri" charset="0"/>
                  </a:rPr>
                  <a:t>C</a:t>
                </a:r>
              </a:p>
            </p:txBody>
          </p:sp>
        </p:grpSp>
      </p:grpSp>
      <p:grpSp>
        <p:nvGrpSpPr>
          <p:cNvPr id="8" name="Group 16"/>
          <p:cNvGrpSpPr>
            <a:grpSpLocks/>
          </p:cNvGrpSpPr>
          <p:nvPr/>
        </p:nvGrpSpPr>
        <p:grpSpPr bwMode="auto">
          <a:xfrm>
            <a:off x="2044801" y="2733480"/>
            <a:ext cx="2800800" cy="1186560"/>
            <a:chOff x="1420" y="1898"/>
            <a:chExt cx="1945" cy="824"/>
          </a:xfrm>
        </p:grpSpPr>
        <p:grpSp>
          <p:nvGrpSpPr>
            <p:cNvPr id="33814" name="Group 17"/>
            <p:cNvGrpSpPr>
              <a:grpSpLocks/>
            </p:cNvGrpSpPr>
            <p:nvPr/>
          </p:nvGrpSpPr>
          <p:grpSpPr bwMode="auto">
            <a:xfrm>
              <a:off x="1420" y="2430"/>
              <a:ext cx="1945" cy="292"/>
              <a:chOff x="1420" y="2430"/>
              <a:chExt cx="1945" cy="292"/>
            </a:xfrm>
          </p:grpSpPr>
          <p:sp>
            <p:nvSpPr>
              <p:cNvPr id="33816" name="AutoShape 18"/>
              <p:cNvSpPr>
                <a:spLocks noChangeArrowheads="1"/>
              </p:cNvSpPr>
              <p:nvPr/>
            </p:nvSpPr>
            <p:spPr bwMode="auto">
              <a:xfrm>
                <a:off x="1420" y="2430"/>
                <a:ext cx="339" cy="293"/>
              </a:xfrm>
              <a:prstGeom prst="roundRect">
                <a:avLst>
                  <a:gd name="adj" fmla="val 333"/>
                </a:avLst>
              </a:prstGeom>
              <a:solidFill>
                <a:srgbClr val="198A8A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0819" rIns="81638" bIns="40819" anchor="ctr" anchorCtr="1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633">
                    <a:solidFill>
                      <a:srgbClr val="FFFFFF"/>
                    </a:solidFill>
                    <a:latin typeface="Calibri" charset="0"/>
                    <a:ea typeface="Calibri" charset="0"/>
                    <a:cs typeface="Calibri" charset="0"/>
                  </a:rPr>
                  <a:t>B</a:t>
                </a:r>
              </a:p>
            </p:txBody>
          </p:sp>
          <p:sp>
            <p:nvSpPr>
              <p:cNvPr id="33817" name="AutoShape 19"/>
              <p:cNvSpPr>
                <a:spLocks noChangeArrowheads="1"/>
              </p:cNvSpPr>
              <p:nvPr/>
            </p:nvSpPr>
            <p:spPr bwMode="auto">
              <a:xfrm>
                <a:off x="1760" y="2430"/>
                <a:ext cx="1606" cy="293"/>
              </a:xfrm>
              <a:prstGeom prst="roundRect">
                <a:avLst>
                  <a:gd name="adj" fmla="val 333"/>
                </a:avLst>
              </a:prstGeom>
              <a:solidFill>
                <a:srgbClr val="99336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0819" rIns="81638" bIns="40819" anchor="ctr" anchorCtr="1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633">
                    <a:solidFill>
                      <a:srgbClr val="FFFFFF"/>
                    </a:solidFill>
                    <a:latin typeface="Calibri" charset="0"/>
                    <a:ea typeface="Calibri" charset="0"/>
                    <a:cs typeface="Calibri" charset="0"/>
                  </a:rPr>
                  <a:t>i/o</a:t>
                </a:r>
              </a:p>
            </p:txBody>
          </p:sp>
        </p:grpSp>
        <p:sp>
          <p:nvSpPr>
            <p:cNvPr id="33815" name="Line 20"/>
            <p:cNvSpPr>
              <a:spLocks noChangeShapeType="1"/>
            </p:cNvSpPr>
            <p:nvPr/>
          </p:nvSpPr>
          <p:spPr bwMode="auto">
            <a:xfrm>
              <a:off x="1423" y="1898"/>
              <a:ext cx="1" cy="544"/>
            </a:xfrm>
            <a:prstGeom prst="line">
              <a:avLst/>
            </a:prstGeom>
            <a:noFill/>
            <a:ln w="36720">
              <a:solidFill>
                <a:srgbClr val="FF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grpSp>
        <p:nvGrpSpPr>
          <p:cNvPr id="10" name="Group 21"/>
          <p:cNvGrpSpPr>
            <a:grpSpLocks/>
          </p:cNvGrpSpPr>
          <p:nvPr/>
        </p:nvGrpSpPr>
        <p:grpSpPr bwMode="auto">
          <a:xfrm>
            <a:off x="4848481" y="3928680"/>
            <a:ext cx="2800800" cy="1808640"/>
            <a:chOff x="3367" y="2728"/>
            <a:chExt cx="1945" cy="1256"/>
          </a:xfrm>
        </p:grpSpPr>
        <p:sp>
          <p:nvSpPr>
            <p:cNvPr id="33810" name="Line 22"/>
            <p:cNvSpPr>
              <a:spLocks noChangeShapeType="1"/>
            </p:cNvSpPr>
            <p:nvPr/>
          </p:nvSpPr>
          <p:spPr bwMode="auto">
            <a:xfrm>
              <a:off x="3370" y="2728"/>
              <a:ext cx="1" cy="961"/>
            </a:xfrm>
            <a:prstGeom prst="line">
              <a:avLst/>
            </a:prstGeom>
            <a:noFill/>
            <a:ln w="36720">
              <a:solidFill>
                <a:srgbClr val="FF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33811" name="Group 23"/>
            <p:cNvGrpSpPr>
              <a:grpSpLocks/>
            </p:cNvGrpSpPr>
            <p:nvPr/>
          </p:nvGrpSpPr>
          <p:grpSpPr bwMode="auto">
            <a:xfrm>
              <a:off x="3367" y="3692"/>
              <a:ext cx="1945" cy="292"/>
              <a:chOff x="3367" y="3692"/>
              <a:chExt cx="1945" cy="292"/>
            </a:xfrm>
          </p:grpSpPr>
          <p:sp>
            <p:nvSpPr>
              <p:cNvPr id="33812" name="AutoShape 24"/>
              <p:cNvSpPr>
                <a:spLocks noChangeArrowheads="1"/>
              </p:cNvSpPr>
              <p:nvPr/>
            </p:nvSpPr>
            <p:spPr bwMode="auto">
              <a:xfrm>
                <a:off x="3367" y="3692"/>
                <a:ext cx="339" cy="293"/>
              </a:xfrm>
              <a:prstGeom prst="roundRect">
                <a:avLst>
                  <a:gd name="adj" fmla="val 333"/>
                </a:avLst>
              </a:prstGeom>
              <a:solidFill>
                <a:srgbClr val="198A8A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0819" rIns="81638" bIns="40819" anchor="ctr" anchorCtr="1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633">
                    <a:solidFill>
                      <a:srgbClr val="FFFFFF"/>
                    </a:solidFill>
                    <a:latin typeface="Calibri" charset="0"/>
                    <a:ea typeface="Calibri" charset="0"/>
                    <a:cs typeface="Calibri" charset="0"/>
                  </a:rPr>
                  <a:t>B</a:t>
                </a:r>
              </a:p>
            </p:txBody>
          </p:sp>
          <p:sp>
            <p:nvSpPr>
              <p:cNvPr id="33813" name="AutoShape 25"/>
              <p:cNvSpPr>
                <a:spLocks noChangeArrowheads="1"/>
              </p:cNvSpPr>
              <p:nvPr/>
            </p:nvSpPr>
            <p:spPr bwMode="auto">
              <a:xfrm>
                <a:off x="3706" y="3692"/>
                <a:ext cx="1607" cy="293"/>
              </a:xfrm>
              <a:prstGeom prst="roundRect">
                <a:avLst>
                  <a:gd name="adj" fmla="val 333"/>
                </a:avLst>
              </a:prstGeom>
              <a:solidFill>
                <a:srgbClr val="99336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0819" rIns="81638" bIns="40819" anchor="ctr" anchorCtr="1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633">
                    <a:solidFill>
                      <a:srgbClr val="FFFFFF"/>
                    </a:solidFill>
                    <a:latin typeface="Calibri" charset="0"/>
                    <a:ea typeface="Calibri" charset="0"/>
                    <a:cs typeface="Calibri" charset="0"/>
                  </a:rPr>
                  <a:t>i/o</a:t>
                </a:r>
              </a:p>
            </p:txBody>
          </p:sp>
        </p:grpSp>
      </p:grpSp>
      <p:grpSp>
        <p:nvGrpSpPr>
          <p:cNvPr id="33802" name="Group 26"/>
          <p:cNvGrpSpPr>
            <a:grpSpLocks/>
          </p:cNvGrpSpPr>
          <p:nvPr/>
        </p:nvGrpSpPr>
        <p:grpSpPr bwMode="auto">
          <a:xfrm>
            <a:off x="5356801" y="5905801"/>
            <a:ext cx="993600" cy="420480"/>
            <a:chOff x="3720" y="4101"/>
            <a:chExt cx="690" cy="292"/>
          </a:xfrm>
        </p:grpSpPr>
        <p:grpSp>
          <p:nvGrpSpPr>
            <p:cNvPr id="33808" name="Group 27"/>
            <p:cNvGrpSpPr>
              <a:grpSpLocks/>
            </p:cNvGrpSpPr>
            <p:nvPr/>
          </p:nvGrpSpPr>
          <p:grpSpPr bwMode="auto">
            <a:xfrm>
              <a:off x="3720" y="4101"/>
              <a:ext cx="690" cy="292"/>
              <a:chOff x="3720" y="4101"/>
              <a:chExt cx="690" cy="292"/>
            </a:xfrm>
          </p:grpSpPr>
          <p:sp>
            <p:nvSpPr>
              <p:cNvPr id="33809" name="AutoShape 28"/>
              <p:cNvSpPr>
                <a:spLocks noChangeArrowheads="1"/>
              </p:cNvSpPr>
              <p:nvPr/>
            </p:nvSpPr>
            <p:spPr bwMode="auto">
              <a:xfrm>
                <a:off x="3720" y="4101"/>
                <a:ext cx="691" cy="293"/>
              </a:xfrm>
              <a:prstGeom prst="roundRect">
                <a:avLst>
                  <a:gd name="adj" fmla="val 333"/>
                </a:avLst>
              </a:prstGeom>
              <a:solidFill>
                <a:srgbClr val="198A8A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0819" rIns="81638" bIns="40819" anchor="ctr" anchorCtr="1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633">
                    <a:solidFill>
                      <a:srgbClr val="FFFFFF"/>
                    </a:solidFill>
                  </a:rPr>
                  <a:t>C</a:t>
                </a:r>
              </a:p>
            </p:txBody>
          </p:sp>
        </p:grpSp>
      </p:grpSp>
      <p:sp>
        <p:nvSpPr>
          <p:cNvPr id="33803" name="AutoShape 29"/>
          <p:cNvSpPr>
            <a:spLocks noChangeArrowheads="1"/>
          </p:cNvSpPr>
          <p:nvPr/>
        </p:nvSpPr>
        <p:spPr bwMode="auto">
          <a:xfrm>
            <a:off x="6357601" y="5905801"/>
            <a:ext cx="1238400" cy="427680"/>
          </a:xfrm>
          <a:prstGeom prst="roundRect">
            <a:avLst>
              <a:gd name="adj" fmla="val 333"/>
            </a:avLst>
          </a:prstGeom>
          <a:solidFill>
            <a:srgbClr val="993366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81638" tIns="40819" rIns="81638" bIns="40819" anchor="ctr" anchorCtr="1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GB" altLang="en-US" sz="1633">
                <a:solidFill>
                  <a:srgbClr val="FFFFFF"/>
                </a:solidFill>
              </a:rPr>
              <a:t>i/o</a:t>
            </a:r>
          </a:p>
        </p:txBody>
      </p:sp>
      <p:sp>
        <p:nvSpPr>
          <p:cNvPr id="33805" name="Text Box 33"/>
          <p:cNvSpPr txBox="1">
            <a:spLocks noChangeArrowheads="1"/>
          </p:cNvSpPr>
          <p:nvPr/>
        </p:nvSpPr>
        <p:spPr bwMode="auto">
          <a:xfrm>
            <a:off x="4976640" y="4082761"/>
            <a:ext cx="3732480" cy="509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0819" rIns="81638" bIns="40819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7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GB" altLang="en-US" sz="1633" i="1">
                <a:latin typeface="Calibri" charset="0"/>
                <a:ea typeface="Calibri" charset="0"/>
                <a:cs typeface="Calibri" charset="0"/>
              </a:rPr>
              <a:t>When A becomes runnable C is not preempted and SRT_A &gt; SRT_C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490669" y="1892172"/>
            <a:ext cx="5691943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lvl="1" indent="-285750">
              <a:buFont typeface="Arial" charset="0"/>
              <a:buChar char="•"/>
            </a:pPr>
            <a:r>
              <a:rPr lang="en-GB" altLang="en-US" sz="1600" dirty="0">
                <a:latin typeface="Calibri" charset="0"/>
                <a:ea typeface="Calibri" charset="0"/>
                <a:cs typeface="Calibri" charset="0"/>
              </a:rPr>
              <a:t>If a job becomes </a:t>
            </a:r>
            <a:r>
              <a:rPr lang="en-GB" altLang="en-US" sz="1600" dirty="0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runnable</a:t>
            </a:r>
            <a:r>
              <a:rPr lang="en-GB" altLang="en-US" sz="1600" dirty="0">
                <a:latin typeface="Calibri" charset="0"/>
                <a:ea typeface="Calibri" charset="0"/>
                <a:cs typeface="Calibri" charset="0"/>
              </a:rPr>
              <a:t> with a shorter expected CPU burst,</a:t>
            </a:r>
            <a:br>
              <a:rPr lang="en-GB" altLang="en-US" sz="1600" dirty="0">
                <a:latin typeface="Calibri" charset="0"/>
                <a:ea typeface="Calibri" charset="0"/>
                <a:cs typeface="Calibri" charset="0"/>
              </a:rPr>
            </a:br>
            <a:r>
              <a:rPr lang="en-GB" altLang="en-US" sz="1600" dirty="0" err="1">
                <a:latin typeface="Calibri" charset="0"/>
                <a:ea typeface="Calibri" charset="0"/>
                <a:cs typeface="Calibri" charset="0"/>
              </a:rPr>
              <a:t>preempt</a:t>
            </a:r>
            <a:r>
              <a:rPr lang="en-GB" altLang="en-US" sz="1600" dirty="0">
                <a:latin typeface="Calibri" charset="0"/>
                <a:ea typeface="Calibri" charset="0"/>
                <a:cs typeface="Calibri" charset="0"/>
              </a:rPr>
              <a:t> current job and run the new job</a:t>
            </a:r>
          </a:p>
          <a:p>
            <a:pPr marL="285750" indent="-285750">
              <a:buFont typeface="Arial" charset="0"/>
              <a:buChar char="•"/>
            </a:pPr>
            <a:endParaRPr lang="tr-TR" sz="2000" dirty="0" smtClean="0"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6360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71041" y="93961"/>
            <a:ext cx="7807680" cy="424800"/>
          </a:xfrm>
        </p:spPr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SRTF versus RR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640" y="567720"/>
            <a:ext cx="8807040" cy="6290279"/>
          </a:xfrm>
        </p:spPr>
        <p:txBody>
          <a:bodyPr/>
          <a:lstStyle/>
          <a:p>
            <a:pPr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Say we have three jobs:</a:t>
            </a:r>
          </a:p>
          <a:p>
            <a:pPr lvl="1"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Job A and B: both CPU-bound, will run for hours on the CPU with no I/O</a:t>
            </a:r>
          </a:p>
          <a:p>
            <a:pPr lvl="1"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Job C: Requires a 1ms burst of CPU followed by 10ms I/O operation</a:t>
            </a:r>
          </a:p>
          <a:p>
            <a:pPr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RR with 25 </a:t>
            </a:r>
            <a:r>
              <a:rPr lang="en-GB" altLang="en-US" dirty="0" err="1"/>
              <a:t>ms</a:t>
            </a:r>
            <a:r>
              <a:rPr lang="en-GB" altLang="en-US" dirty="0"/>
              <a:t> time slice:</a:t>
            </a:r>
          </a:p>
          <a:p>
            <a:pPr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 smtClean="0"/>
          </a:p>
          <a:p>
            <a:pPr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/>
          </a:p>
          <a:p>
            <a:pPr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/>
          </a:p>
          <a:p>
            <a:pPr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RR with 1 </a:t>
            </a:r>
            <a:r>
              <a:rPr lang="en-GB" altLang="en-US" dirty="0" err="1"/>
              <a:t>ms</a:t>
            </a:r>
            <a:r>
              <a:rPr lang="en-GB" altLang="en-US" dirty="0"/>
              <a:t> time slice:</a:t>
            </a:r>
          </a:p>
          <a:p>
            <a:pPr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/>
          </a:p>
          <a:p>
            <a:pPr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/>
          </a:p>
          <a:p>
            <a:pPr lvl="1"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 smtClean="0"/>
          </a:p>
          <a:p>
            <a:pPr lvl="1"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/>
          </a:p>
          <a:p>
            <a:pPr lvl="1"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 smtClean="0"/>
              <a:t>Lots </a:t>
            </a:r>
            <a:r>
              <a:rPr lang="en-GB" altLang="en-US" dirty="0"/>
              <a:t>of pointless context switches between Jobs A and B!</a:t>
            </a:r>
          </a:p>
          <a:p>
            <a:pPr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 smtClean="0"/>
              <a:t>SRTF</a:t>
            </a:r>
            <a:r>
              <a:rPr lang="en-GB" altLang="en-US" dirty="0"/>
              <a:t>:</a:t>
            </a:r>
          </a:p>
          <a:p>
            <a:pPr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/>
          </a:p>
          <a:p>
            <a:pPr lvl="1"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 smtClean="0"/>
          </a:p>
          <a:p>
            <a:pPr lvl="1"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 smtClean="0"/>
              <a:t>Job </a:t>
            </a:r>
            <a:r>
              <a:rPr lang="en-GB" altLang="en-US" dirty="0"/>
              <a:t>A runs to completion, then Job B starts</a:t>
            </a:r>
          </a:p>
          <a:p>
            <a:pPr lvl="1">
              <a:lnSpc>
                <a:spcPct val="82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C gets scheduled whenever it needs the CPU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948961" y="5524753"/>
            <a:ext cx="6884640" cy="427680"/>
            <a:chOff x="948961" y="5414391"/>
            <a:chExt cx="6884640" cy="427680"/>
          </a:xfrm>
        </p:grpSpPr>
        <p:sp>
          <p:nvSpPr>
            <p:cNvPr id="35918" name="AutoShape 79"/>
            <p:cNvSpPr>
              <a:spLocks noChangeArrowheads="1"/>
            </p:cNvSpPr>
            <p:nvPr/>
          </p:nvSpPr>
          <p:spPr bwMode="auto">
            <a:xfrm>
              <a:off x="1054081" y="5414391"/>
              <a:ext cx="1045440" cy="427680"/>
            </a:xfrm>
            <a:prstGeom prst="roundRect">
              <a:avLst>
                <a:gd name="adj" fmla="val 333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919" name="AutoShape 80"/>
            <p:cNvSpPr>
              <a:spLocks noChangeArrowheads="1"/>
            </p:cNvSpPr>
            <p:nvPr/>
          </p:nvSpPr>
          <p:spPr bwMode="auto">
            <a:xfrm>
              <a:off x="948961" y="541439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9933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920" name="AutoShape 81"/>
            <p:cNvSpPr>
              <a:spLocks noChangeArrowheads="1"/>
            </p:cNvSpPr>
            <p:nvPr/>
          </p:nvSpPr>
          <p:spPr bwMode="auto">
            <a:xfrm>
              <a:off x="2203201" y="5414391"/>
              <a:ext cx="1045440" cy="427680"/>
            </a:xfrm>
            <a:prstGeom prst="roundRect">
              <a:avLst>
                <a:gd name="adj" fmla="val 333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921" name="AutoShape 82"/>
            <p:cNvSpPr>
              <a:spLocks noChangeArrowheads="1"/>
            </p:cNvSpPr>
            <p:nvPr/>
          </p:nvSpPr>
          <p:spPr bwMode="auto">
            <a:xfrm>
              <a:off x="2098081" y="541439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9933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922" name="AutoShape 83"/>
            <p:cNvSpPr>
              <a:spLocks noChangeArrowheads="1"/>
            </p:cNvSpPr>
            <p:nvPr/>
          </p:nvSpPr>
          <p:spPr bwMode="auto">
            <a:xfrm>
              <a:off x="3339361" y="5414391"/>
              <a:ext cx="1045440" cy="427680"/>
            </a:xfrm>
            <a:prstGeom prst="roundRect">
              <a:avLst>
                <a:gd name="adj" fmla="val 333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923" name="AutoShape 84"/>
            <p:cNvSpPr>
              <a:spLocks noChangeArrowheads="1"/>
            </p:cNvSpPr>
            <p:nvPr/>
          </p:nvSpPr>
          <p:spPr bwMode="auto">
            <a:xfrm>
              <a:off x="3234241" y="541439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9933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924" name="AutoShape 85"/>
            <p:cNvSpPr>
              <a:spLocks noChangeArrowheads="1"/>
            </p:cNvSpPr>
            <p:nvPr/>
          </p:nvSpPr>
          <p:spPr bwMode="auto">
            <a:xfrm>
              <a:off x="4488481" y="5414391"/>
              <a:ext cx="1045440" cy="427680"/>
            </a:xfrm>
            <a:prstGeom prst="roundRect">
              <a:avLst>
                <a:gd name="adj" fmla="val 333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925" name="AutoShape 86"/>
            <p:cNvSpPr>
              <a:spLocks noChangeArrowheads="1"/>
            </p:cNvSpPr>
            <p:nvPr/>
          </p:nvSpPr>
          <p:spPr bwMode="auto">
            <a:xfrm>
              <a:off x="4384801" y="541439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9933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926" name="AutoShape 87"/>
            <p:cNvSpPr>
              <a:spLocks noChangeArrowheads="1"/>
            </p:cNvSpPr>
            <p:nvPr/>
          </p:nvSpPr>
          <p:spPr bwMode="auto">
            <a:xfrm>
              <a:off x="5637601" y="5414391"/>
              <a:ext cx="1045440" cy="427680"/>
            </a:xfrm>
            <a:prstGeom prst="roundRect">
              <a:avLst>
                <a:gd name="adj" fmla="val 333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927" name="AutoShape 88"/>
            <p:cNvSpPr>
              <a:spLocks noChangeArrowheads="1"/>
            </p:cNvSpPr>
            <p:nvPr/>
          </p:nvSpPr>
          <p:spPr bwMode="auto">
            <a:xfrm>
              <a:off x="5533921" y="541439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9933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928" name="AutoShape 89"/>
            <p:cNvSpPr>
              <a:spLocks noChangeArrowheads="1"/>
            </p:cNvSpPr>
            <p:nvPr/>
          </p:nvSpPr>
          <p:spPr bwMode="auto">
            <a:xfrm>
              <a:off x="6788161" y="5414391"/>
              <a:ext cx="1045440" cy="427680"/>
            </a:xfrm>
            <a:prstGeom prst="roundRect">
              <a:avLst>
                <a:gd name="adj" fmla="val 333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929" name="AutoShape 90"/>
            <p:cNvSpPr>
              <a:spLocks noChangeArrowheads="1"/>
            </p:cNvSpPr>
            <p:nvPr/>
          </p:nvSpPr>
          <p:spPr bwMode="auto">
            <a:xfrm>
              <a:off x="6683041" y="541439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9933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840961" y="3513517"/>
            <a:ext cx="7319520" cy="941759"/>
            <a:chOff x="840961" y="3418921"/>
            <a:chExt cx="7319520" cy="941759"/>
          </a:xfrm>
        </p:grpSpPr>
        <p:sp>
          <p:nvSpPr>
            <p:cNvPr id="35848" name="AutoShape 8"/>
            <p:cNvSpPr>
              <a:spLocks noChangeArrowheads="1"/>
            </p:cNvSpPr>
            <p:nvPr/>
          </p:nvSpPr>
          <p:spPr bwMode="auto">
            <a:xfrm>
              <a:off x="105408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49" name="AutoShape 9"/>
            <p:cNvSpPr>
              <a:spLocks noChangeArrowheads="1"/>
            </p:cNvSpPr>
            <p:nvPr/>
          </p:nvSpPr>
          <p:spPr bwMode="auto">
            <a:xfrm>
              <a:off x="115776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50" name="AutoShape 10"/>
            <p:cNvSpPr>
              <a:spLocks noChangeArrowheads="1"/>
            </p:cNvSpPr>
            <p:nvPr/>
          </p:nvSpPr>
          <p:spPr bwMode="auto">
            <a:xfrm>
              <a:off x="126288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51" name="AutoShape 11"/>
            <p:cNvSpPr>
              <a:spLocks noChangeArrowheads="1"/>
            </p:cNvSpPr>
            <p:nvPr/>
          </p:nvSpPr>
          <p:spPr bwMode="auto">
            <a:xfrm>
              <a:off x="136656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52" name="AutoShape 12"/>
            <p:cNvSpPr>
              <a:spLocks noChangeArrowheads="1"/>
            </p:cNvSpPr>
            <p:nvPr/>
          </p:nvSpPr>
          <p:spPr bwMode="auto">
            <a:xfrm>
              <a:off x="147168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53" name="AutoShape 13"/>
            <p:cNvSpPr>
              <a:spLocks noChangeArrowheads="1"/>
            </p:cNvSpPr>
            <p:nvPr/>
          </p:nvSpPr>
          <p:spPr bwMode="auto">
            <a:xfrm>
              <a:off x="157536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54" name="AutoShape 14"/>
            <p:cNvSpPr>
              <a:spLocks noChangeArrowheads="1"/>
            </p:cNvSpPr>
            <p:nvPr/>
          </p:nvSpPr>
          <p:spPr bwMode="auto">
            <a:xfrm>
              <a:off x="168048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55" name="AutoShape 15"/>
            <p:cNvSpPr>
              <a:spLocks noChangeArrowheads="1"/>
            </p:cNvSpPr>
            <p:nvPr/>
          </p:nvSpPr>
          <p:spPr bwMode="auto">
            <a:xfrm>
              <a:off x="178560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56" name="AutoShape 16"/>
            <p:cNvSpPr>
              <a:spLocks noChangeArrowheads="1"/>
            </p:cNvSpPr>
            <p:nvPr/>
          </p:nvSpPr>
          <p:spPr bwMode="auto">
            <a:xfrm>
              <a:off x="188928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57" name="AutoShape 17"/>
            <p:cNvSpPr>
              <a:spLocks noChangeArrowheads="1"/>
            </p:cNvSpPr>
            <p:nvPr/>
          </p:nvSpPr>
          <p:spPr bwMode="auto">
            <a:xfrm>
              <a:off x="199440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58" name="AutoShape 18"/>
            <p:cNvSpPr>
              <a:spLocks noChangeArrowheads="1"/>
            </p:cNvSpPr>
            <p:nvPr/>
          </p:nvSpPr>
          <p:spPr bwMode="auto">
            <a:xfrm>
              <a:off x="94896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9933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59" name="AutoShape 19"/>
            <p:cNvSpPr>
              <a:spLocks noChangeArrowheads="1"/>
            </p:cNvSpPr>
            <p:nvPr/>
          </p:nvSpPr>
          <p:spPr bwMode="auto">
            <a:xfrm>
              <a:off x="220320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60" name="AutoShape 20"/>
            <p:cNvSpPr>
              <a:spLocks noChangeArrowheads="1"/>
            </p:cNvSpPr>
            <p:nvPr/>
          </p:nvSpPr>
          <p:spPr bwMode="auto">
            <a:xfrm>
              <a:off x="230688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61" name="AutoShape 21"/>
            <p:cNvSpPr>
              <a:spLocks noChangeArrowheads="1"/>
            </p:cNvSpPr>
            <p:nvPr/>
          </p:nvSpPr>
          <p:spPr bwMode="auto">
            <a:xfrm>
              <a:off x="241200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62" name="AutoShape 22"/>
            <p:cNvSpPr>
              <a:spLocks noChangeArrowheads="1"/>
            </p:cNvSpPr>
            <p:nvPr/>
          </p:nvSpPr>
          <p:spPr bwMode="auto">
            <a:xfrm>
              <a:off x="251712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63" name="AutoShape 23"/>
            <p:cNvSpPr>
              <a:spLocks noChangeArrowheads="1"/>
            </p:cNvSpPr>
            <p:nvPr/>
          </p:nvSpPr>
          <p:spPr bwMode="auto">
            <a:xfrm>
              <a:off x="262080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64" name="AutoShape 24"/>
            <p:cNvSpPr>
              <a:spLocks noChangeArrowheads="1"/>
            </p:cNvSpPr>
            <p:nvPr/>
          </p:nvSpPr>
          <p:spPr bwMode="auto">
            <a:xfrm>
              <a:off x="272592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65" name="AutoShape 25"/>
            <p:cNvSpPr>
              <a:spLocks noChangeArrowheads="1"/>
            </p:cNvSpPr>
            <p:nvPr/>
          </p:nvSpPr>
          <p:spPr bwMode="auto">
            <a:xfrm>
              <a:off x="282960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66" name="AutoShape 26"/>
            <p:cNvSpPr>
              <a:spLocks noChangeArrowheads="1"/>
            </p:cNvSpPr>
            <p:nvPr/>
          </p:nvSpPr>
          <p:spPr bwMode="auto">
            <a:xfrm>
              <a:off x="293472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67" name="AutoShape 27"/>
            <p:cNvSpPr>
              <a:spLocks noChangeArrowheads="1"/>
            </p:cNvSpPr>
            <p:nvPr/>
          </p:nvSpPr>
          <p:spPr bwMode="auto">
            <a:xfrm>
              <a:off x="303840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68" name="AutoShape 28"/>
            <p:cNvSpPr>
              <a:spLocks noChangeArrowheads="1"/>
            </p:cNvSpPr>
            <p:nvPr/>
          </p:nvSpPr>
          <p:spPr bwMode="auto">
            <a:xfrm>
              <a:off x="314352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69" name="AutoShape 29"/>
            <p:cNvSpPr>
              <a:spLocks noChangeArrowheads="1"/>
            </p:cNvSpPr>
            <p:nvPr/>
          </p:nvSpPr>
          <p:spPr bwMode="auto">
            <a:xfrm>
              <a:off x="209808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9933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70" name="AutoShape 30"/>
            <p:cNvSpPr>
              <a:spLocks noChangeArrowheads="1"/>
            </p:cNvSpPr>
            <p:nvPr/>
          </p:nvSpPr>
          <p:spPr bwMode="auto">
            <a:xfrm>
              <a:off x="335232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71" name="AutoShape 31"/>
            <p:cNvSpPr>
              <a:spLocks noChangeArrowheads="1"/>
            </p:cNvSpPr>
            <p:nvPr/>
          </p:nvSpPr>
          <p:spPr bwMode="auto">
            <a:xfrm>
              <a:off x="345744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72" name="AutoShape 32"/>
            <p:cNvSpPr>
              <a:spLocks noChangeArrowheads="1"/>
            </p:cNvSpPr>
            <p:nvPr/>
          </p:nvSpPr>
          <p:spPr bwMode="auto">
            <a:xfrm>
              <a:off x="356112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73" name="AutoShape 33"/>
            <p:cNvSpPr>
              <a:spLocks noChangeArrowheads="1"/>
            </p:cNvSpPr>
            <p:nvPr/>
          </p:nvSpPr>
          <p:spPr bwMode="auto">
            <a:xfrm>
              <a:off x="366624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74" name="AutoShape 34"/>
            <p:cNvSpPr>
              <a:spLocks noChangeArrowheads="1"/>
            </p:cNvSpPr>
            <p:nvPr/>
          </p:nvSpPr>
          <p:spPr bwMode="auto">
            <a:xfrm>
              <a:off x="376992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75" name="AutoShape 35"/>
            <p:cNvSpPr>
              <a:spLocks noChangeArrowheads="1"/>
            </p:cNvSpPr>
            <p:nvPr/>
          </p:nvSpPr>
          <p:spPr bwMode="auto">
            <a:xfrm>
              <a:off x="387504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76" name="AutoShape 36"/>
            <p:cNvSpPr>
              <a:spLocks noChangeArrowheads="1"/>
            </p:cNvSpPr>
            <p:nvPr/>
          </p:nvSpPr>
          <p:spPr bwMode="auto">
            <a:xfrm>
              <a:off x="397872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77" name="AutoShape 37"/>
            <p:cNvSpPr>
              <a:spLocks noChangeArrowheads="1"/>
            </p:cNvSpPr>
            <p:nvPr/>
          </p:nvSpPr>
          <p:spPr bwMode="auto">
            <a:xfrm>
              <a:off x="408384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78" name="AutoShape 38"/>
            <p:cNvSpPr>
              <a:spLocks noChangeArrowheads="1"/>
            </p:cNvSpPr>
            <p:nvPr/>
          </p:nvSpPr>
          <p:spPr bwMode="auto">
            <a:xfrm>
              <a:off x="418896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79" name="AutoShape 39"/>
            <p:cNvSpPr>
              <a:spLocks noChangeArrowheads="1"/>
            </p:cNvSpPr>
            <p:nvPr/>
          </p:nvSpPr>
          <p:spPr bwMode="auto">
            <a:xfrm>
              <a:off x="429264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80" name="AutoShape 40"/>
            <p:cNvSpPr>
              <a:spLocks noChangeArrowheads="1"/>
            </p:cNvSpPr>
            <p:nvPr/>
          </p:nvSpPr>
          <p:spPr bwMode="auto">
            <a:xfrm>
              <a:off x="324720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9933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81" name="AutoShape 41"/>
            <p:cNvSpPr>
              <a:spLocks noChangeArrowheads="1"/>
            </p:cNvSpPr>
            <p:nvPr/>
          </p:nvSpPr>
          <p:spPr bwMode="auto">
            <a:xfrm>
              <a:off x="450144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82" name="AutoShape 42"/>
            <p:cNvSpPr>
              <a:spLocks noChangeArrowheads="1"/>
            </p:cNvSpPr>
            <p:nvPr/>
          </p:nvSpPr>
          <p:spPr bwMode="auto">
            <a:xfrm>
              <a:off x="460656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83" name="AutoShape 43"/>
            <p:cNvSpPr>
              <a:spLocks noChangeArrowheads="1"/>
            </p:cNvSpPr>
            <p:nvPr/>
          </p:nvSpPr>
          <p:spPr bwMode="auto">
            <a:xfrm>
              <a:off x="471024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84" name="AutoShape 44"/>
            <p:cNvSpPr>
              <a:spLocks noChangeArrowheads="1"/>
            </p:cNvSpPr>
            <p:nvPr/>
          </p:nvSpPr>
          <p:spPr bwMode="auto">
            <a:xfrm>
              <a:off x="481536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85" name="AutoShape 45"/>
            <p:cNvSpPr>
              <a:spLocks noChangeArrowheads="1"/>
            </p:cNvSpPr>
            <p:nvPr/>
          </p:nvSpPr>
          <p:spPr bwMode="auto">
            <a:xfrm>
              <a:off x="492048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86" name="AutoShape 46"/>
            <p:cNvSpPr>
              <a:spLocks noChangeArrowheads="1"/>
            </p:cNvSpPr>
            <p:nvPr/>
          </p:nvSpPr>
          <p:spPr bwMode="auto">
            <a:xfrm>
              <a:off x="502416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87" name="AutoShape 47"/>
            <p:cNvSpPr>
              <a:spLocks noChangeArrowheads="1"/>
            </p:cNvSpPr>
            <p:nvPr/>
          </p:nvSpPr>
          <p:spPr bwMode="auto">
            <a:xfrm>
              <a:off x="512928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88" name="AutoShape 48"/>
            <p:cNvSpPr>
              <a:spLocks noChangeArrowheads="1"/>
            </p:cNvSpPr>
            <p:nvPr/>
          </p:nvSpPr>
          <p:spPr bwMode="auto">
            <a:xfrm>
              <a:off x="523296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89" name="AutoShape 49"/>
            <p:cNvSpPr>
              <a:spLocks noChangeArrowheads="1"/>
            </p:cNvSpPr>
            <p:nvPr/>
          </p:nvSpPr>
          <p:spPr bwMode="auto">
            <a:xfrm>
              <a:off x="533808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90" name="AutoShape 50"/>
            <p:cNvSpPr>
              <a:spLocks noChangeArrowheads="1"/>
            </p:cNvSpPr>
            <p:nvPr/>
          </p:nvSpPr>
          <p:spPr bwMode="auto">
            <a:xfrm>
              <a:off x="544176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91" name="AutoShape 51"/>
            <p:cNvSpPr>
              <a:spLocks noChangeArrowheads="1"/>
            </p:cNvSpPr>
            <p:nvPr/>
          </p:nvSpPr>
          <p:spPr bwMode="auto">
            <a:xfrm>
              <a:off x="439776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9933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92" name="AutoShape 52"/>
            <p:cNvSpPr>
              <a:spLocks noChangeArrowheads="1"/>
            </p:cNvSpPr>
            <p:nvPr/>
          </p:nvSpPr>
          <p:spPr bwMode="auto">
            <a:xfrm>
              <a:off x="565200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93" name="AutoShape 53"/>
            <p:cNvSpPr>
              <a:spLocks noChangeArrowheads="1"/>
            </p:cNvSpPr>
            <p:nvPr/>
          </p:nvSpPr>
          <p:spPr bwMode="auto">
            <a:xfrm>
              <a:off x="575568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94" name="AutoShape 54"/>
            <p:cNvSpPr>
              <a:spLocks noChangeArrowheads="1"/>
            </p:cNvSpPr>
            <p:nvPr/>
          </p:nvSpPr>
          <p:spPr bwMode="auto">
            <a:xfrm>
              <a:off x="586080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95" name="AutoShape 55"/>
            <p:cNvSpPr>
              <a:spLocks noChangeArrowheads="1"/>
            </p:cNvSpPr>
            <p:nvPr/>
          </p:nvSpPr>
          <p:spPr bwMode="auto">
            <a:xfrm>
              <a:off x="596448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96" name="AutoShape 56"/>
            <p:cNvSpPr>
              <a:spLocks noChangeArrowheads="1"/>
            </p:cNvSpPr>
            <p:nvPr/>
          </p:nvSpPr>
          <p:spPr bwMode="auto">
            <a:xfrm>
              <a:off x="606960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97" name="AutoShape 57"/>
            <p:cNvSpPr>
              <a:spLocks noChangeArrowheads="1"/>
            </p:cNvSpPr>
            <p:nvPr/>
          </p:nvSpPr>
          <p:spPr bwMode="auto">
            <a:xfrm>
              <a:off x="617328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98" name="AutoShape 58"/>
            <p:cNvSpPr>
              <a:spLocks noChangeArrowheads="1"/>
            </p:cNvSpPr>
            <p:nvPr/>
          </p:nvSpPr>
          <p:spPr bwMode="auto">
            <a:xfrm>
              <a:off x="627840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99" name="AutoShape 59"/>
            <p:cNvSpPr>
              <a:spLocks noChangeArrowheads="1"/>
            </p:cNvSpPr>
            <p:nvPr/>
          </p:nvSpPr>
          <p:spPr bwMode="auto">
            <a:xfrm>
              <a:off x="638208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900" name="AutoShape 60"/>
            <p:cNvSpPr>
              <a:spLocks noChangeArrowheads="1"/>
            </p:cNvSpPr>
            <p:nvPr/>
          </p:nvSpPr>
          <p:spPr bwMode="auto">
            <a:xfrm>
              <a:off x="648720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901" name="AutoShape 61"/>
            <p:cNvSpPr>
              <a:spLocks noChangeArrowheads="1"/>
            </p:cNvSpPr>
            <p:nvPr/>
          </p:nvSpPr>
          <p:spPr bwMode="auto">
            <a:xfrm>
              <a:off x="659232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902" name="AutoShape 62"/>
            <p:cNvSpPr>
              <a:spLocks noChangeArrowheads="1"/>
            </p:cNvSpPr>
            <p:nvPr/>
          </p:nvSpPr>
          <p:spPr bwMode="auto">
            <a:xfrm>
              <a:off x="554688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9933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903" name="AutoShape 63"/>
            <p:cNvSpPr>
              <a:spLocks noChangeArrowheads="1"/>
            </p:cNvSpPr>
            <p:nvPr/>
          </p:nvSpPr>
          <p:spPr bwMode="auto">
            <a:xfrm>
              <a:off x="6801121" y="342036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904" name="AutoShape 64"/>
            <p:cNvSpPr>
              <a:spLocks noChangeArrowheads="1"/>
            </p:cNvSpPr>
            <p:nvPr/>
          </p:nvSpPr>
          <p:spPr bwMode="auto">
            <a:xfrm>
              <a:off x="6904801" y="342036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905" name="AutoShape 65"/>
            <p:cNvSpPr>
              <a:spLocks noChangeArrowheads="1"/>
            </p:cNvSpPr>
            <p:nvPr/>
          </p:nvSpPr>
          <p:spPr bwMode="auto">
            <a:xfrm>
              <a:off x="7009921" y="342036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906" name="AutoShape 66"/>
            <p:cNvSpPr>
              <a:spLocks noChangeArrowheads="1"/>
            </p:cNvSpPr>
            <p:nvPr/>
          </p:nvSpPr>
          <p:spPr bwMode="auto">
            <a:xfrm>
              <a:off x="7113601" y="342036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907" name="AutoShape 67"/>
            <p:cNvSpPr>
              <a:spLocks noChangeArrowheads="1"/>
            </p:cNvSpPr>
            <p:nvPr/>
          </p:nvSpPr>
          <p:spPr bwMode="auto">
            <a:xfrm>
              <a:off x="7218721" y="342036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908" name="AutoShape 68"/>
            <p:cNvSpPr>
              <a:spLocks noChangeArrowheads="1"/>
            </p:cNvSpPr>
            <p:nvPr/>
          </p:nvSpPr>
          <p:spPr bwMode="auto">
            <a:xfrm>
              <a:off x="7323841" y="342036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909" name="AutoShape 69"/>
            <p:cNvSpPr>
              <a:spLocks noChangeArrowheads="1"/>
            </p:cNvSpPr>
            <p:nvPr/>
          </p:nvSpPr>
          <p:spPr bwMode="auto">
            <a:xfrm>
              <a:off x="7427521" y="342036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910" name="AutoShape 70"/>
            <p:cNvSpPr>
              <a:spLocks noChangeArrowheads="1"/>
            </p:cNvSpPr>
            <p:nvPr/>
          </p:nvSpPr>
          <p:spPr bwMode="auto">
            <a:xfrm>
              <a:off x="7532641" y="342036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911" name="AutoShape 71"/>
            <p:cNvSpPr>
              <a:spLocks noChangeArrowheads="1"/>
            </p:cNvSpPr>
            <p:nvPr/>
          </p:nvSpPr>
          <p:spPr bwMode="auto">
            <a:xfrm>
              <a:off x="7636321" y="342036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912" name="AutoShape 72"/>
            <p:cNvSpPr>
              <a:spLocks noChangeArrowheads="1"/>
            </p:cNvSpPr>
            <p:nvPr/>
          </p:nvSpPr>
          <p:spPr bwMode="auto">
            <a:xfrm>
              <a:off x="7741441" y="342036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913" name="AutoShape 73"/>
            <p:cNvSpPr>
              <a:spLocks noChangeArrowheads="1"/>
            </p:cNvSpPr>
            <p:nvPr/>
          </p:nvSpPr>
          <p:spPr bwMode="auto">
            <a:xfrm>
              <a:off x="6696001" y="342036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9933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914" name="AutoShape 74"/>
            <p:cNvSpPr>
              <a:spLocks noChangeArrowheads="1"/>
            </p:cNvSpPr>
            <p:nvPr/>
          </p:nvSpPr>
          <p:spPr bwMode="auto">
            <a:xfrm>
              <a:off x="795024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915" name="AutoShape 75"/>
            <p:cNvSpPr>
              <a:spLocks noChangeArrowheads="1"/>
            </p:cNvSpPr>
            <p:nvPr/>
          </p:nvSpPr>
          <p:spPr bwMode="auto">
            <a:xfrm>
              <a:off x="805536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916" name="AutoShape 76"/>
            <p:cNvSpPr>
              <a:spLocks noChangeArrowheads="1"/>
            </p:cNvSpPr>
            <p:nvPr/>
          </p:nvSpPr>
          <p:spPr bwMode="auto">
            <a:xfrm>
              <a:off x="7845121" y="34189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9933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grpSp>
          <p:nvGrpSpPr>
            <p:cNvPr id="35917" name="Group 77"/>
            <p:cNvGrpSpPr>
              <a:grpSpLocks/>
            </p:cNvGrpSpPr>
            <p:nvPr/>
          </p:nvGrpSpPr>
          <p:grpSpPr bwMode="auto">
            <a:xfrm>
              <a:off x="840961" y="4042440"/>
              <a:ext cx="1614240" cy="318240"/>
              <a:chOff x="584" y="2807"/>
              <a:chExt cx="1121" cy="221"/>
            </a:xfrm>
          </p:grpSpPr>
          <p:sp>
            <p:nvSpPr>
              <p:cNvPr id="35939" name="Text Box 78"/>
              <p:cNvSpPr txBox="1">
                <a:spLocks noChangeArrowheads="1"/>
              </p:cNvSpPr>
              <p:nvPr/>
            </p:nvSpPr>
            <p:spPr bwMode="auto">
              <a:xfrm>
                <a:off x="584" y="2807"/>
                <a:ext cx="1121" cy="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81638" tIns="40819" rIns="81638" bIns="40819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633" i="1">
                    <a:solidFill>
                      <a:srgbClr val="993366"/>
                    </a:solidFill>
                    <a:latin typeface="Lucidasans" charset="0"/>
                  </a:rPr>
                  <a:t>Job C's I/O</a:t>
                </a:r>
              </a:p>
            </p:txBody>
          </p:sp>
        </p:grpSp>
        <p:sp>
          <p:nvSpPr>
            <p:cNvPr id="35931" name="AutoShape 93"/>
            <p:cNvSpPr>
              <a:spLocks/>
            </p:cNvSpPr>
            <p:nvPr/>
          </p:nvSpPr>
          <p:spPr bwMode="auto">
            <a:xfrm rot="5400000">
              <a:off x="1542241" y="3473641"/>
              <a:ext cx="106560" cy="941760"/>
            </a:xfrm>
            <a:prstGeom prst="rightBracket">
              <a:avLst>
                <a:gd name="adj" fmla="val 73649"/>
              </a:avLst>
            </a:prstGeom>
            <a:noFill/>
            <a:ln w="18360">
              <a:solidFill>
                <a:srgbClr val="99333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970561" y="1672241"/>
            <a:ext cx="7192800" cy="1222560"/>
            <a:chOff x="970561" y="1987561"/>
            <a:chExt cx="7192800" cy="1222560"/>
          </a:xfrm>
        </p:grpSpPr>
        <p:sp>
          <p:nvSpPr>
            <p:cNvPr id="35843" name="AutoShape 3"/>
            <p:cNvSpPr>
              <a:spLocks noChangeArrowheads="1"/>
            </p:cNvSpPr>
            <p:nvPr/>
          </p:nvSpPr>
          <p:spPr bwMode="auto">
            <a:xfrm>
              <a:off x="970561" y="2288521"/>
              <a:ext cx="2815200" cy="427680"/>
            </a:xfrm>
            <a:prstGeom prst="roundRect">
              <a:avLst>
                <a:gd name="adj" fmla="val 333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latin typeface="MDW Arial" charset="0"/>
                </a:rPr>
                <a:t>A</a:t>
              </a:r>
            </a:p>
          </p:txBody>
        </p:sp>
        <p:sp>
          <p:nvSpPr>
            <p:cNvPr id="35844" name="AutoShape 4"/>
            <p:cNvSpPr>
              <a:spLocks noChangeArrowheads="1"/>
            </p:cNvSpPr>
            <p:nvPr/>
          </p:nvSpPr>
          <p:spPr bwMode="auto">
            <a:xfrm>
              <a:off x="3784321" y="22885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9933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45" name="AutoShape 5"/>
            <p:cNvSpPr>
              <a:spLocks noChangeArrowheads="1"/>
            </p:cNvSpPr>
            <p:nvPr/>
          </p:nvSpPr>
          <p:spPr bwMode="auto">
            <a:xfrm>
              <a:off x="3889441" y="2288521"/>
              <a:ext cx="2815200" cy="427680"/>
            </a:xfrm>
            <a:prstGeom prst="roundRect">
              <a:avLst>
                <a:gd name="adj" fmla="val 333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latin typeface="MDW Arial" charset="0"/>
                </a:rPr>
                <a:t>B</a:t>
              </a:r>
            </a:p>
          </p:txBody>
        </p:sp>
        <p:sp>
          <p:nvSpPr>
            <p:cNvPr id="35846" name="AutoShape 6"/>
            <p:cNvSpPr>
              <a:spLocks noChangeArrowheads="1"/>
            </p:cNvSpPr>
            <p:nvPr/>
          </p:nvSpPr>
          <p:spPr bwMode="auto">
            <a:xfrm>
              <a:off x="6703201" y="2288521"/>
              <a:ext cx="105120" cy="427680"/>
            </a:xfrm>
            <a:prstGeom prst="roundRect">
              <a:avLst>
                <a:gd name="adj" fmla="val 1389"/>
              </a:avLst>
            </a:prstGeom>
            <a:solidFill>
              <a:srgbClr val="99336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847" name="AutoShape 7"/>
            <p:cNvSpPr>
              <a:spLocks noChangeArrowheads="1"/>
            </p:cNvSpPr>
            <p:nvPr/>
          </p:nvSpPr>
          <p:spPr bwMode="auto">
            <a:xfrm>
              <a:off x="6808321" y="2288521"/>
              <a:ext cx="1355040" cy="427680"/>
            </a:xfrm>
            <a:prstGeom prst="roundRect">
              <a:avLst>
                <a:gd name="adj" fmla="val 333"/>
              </a:avLst>
            </a:prstGeom>
            <a:solidFill>
              <a:srgbClr val="198A8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1638" tIns="40819" rIns="81638" bIns="40819" anchor="ctr" anchorCtr="1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latin typeface="MDW Arial" charset="0"/>
                </a:rPr>
                <a:t>A</a:t>
              </a:r>
            </a:p>
          </p:txBody>
        </p:sp>
        <p:grpSp>
          <p:nvGrpSpPr>
            <p:cNvPr id="35930" name="Group 91"/>
            <p:cNvGrpSpPr>
              <a:grpSpLocks/>
            </p:cNvGrpSpPr>
            <p:nvPr/>
          </p:nvGrpSpPr>
          <p:grpSpPr bwMode="auto">
            <a:xfrm>
              <a:off x="3592801" y="2891881"/>
              <a:ext cx="1817280" cy="318240"/>
              <a:chOff x="2495" y="2008"/>
              <a:chExt cx="1262" cy="221"/>
            </a:xfrm>
          </p:grpSpPr>
          <p:sp>
            <p:nvSpPr>
              <p:cNvPr id="35938" name="Text Box 92"/>
              <p:cNvSpPr txBox="1">
                <a:spLocks noChangeArrowheads="1"/>
              </p:cNvSpPr>
              <p:nvPr/>
            </p:nvSpPr>
            <p:spPr bwMode="auto">
              <a:xfrm>
                <a:off x="2495" y="2008"/>
                <a:ext cx="1262" cy="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81638" tIns="40819" rIns="81638" bIns="40819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633" i="1" dirty="0">
                    <a:solidFill>
                      <a:srgbClr val="993366"/>
                    </a:solidFill>
                    <a:latin typeface="Lucidasans" charset="0"/>
                  </a:rPr>
                  <a:t>Job C's I/O</a:t>
                </a:r>
              </a:p>
            </p:txBody>
          </p:sp>
        </p:grpSp>
        <p:sp>
          <p:nvSpPr>
            <p:cNvPr id="35932" name="AutoShape 94"/>
            <p:cNvSpPr>
              <a:spLocks/>
            </p:cNvSpPr>
            <p:nvPr/>
          </p:nvSpPr>
          <p:spPr bwMode="auto">
            <a:xfrm rot="5400000">
              <a:off x="4386241" y="2318761"/>
              <a:ext cx="106560" cy="941760"/>
            </a:xfrm>
            <a:prstGeom prst="rightBracket">
              <a:avLst>
                <a:gd name="adj" fmla="val 73649"/>
              </a:avLst>
            </a:prstGeom>
            <a:noFill/>
            <a:ln w="18360">
              <a:solidFill>
                <a:srgbClr val="99333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5933" name="Text Box 95"/>
            <p:cNvSpPr txBox="1">
              <a:spLocks noChangeArrowheads="1"/>
            </p:cNvSpPr>
            <p:nvPr/>
          </p:nvSpPr>
          <p:spPr bwMode="auto">
            <a:xfrm>
              <a:off x="3744001" y="2007721"/>
              <a:ext cx="313920" cy="315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8" tIns="40819" rIns="81638" bIns="40819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latin typeface="Luxi Sans" charset="0"/>
                </a:rPr>
                <a:t>C</a:t>
              </a:r>
            </a:p>
          </p:txBody>
        </p:sp>
        <p:sp>
          <p:nvSpPr>
            <p:cNvPr id="35934" name="Text Box 96"/>
            <p:cNvSpPr txBox="1">
              <a:spLocks noChangeArrowheads="1"/>
            </p:cNvSpPr>
            <p:nvPr/>
          </p:nvSpPr>
          <p:spPr bwMode="auto">
            <a:xfrm>
              <a:off x="6670081" y="1987561"/>
              <a:ext cx="313920" cy="315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8" tIns="40819" rIns="81638" bIns="40819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latin typeface="Luxi Sans" charset="0"/>
                </a:rPr>
                <a:t>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1033495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Comparison of FCFS, RR, SJF and SRTF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5170886"/>
              </p:ext>
            </p:extLst>
          </p:nvPr>
        </p:nvGraphicFramePr>
        <p:xfrm>
          <a:off x="1001207" y="1990274"/>
          <a:ext cx="6513865" cy="741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60264"/>
                <a:gridCol w="945282"/>
                <a:gridCol w="1302773"/>
                <a:gridCol w="1302773"/>
                <a:gridCol w="1302773"/>
              </a:tblGrid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FCFS</a:t>
                      </a:r>
                      <a:endParaRPr lang="en-US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RR</a:t>
                      </a:r>
                      <a:endParaRPr lang="en-US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SJF</a:t>
                      </a:r>
                      <a:endParaRPr lang="en-US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SRTF</a:t>
                      </a:r>
                      <a:endParaRPr lang="en-US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Preemptive?</a:t>
                      </a:r>
                      <a:endParaRPr lang="en-US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</a:t>
                      </a:r>
                      <a:endParaRPr lang="en-US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</a:t>
                      </a:r>
                      <a:endParaRPr lang="en-US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8366109"/>
              </p:ext>
            </p:extLst>
          </p:nvPr>
        </p:nvGraphicFramePr>
        <p:xfrm>
          <a:off x="357018" y="3524551"/>
          <a:ext cx="7802245" cy="22199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530725"/>
                <a:gridCol w="894438"/>
                <a:gridCol w="644986"/>
                <a:gridCol w="754512"/>
                <a:gridCol w="97758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When is</a:t>
                      </a:r>
                      <a:r>
                        <a:rPr lang="en-US" baseline="0" dirty="0" smtClean="0"/>
                        <a:t> the scheduler called?</a:t>
                      </a:r>
                      <a:endParaRPr lang="en-US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FCFS</a:t>
                      </a:r>
                      <a:endParaRPr lang="en-US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RR</a:t>
                      </a:r>
                      <a:endParaRPr lang="en-US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SJF</a:t>
                      </a:r>
                      <a:endParaRPr lang="en-US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SRTF</a:t>
                      </a:r>
                      <a:endParaRPr lang="en-US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Current</a:t>
                      </a:r>
                      <a:r>
                        <a:rPr lang="en-US" baseline="0" dirty="0" smtClean="0"/>
                        <a:t> process exits</a:t>
                      </a:r>
                      <a:endParaRPr lang="en-US" b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Current process goes for I/O</a:t>
                      </a:r>
                      <a:endParaRPr lang="en-US" b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</a:t>
                      </a:r>
                      <a:endParaRPr lang="en-US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 new process is added</a:t>
                      </a:r>
                      <a:endParaRPr lang="en-US" b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</a:t>
                      </a:r>
                      <a:endParaRPr lang="en-US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</a:t>
                      </a:r>
                      <a:endParaRPr lang="en-US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</a:t>
                      </a:r>
                      <a:endParaRPr lang="en-US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Timer interrupt goes off</a:t>
                      </a:r>
                      <a:endParaRPr lang="en-US" b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</a:t>
                      </a:r>
                      <a:endParaRPr lang="en-US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</a:t>
                      </a:r>
                      <a:endParaRPr lang="en-US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</a:t>
                      </a:r>
                      <a:endParaRPr lang="en-US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A process returns from I/O</a:t>
                      </a:r>
                      <a:endParaRPr lang="en-US" b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</a:t>
                      </a:r>
                      <a:endParaRPr lang="en-US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</a:t>
                      </a:r>
                      <a:endParaRPr lang="en-US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33066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Priority Scheduling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Assign each thread a </a:t>
            </a:r>
            <a:r>
              <a:rPr lang="en-GB" altLang="en-US" dirty="0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priority</a:t>
            </a:r>
          </a:p>
          <a:p>
            <a:pPr lvl="1"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In Linux, these range from 0 (lowest) to 99 (highest)</a:t>
            </a:r>
            <a:r>
              <a:rPr lang="en-US" altLang="en-US" dirty="0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dirty="0">
              <a:latin typeface="Calibri" charset="0"/>
              <a:ea typeface="Calibri" charset="0"/>
              <a:cs typeface="Calibri" charset="0"/>
            </a:endParaRPr>
          </a:p>
          <a:p>
            <a:pPr lvl="1"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UNIX </a:t>
            </a:r>
            <a:r>
              <a:rPr lang="ja-JP" altLang="en-GB" dirty="0">
                <a:latin typeface="Calibri" charset="0"/>
                <a:ea typeface="Calibri" charset="0"/>
                <a:cs typeface="Calibri" charset="0"/>
              </a:rPr>
              <a:t>“</a:t>
            </a:r>
            <a:r>
              <a:rPr lang="en-GB" altLang="ja-JP" dirty="0">
                <a:latin typeface="Calibri" charset="0"/>
                <a:ea typeface="Calibri" charset="0"/>
                <a:cs typeface="Calibri" charset="0"/>
              </a:rPr>
              <a:t>nice()</a:t>
            </a:r>
            <a:r>
              <a:rPr lang="ja-JP" altLang="en-GB" dirty="0">
                <a:latin typeface="Calibri" charset="0"/>
                <a:ea typeface="Calibri" charset="0"/>
                <a:cs typeface="Calibri" charset="0"/>
              </a:rPr>
              <a:t>”</a:t>
            </a:r>
            <a:r>
              <a:rPr lang="en-GB" altLang="ja-JP" dirty="0">
                <a:latin typeface="Calibri" charset="0"/>
                <a:ea typeface="Calibri" charset="0"/>
                <a:cs typeface="Calibri" charset="0"/>
              </a:rPr>
              <a:t> system call lets user adjust this</a:t>
            </a:r>
          </a:p>
          <a:p>
            <a:pPr lvl="2"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solidFill>
                  <a:srgbClr val="2323DC"/>
                </a:solidFill>
                <a:latin typeface="Calibri" charset="0"/>
                <a:ea typeface="Calibri" charset="0"/>
                <a:cs typeface="Calibri" charset="0"/>
              </a:rPr>
              <a:t>But note, scale is inverted: -20 is </a:t>
            </a:r>
            <a:r>
              <a:rPr lang="en-GB" altLang="en-US" b="1" dirty="0">
                <a:solidFill>
                  <a:srgbClr val="2323DC"/>
                </a:solidFill>
                <a:latin typeface="Calibri" charset="0"/>
                <a:ea typeface="Calibri" charset="0"/>
                <a:cs typeface="Calibri" charset="0"/>
              </a:rPr>
              <a:t>highest</a:t>
            </a:r>
            <a:r>
              <a:rPr lang="en-GB" altLang="en-US" dirty="0">
                <a:solidFill>
                  <a:srgbClr val="2323DC"/>
                </a:solidFill>
                <a:latin typeface="Calibri" charset="0"/>
                <a:ea typeface="Calibri" charset="0"/>
                <a:cs typeface="Calibri" charset="0"/>
              </a:rPr>
              <a:t> priority and +20 is </a:t>
            </a:r>
            <a:r>
              <a:rPr lang="en-GB" altLang="en-US" b="1" dirty="0">
                <a:solidFill>
                  <a:srgbClr val="2323DC"/>
                </a:solidFill>
                <a:latin typeface="Calibri" charset="0"/>
                <a:ea typeface="Calibri" charset="0"/>
                <a:cs typeface="Calibri" charset="0"/>
              </a:rPr>
              <a:t>lowest</a:t>
            </a:r>
          </a:p>
          <a:p>
            <a:pPr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Priority may be set by user, OS, or some combination of the two</a:t>
            </a:r>
          </a:p>
          <a:p>
            <a:pPr lvl="1"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User may adjust priority to bias scheduler towards a thread</a:t>
            </a:r>
          </a:p>
          <a:p>
            <a:pPr lvl="1"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OS may adjust priority to achieve system performance goals</a:t>
            </a:r>
          </a:p>
          <a:p>
            <a:pPr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When scheduling, simply run the job with the highest priority</a:t>
            </a:r>
          </a:p>
          <a:p>
            <a:pPr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Usually implemented as separate </a:t>
            </a:r>
            <a:r>
              <a:rPr lang="ja-JP" altLang="en-GB" dirty="0">
                <a:latin typeface="Calibri" charset="0"/>
                <a:ea typeface="Calibri" charset="0"/>
                <a:cs typeface="Calibri" charset="0"/>
              </a:rPr>
              <a:t>“</a:t>
            </a:r>
            <a:r>
              <a:rPr lang="en-GB" altLang="ja-JP" dirty="0">
                <a:latin typeface="Calibri" charset="0"/>
                <a:ea typeface="Calibri" charset="0"/>
                <a:cs typeface="Calibri" charset="0"/>
              </a:rPr>
              <a:t>priority queues</a:t>
            </a:r>
            <a:r>
              <a:rPr lang="ja-JP" altLang="en-GB" dirty="0">
                <a:latin typeface="Calibri" charset="0"/>
                <a:ea typeface="Calibri" charset="0"/>
                <a:cs typeface="Calibri" charset="0"/>
              </a:rPr>
              <a:t>”</a:t>
            </a:r>
            <a:endParaRPr lang="en-GB" altLang="ja-JP" dirty="0">
              <a:latin typeface="Calibri" charset="0"/>
              <a:ea typeface="Calibri" charset="0"/>
              <a:cs typeface="Calibri" charset="0"/>
            </a:endParaRPr>
          </a:p>
          <a:p>
            <a:pPr lvl="1"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One queue for each priority level</a:t>
            </a:r>
          </a:p>
          <a:p>
            <a:pPr lvl="1"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Use RR scheduling within each queue</a:t>
            </a:r>
          </a:p>
          <a:p>
            <a:pPr lvl="1"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If a queue is empty, look in next lowest priority queue</a:t>
            </a:r>
          </a:p>
          <a:p>
            <a:pPr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i="1" dirty="0"/>
              <a:t>Problem: </a:t>
            </a:r>
            <a:r>
              <a:rPr lang="en-GB" altLang="en-US" i="1" dirty="0">
                <a:solidFill>
                  <a:srgbClr val="993333"/>
                </a:solidFill>
              </a:rPr>
              <a:t>Starvation</a:t>
            </a:r>
          </a:p>
          <a:p>
            <a:pPr lvl="1"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High priority threads always trump low priority threads</a:t>
            </a:r>
          </a:p>
        </p:txBody>
      </p:sp>
    </p:spTree>
    <p:extLst>
      <p:ext uri="{BB962C8B-B14F-4D97-AF65-F5344CB8AC3E}">
        <p14:creationId xmlns:p14="http://schemas.microsoft.com/office/powerpoint/2010/main" val="8637920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Scheduling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544"/>
              </a:spcBef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Have already discussed context switching</a:t>
            </a:r>
          </a:p>
          <a:p>
            <a:pPr lvl="1">
              <a:spcBef>
                <a:spcPts val="261"/>
              </a:spcBef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Have not discussed how the OS decides which thread to run next</a:t>
            </a:r>
          </a:p>
          <a:p>
            <a:pPr lvl="1">
              <a:spcBef>
                <a:spcPts val="261"/>
              </a:spcBef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Context switching is the </a:t>
            </a:r>
            <a:r>
              <a:rPr lang="en-GB" altLang="en-US" dirty="0">
                <a:solidFill>
                  <a:srgbClr val="993333"/>
                </a:solidFill>
              </a:rPr>
              <a:t>mechanism</a:t>
            </a:r>
          </a:p>
          <a:p>
            <a:pPr lvl="1">
              <a:spcBef>
                <a:spcPts val="261"/>
              </a:spcBef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Scheduling is the </a:t>
            </a:r>
            <a:r>
              <a:rPr lang="en-GB" altLang="en-US" dirty="0">
                <a:solidFill>
                  <a:srgbClr val="993333"/>
                </a:solidFill>
              </a:rPr>
              <a:t>policy</a:t>
            </a:r>
          </a:p>
          <a:p>
            <a:pPr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Which thread to run next?</a:t>
            </a:r>
          </a:p>
          <a:p>
            <a:pPr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How long does it run for (</a:t>
            </a:r>
            <a:r>
              <a:rPr lang="en-GB" altLang="en-US" dirty="0">
                <a:solidFill>
                  <a:srgbClr val="993333"/>
                </a:solidFill>
              </a:rPr>
              <a:t>granularity</a:t>
            </a:r>
            <a:r>
              <a:rPr lang="en-GB" altLang="en-US" dirty="0"/>
              <a:t>)?</a:t>
            </a:r>
          </a:p>
          <a:p>
            <a:pPr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How to ensure every thread gets a chance to run (</a:t>
            </a:r>
            <a:r>
              <a:rPr lang="en-GB" altLang="en-US" dirty="0">
                <a:solidFill>
                  <a:srgbClr val="993333"/>
                </a:solidFill>
              </a:rPr>
              <a:t>fairness</a:t>
            </a:r>
            <a:r>
              <a:rPr lang="en-GB" altLang="en-US" dirty="0"/>
              <a:t>)?</a:t>
            </a:r>
          </a:p>
          <a:p>
            <a:pPr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How to prevent starvation?</a:t>
            </a:r>
          </a:p>
        </p:txBody>
      </p:sp>
    </p:spTree>
    <p:extLst>
      <p:ext uri="{BB962C8B-B14F-4D97-AF65-F5344CB8AC3E}">
        <p14:creationId xmlns:p14="http://schemas.microsoft.com/office/powerpoint/2010/main" val="104087993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Multilevel Feedback Queues (MLFQ)</a:t>
            </a:r>
            <a:r>
              <a:rPr lang="en-US" altLang="en-US"/>
              <a:t>‏</a:t>
            </a:r>
            <a:endParaRPr lang="en-GB" altLang="en-US"/>
          </a:p>
        </p:txBody>
      </p:sp>
      <p:sp>
        <p:nvSpPr>
          <p:cNvPr id="4813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Observation: Want to give </a:t>
            </a:r>
            <a:r>
              <a:rPr lang="en-GB" altLang="en-US" i="1" dirty="0">
                <a:solidFill>
                  <a:srgbClr val="2323DC"/>
                </a:solidFill>
              </a:rPr>
              <a:t>higher</a:t>
            </a:r>
            <a:r>
              <a:rPr lang="en-GB" altLang="en-US" dirty="0"/>
              <a:t> priority to </a:t>
            </a:r>
            <a:r>
              <a:rPr lang="en-GB" altLang="en-US" dirty="0">
                <a:solidFill>
                  <a:srgbClr val="993333"/>
                </a:solidFill>
              </a:rPr>
              <a:t>I/O-bound</a:t>
            </a:r>
            <a:r>
              <a:rPr lang="en-GB" altLang="en-US" dirty="0"/>
              <a:t> jobs</a:t>
            </a:r>
          </a:p>
          <a:p>
            <a:pPr lvl="1"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They are likely to be interactive and need CPU rapidly after I/O completes</a:t>
            </a:r>
          </a:p>
          <a:p>
            <a:pPr lvl="1"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However, jobs are not </a:t>
            </a:r>
            <a:r>
              <a:rPr lang="en-GB" altLang="en-US" dirty="0">
                <a:solidFill>
                  <a:srgbClr val="993333"/>
                </a:solidFill>
              </a:rPr>
              <a:t>always</a:t>
            </a:r>
            <a:r>
              <a:rPr lang="en-GB" altLang="en-US" dirty="0"/>
              <a:t> I/O bound or CPU-bound during execution!</a:t>
            </a:r>
          </a:p>
          <a:p>
            <a:pPr lvl="2"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Web browser is mostly I/O bound and interactive</a:t>
            </a:r>
          </a:p>
          <a:p>
            <a:pPr lvl="2"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But, becomes CPU bound when running a Java applet</a:t>
            </a:r>
          </a:p>
          <a:p>
            <a:pPr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Basic idea: Adjust priority of a thread in response to its CPU usage</a:t>
            </a:r>
          </a:p>
          <a:p>
            <a:pPr lvl="1"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solidFill>
                  <a:srgbClr val="993333"/>
                </a:solidFill>
              </a:rPr>
              <a:t>Increase</a:t>
            </a:r>
            <a:r>
              <a:rPr lang="en-GB" altLang="en-US" dirty="0"/>
              <a:t> priority if job has a short CPU burst</a:t>
            </a:r>
          </a:p>
          <a:p>
            <a:pPr lvl="1"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solidFill>
                  <a:srgbClr val="993333"/>
                </a:solidFill>
              </a:rPr>
              <a:t>Decrease</a:t>
            </a:r>
            <a:r>
              <a:rPr lang="en-GB" altLang="en-US" dirty="0"/>
              <a:t> priority if job has a long CPU burst (e.g., uses up CPU quantum)</a:t>
            </a:r>
            <a:r>
              <a:rPr lang="en-US" altLang="en-US" dirty="0">
                <a:ea typeface="ＭＳ Ｐゴシック" charset="-128"/>
              </a:rPr>
              <a:t>‏</a:t>
            </a:r>
            <a:endParaRPr lang="en-GB" altLang="en-US" dirty="0"/>
          </a:p>
          <a:p>
            <a:pPr lvl="1"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Jobs with lower priorities get </a:t>
            </a:r>
            <a:r>
              <a:rPr lang="en-GB" altLang="en-US" dirty="0">
                <a:solidFill>
                  <a:srgbClr val="993333"/>
                </a:solidFill>
              </a:rPr>
              <a:t>longer CPU quantum</a:t>
            </a:r>
          </a:p>
          <a:p>
            <a:pPr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What is the rationale for this</a:t>
            </a:r>
            <a:r>
              <a:rPr lang="en-GB" altLang="en-US" dirty="0" smtClean="0"/>
              <a:t>???</a:t>
            </a:r>
          </a:p>
          <a:p>
            <a:pPr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/>
          </a:p>
          <a:p>
            <a:pPr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 smtClean="0"/>
          </a:p>
          <a:p>
            <a:pPr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/>
          </a:p>
          <a:p>
            <a:pPr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 smtClean="0"/>
          </a:p>
          <a:p>
            <a:pPr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78527420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Multilevel Feedback Queues (MLFQ)</a:t>
            </a:r>
            <a:r>
              <a:rPr lang="en-US" altLang="en-US"/>
              <a:t>‏</a:t>
            </a:r>
            <a:endParaRPr lang="en-GB" altLang="en-US"/>
          </a:p>
        </p:txBody>
      </p:sp>
      <p:sp>
        <p:nvSpPr>
          <p:cNvPr id="4813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Observation: Want to give </a:t>
            </a:r>
            <a:r>
              <a:rPr lang="en-GB" altLang="en-US" i="1" dirty="0">
                <a:solidFill>
                  <a:srgbClr val="2323DC"/>
                </a:solidFill>
              </a:rPr>
              <a:t>higher</a:t>
            </a:r>
            <a:r>
              <a:rPr lang="en-GB" altLang="en-US" dirty="0"/>
              <a:t> priority to </a:t>
            </a:r>
            <a:r>
              <a:rPr lang="en-GB" altLang="en-US" dirty="0">
                <a:solidFill>
                  <a:srgbClr val="993333"/>
                </a:solidFill>
              </a:rPr>
              <a:t>I/O-bound</a:t>
            </a:r>
            <a:r>
              <a:rPr lang="en-GB" altLang="en-US" dirty="0"/>
              <a:t> jobs</a:t>
            </a:r>
          </a:p>
          <a:p>
            <a:pPr lvl="1"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They are likely to be interactive and need CPU rapidly after I/O completes</a:t>
            </a:r>
          </a:p>
          <a:p>
            <a:pPr lvl="1"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However, jobs are not </a:t>
            </a:r>
            <a:r>
              <a:rPr lang="en-GB" altLang="en-US" dirty="0">
                <a:solidFill>
                  <a:srgbClr val="993333"/>
                </a:solidFill>
              </a:rPr>
              <a:t>always</a:t>
            </a:r>
            <a:r>
              <a:rPr lang="en-GB" altLang="en-US" dirty="0"/>
              <a:t> I/O bound or CPU-bound during execution!</a:t>
            </a:r>
          </a:p>
          <a:p>
            <a:pPr lvl="2"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Web browser is mostly I/O bound and interactive</a:t>
            </a:r>
          </a:p>
          <a:p>
            <a:pPr lvl="2"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But, becomes CPU bound when running a Java applet</a:t>
            </a:r>
          </a:p>
          <a:p>
            <a:pPr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Basic idea: Adjust priority of a thread in response to its CPU usage</a:t>
            </a:r>
          </a:p>
          <a:p>
            <a:pPr lvl="1"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solidFill>
                  <a:srgbClr val="993333"/>
                </a:solidFill>
              </a:rPr>
              <a:t>Increase</a:t>
            </a:r>
            <a:r>
              <a:rPr lang="en-GB" altLang="en-US" dirty="0"/>
              <a:t> priority if job has a short CPU burst</a:t>
            </a:r>
          </a:p>
          <a:p>
            <a:pPr lvl="1"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solidFill>
                  <a:srgbClr val="993333"/>
                </a:solidFill>
              </a:rPr>
              <a:t>Decrease</a:t>
            </a:r>
            <a:r>
              <a:rPr lang="en-GB" altLang="en-US" dirty="0"/>
              <a:t> priority if job has a long CPU burst (e.g., uses up CPU quantum)</a:t>
            </a:r>
            <a:r>
              <a:rPr lang="en-US" altLang="en-US" dirty="0">
                <a:ea typeface="ＭＳ Ｐゴシック" charset="-128"/>
              </a:rPr>
              <a:t>‏</a:t>
            </a:r>
            <a:endParaRPr lang="en-GB" altLang="en-US" dirty="0"/>
          </a:p>
          <a:p>
            <a:pPr lvl="1"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Jobs with lower priorities get </a:t>
            </a:r>
            <a:r>
              <a:rPr lang="en-GB" altLang="en-US" dirty="0">
                <a:solidFill>
                  <a:srgbClr val="993333"/>
                </a:solidFill>
              </a:rPr>
              <a:t>longer CPU quantum</a:t>
            </a:r>
          </a:p>
          <a:p>
            <a:pPr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What is the rationale for this???</a:t>
            </a:r>
          </a:p>
          <a:p>
            <a:pPr lvl="1"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Don't want to give high priority to CPU-bound jobs...</a:t>
            </a:r>
          </a:p>
          <a:p>
            <a:pPr lvl="2"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solidFill>
                  <a:srgbClr val="2323DC"/>
                </a:solidFill>
              </a:rPr>
              <a:t>Because lower-priority jobs can't </a:t>
            </a:r>
            <a:r>
              <a:rPr lang="en-GB" altLang="en-US" dirty="0" err="1">
                <a:solidFill>
                  <a:srgbClr val="2323DC"/>
                </a:solidFill>
              </a:rPr>
              <a:t>preempt</a:t>
            </a:r>
            <a:r>
              <a:rPr lang="en-GB" altLang="en-US" dirty="0">
                <a:solidFill>
                  <a:srgbClr val="2323DC"/>
                </a:solidFill>
              </a:rPr>
              <a:t> them if they get the CPU.</a:t>
            </a:r>
          </a:p>
          <a:p>
            <a:pPr lvl="1"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OK to give longer CPU quantum to low-priority jobs:</a:t>
            </a:r>
          </a:p>
          <a:p>
            <a:pPr lvl="2"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solidFill>
                  <a:srgbClr val="2323DC"/>
                </a:solidFill>
              </a:rPr>
              <a:t>I/O bound jobs with higher priority can still </a:t>
            </a:r>
            <a:r>
              <a:rPr lang="en-GB" altLang="en-US" dirty="0" err="1">
                <a:solidFill>
                  <a:srgbClr val="2323DC"/>
                </a:solidFill>
              </a:rPr>
              <a:t>preempt</a:t>
            </a:r>
            <a:r>
              <a:rPr lang="en-GB" altLang="en-US" dirty="0">
                <a:solidFill>
                  <a:srgbClr val="2323DC"/>
                </a:solidFill>
              </a:rPr>
              <a:t> when they become runnable.</a:t>
            </a:r>
          </a:p>
        </p:txBody>
      </p:sp>
    </p:spTree>
    <p:extLst>
      <p:ext uri="{BB962C8B-B14F-4D97-AF65-F5344CB8AC3E}">
        <p14:creationId xmlns:p14="http://schemas.microsoft.com/office/powerpoint/2010/main" val="2401510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71041" y="93961"/>
            <a:ext cx="7807680" cy="424800"/>
          </a:xfrm>
        </p:spPr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MLFQ Implementation</a:t>
            </a:r>
          </a:p>
        </p:txBody>
      </p:sp>
      <p:grpSp>
        <p:nvGrpSpPr>
          <p:cNvPr id="50178" name="Group 2"/>
          <p:cNvGrpSpPr>
            <a:grpSpLocks/>
          </p:cNvGrpSpPr>
          <p:nvPr/>
        </p:nvGrpSpPr>
        <p:grpSpPr bwMode="auto">
          <a:xfrm>
            <a:off x="2636641" y="890281"/>
            <a:ext cx="1604160" cy="1375200"/>
            <a:chOff x="1831" y="618"/>
            <a:chExt cx="1114" cy="955"/>
          </a:xfrm>
        </p:grpSpPr>
        <p:sp>
          <p:nvSpPr>
            <p:cNvPr id="50204" name="AutoShape 3"/>
            <p:cNvSpPr>
              <a:spLocks noChangeArrowheads="1"/>
            </p:cNvSpPr>
            <p:nvPr/>
          </p:nvSpPr>
          <p:spPr bwMode="auto">
            <a:xfrm>
              <a:off x="1831" y="618"/>
              <a:ext cx="1115" cy="956"/>
            </a:xfrm>
            <a:prstGeom prst="roundRect">
              <a:avLst>
                <a:gd name="adj" fmla="val 102"/>
              </a:avLst>
            </a:prstGeom>
            <a:solidFill>
              <a:srgbClr val="E6E6E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50205" name="Group 4"/>
            <p:cNvGrpSpPr>
              <a:grpSpLocks/>
            </p:cNvGrpSpPr>
            <p:nvPr/>
          </p:nvGrpSpPr>
          <p:grpSpPr bwMode="auto">
            <a:xfrm>
              <a:off x="1940" y="1013"/>
              <a:ext cx="892" cy="467"/>
              <a:chOff x="1940" y="1013"/>
              <a:chExt cx="892" cy="467"/>
            </a:xfrm>
          </p:grpSpPr>
          <p:sp>
            <p:nvSpPr>
              <p:cNvPr id="50207" name="AutoShape 5"/>
              <p:cNvSpPr>
                <a:spLocks noChangeArrowheads="1"/>
              </p:cNvSpPr>
              <p:nvPr/>
            </p:nvSpPr>
            <p:spPr bwMode="auto">
              <a:xfrm>
                <a:off x="1940" y="1013"/>
                <a:ext cx="893" cy="194"/>
              </a:xfrm>
              <a:prstGeom prst="roundRect">
                <a:avLst>
                  <a:gd name="adj" fmla="val 514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0819" rIns="81638" bIns="40819" anchor="ctr" anchorCtr="1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PC</a:t>
                </a:r>
              </a:p>
            </p:txBody>
          </p:sp>
          <p:sp>
            <p:nvSpPr>
              <p:cNvPr id="50208" name="AutoShape 6"/>
              <p:cNvSpPr>
                <a:spLocks noChangeArrowheads="1"/>
              </p:cNvSpPr>
              <p:nvPr/>
            </p:nvSpPr>
            <p:spPr bwMode="auto">
              <a:xfrm>
                <a:off x="1940" y="1287"/>
                <a:ext cx="893" cy="194"/>
              </a:xfrm>
              <a:prstGeom prst="roundRect">
                <a:avLst>
                  <a:gd name="adj" fmla="val 514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0819" rIns="81638" bIns="40819" anchor="ctr" anchorCtr="1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Registers</a:t>
                </a:r>
              </a:p>
            </p:txBody>
          </p:sp>
        </p:grpSp>
        <p:sp>
          <p:nvSpPr>
            <p:cNvPr id="50206" name="Text Box 7"/>
            <p:cNvSpPr txBox="1">
              <a:spLocks noChangeArrowheads="1"/>
            </p:cNvSpPr>
            <p:nvPr/>
          </p:nvSpPr>
          <p:spPr bwMode="auto">
            <a:xfrm>
              <a:off x="1901" y="648"/>
              <a:ext cx="990" cy="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0819" rIns="81638" bIns="40819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PID 4277, T0</a:t>
              </a:r>
            </a:p>
            <a:p>
              <a:pPr algn="ctr" eaLnBrk="1">
                <a:lnSpc>
                  <a:spcPct val="86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State: Ready</a:t>
              </a:r>
            </a:p>
          </p:txBody>
        </p:sp>
      </p:grpSp>
      <p:grpSp>
        <p:nvGrpSpPr>
          <p:cNvPr id="50179" name="Group 8"/>
          <p:cNvGrpSpPr>
            <a:grpSpLocks/>
          </p:cNvGrpSpPr>
          <p:nvPr/>
        </p:nvGrpSpPr>
        <p:grpSpPr bwMode="auto">
          <a:xfrm>
            <a:off x="4792321" y="890281"/>
            <a:ext cx="1604160" cy="1375200"/>
            <a:chOff x="3328" y="618"/>
            <a:chExt cx="1114" cy="955"/>
          </a:xfrm>
        </p:grpSpPr>
        <p:sp>
          <p:nvSpPr>
            <p:cNvPr id="50199" name="AutoShape 9"/>
            <p:cNvSpPr>
              <a:spLocks noChangeArrowheads="1"/>
            </p:cNvSpPr>
            <p:nvPr/>
          </p:nvSpPr>
          <p:spPr bwMode="auto">
            <a:xfrm>
              <a:off x="3328" y="618"/>
              <a:ext cx="1115" cy="956"/>
            </a:xfrm>
            <a:prstGeom prst="roundRect">
              <a:avLst>
                <a:gd name="adj" fmla="val 102"/>
              </a:avLst>
            </a:prstGeom>
            <a:solidFill>
              <a:srgbClr val="E6E6E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50200" name="Group 10"/>
            <p:cNvGrpSpPr>
              <a:grpSpLocks/>
            </p:cNvGrpSpPr>
            <p:nvPr/>
          </p:nvGrpSpPr>
          <p:grpSpPr bwMode="auto">
            <a:xfrm>
              <a:off x="3437" y="1013"/>
              <a:ext cx="892" cy="467"/>
              <a:chOff x="3437" y="1013"/>
              <a:chExt cx="892" cy="467"/>
            </a:xfrm>
          </p:grpSpPr>
          <p:sp>
            <p:nvSpPr>
              <p:cNvPr id="50202" name="AutoShape 11"/>
              <p:cNvSpPr>
                <a:spLocks noChangeArrowheads="1"/>
              </p:cNvSpPr>
              <p:nvPr/>
            </p:nvSpPr>
            <p:spPr bwMode="auto">
              <a:xfrm>
                <a:off x="3437" y="1013"/>
                <a:ext cx="893" cy="195"/>
              </a:xfrm>
              <a:prstGeom prst="roundRect">
                <a:avLst>
                  <a:gd name="adj" fmla="val 514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0819" rIns="81638" bIns="40819" anchor="ctr" anchorCtr="1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PC</a:t>
                </a:r>
              </a:p>
            </p:txBody>
          </p:sp>
          <p:sp>
            <p:nvSpPr>
              <p:cNvPr id="50203" name="AutoShape 12"/>
              <p:cNvSpPr>
                <a:spLocks noChangeArrowheads="1"/>
              </p:cNvSpPr>
              <p:nvPr/>
            </p:nvSpPr>
            <p:spPr bwMode="auto">
              <a:xfrm>
                <a:off x="3437" y="1289"/>
                <a:ext cx="893" cy="193"/>
              </a:xfrm>
              <a:prstGeom prst="roundRect">
                <a:avLst>
                  <a:gd name="adj" fmla="val 514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0819" rIns="81638" bIns="40819" anchor="ctr" anchorCtr="1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Registers</a:t>
                </a:r>
              </a:p>
            </p:txBody>
          </p:sp>
        </p:grpSp>
        <p:sp>
          <p:nvSpPr>
            <p:cNvPr id="50201" name="Text Box 13"/>
            <p:cNvSpPr txBox="1">
              <a:spLocks noChangeArrowheads="1"/>
            </p:cNvSpPr>
            <p:nvPr/>
          </p:nvSpPr>
          <p:spPr bwMode="auto">
            <a:xfrm>
              <a:off x="3398" y="648"/>
              <a:ext cx="990" cy="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0819" rIns="81638" bIns="40819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PID 4391, T2</a:t>
              </a:r>
            </a:p>
            <a:p>
              <a:pPr algn="ctr" eaLnBrk="1">
                <a:lnSpc>
                  <a:spcPct val="86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State: Ready</a:t>
              </a:r>
            </a:p>
          </p:txBody>
        </p:sp>
      </p:grpSp>
      <p:cxnSp>
        <p:nvCxnSpPr>
          <p:cNvPr id="50180" name="AutoShape 14"/>
          <p:cNvCxnSpPr>
            <a:cxnSpLocks noChangeShapeType="1"/>
          </p:cNvCxnSpPr>
          <p:nvPr/>
        </p:nvCxnSpPr>
        <p:spPr bwMode="auto">
          <a:xfrm>
            <a:off x="4242241" y="1578601"/>
            <a:ext cx="550080" cy="1440"/>
          </a:xfrm>
          <a:prstGeom prst="straightConnector1">
            <a:avLst/>
          </a:prstGeom>
          <a:noFill/>
          <a:ln w="9360">
            <a:solidFill>
              <a:srgbClr val="6B4794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0181" name="Text Box 15"/>
          <p:cNvSpPr txBox="1">
            <a:spLocks noChangeArrowheads="1"/>
          </p:cNvSpPr>
          <p:nvPr/>
        </p:nvSpPr>
        <p:spPr bwMode="auto">
          <a:xfrm>
            <a:off x="545761" y="1460521"/>
            <a:ext cx="1452960" cy="3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81638" tIns="40819" rIns="81638" bIns="40819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GB" altLang="en-US" sz="1633">
                <a:solidFill>
                  <a:srgbClr val="6B4794"/>
                </a:solidFill>
                <a:latin typeface="Calibri" charset="0"/>
                <a:ea typeface="Calibri" charset="0"/>
                <a:cs typeface="Calibri" charset="0"/>
              </a:rPr>
              <a:t>High prio</a:t>
            </a:r>
          </a:p>
        </p:txBody>
      </p:sp>
      <p:cxnSp>
        <p:nvCxnSpPr>
          <p:cNvPr id="50182" name="AutoShape 16"/>
          <p:cNvCxnSpPr>
            <a:cxnSpLocks noChangeShapeType="1"/>
            <a:stCxn id="50181" idx="3"/>
          </p:cNvCxnSpPr>
          <p:nvPr/>
        </p:nvCxnSpPr>
        <p:spPr bwMode="auto">
          <a:xfrm flipV="1">
            <a:off x="1998721" y="1578601"/>
            <a:ext cx="637920" cy="43200"/>
          </a:xfrm>
          <a:prstGeom prst="straightConnector1">
            <a:avLst/>
          </a:prstGeom>
          <a:noFill/>
          <a:ln w="9360">
            <a:solidFill>
              <a:srgbClr val="6B4794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50183" name="Group 17"/>
          <p:cNvGrpSpPr>
            <a:grpSpLocks/>
          </p:cNvGrpSpPr>
          <p:nvPr/>
        </p:nvGrpSpPr>
        <p:grpSpPr bwMode="auto">
          <a:xfrm>
            <a:off x="2636641" y="2523241"/>
            <a:ext cx="1604160" cy="1375200"/>
            <a:chOff x="1831" y="1752"/>
            <a:chExt cx="1114" cy="955"/>
          </a:xfrm>
        </p:grpSpPr>
        <p:sp>
          <p:nvSpPr>
            <p:cNvPr id="50194" name="AutoShape 18"/>
            <p:cNvSpPr>
              <a:spLocks noChangeArrowheads="1"/>
            </p:cNvSpPr>
            <p:nvPr/>
          </p:nvSpPr>
          <p:spPr bwMode="auto">
            <a:xfrm>
              <a:off x="1831" y="1752"/>
              <a:ext cx="1115" cy="956"/>
            </a:xfrm>
            <a:prstGeom prst="roundRect">
              <a:avLst>
                <a:gd name="adj" fmla="val 102"/>
              </a:avLst>
            </a:prstGeom>
            <a:solidFill>
              <a:srgbClr val="E6E6E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50195" name="Group 19"/>
            <p:cNvGrpSpPr>
              <a:grpSpLocks/>
            </p:cNvGrpSpPr>
            <p:nvPr/>
          </p:nvGrpSpPr>
          <p:grpSpPr bwMode="auto">
            <a:xfrm>
              <a:off x="1940" y="2148"/>
              <a:ext cx="892" cy="467"/>
              <a:chOff x="1940" y="2148"/>
              <a:chExt cx="892" cy="467"/>
            </a:xfrm>
          </p:grpSpPr>
          <p:sp>
            <p:nvSpPr>
              <p:cNvPr id="50197" name="AutoShape 20"/>
              <p:cNvSpPr>
                <a:spLocks noChangeArrowheads="1"/>
              </p:cNvSpPr>
              <p:nvPr/>
            </p:nvSpPr>
            <p:spPr bwMode="auto">
              <a:xfrm>
                <a:off x="1940" y="2148"/>
                <a:ext cx="893" cy="194"/>
              </a:xfrm>
              <a:prstGeom prst="roundRect">
                <a:avLst>
                  <a:gd name="adj" fmla="val 514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0819" rIns="81638" bIns="40819" anchor="ctr" anchorCtr="1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PC</a:t>
                </a:r>
              </a:p>
            </p:txBody>
          </p:sp>
          <p:sp>
            <p:nvSpPr>
              <p:cNvPr id="50198" name="AutoShape 21"/>
              <p:cNvSpPr>
                <a:spLocks noChangeArrowheads="1"/>
              </p:cNvSpPr>
              <p:nvPr/>
            </p:nvSpPr>
            <p:spPr bwMode="auto">
              <a:xfrm>
                <a:off x="1940" y="2422"/>
                <a:ext cx="893" cy="193"/>
              </a:xfrm>
              <a:prstGeom prst="roundRect">
                <a:avLst>
                  <a:gd name="adj" fmla="val 514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0819" rIns="81638" bIns="40819" anchor="ctr" anchorCtr="1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Registers</a:t>
                </a:r>
              </a:p>
            </p:txBody>
          </p:sp>
        </p:grpSp>
        <p:sp>
          <p:nvSpPr>
            <p:cNvPr id="50196" name="Text Box 22"/>
            <p:cNvSpPr txBox="1">
              <a:spLocks noChangeArrowheads="1"/>
            </p:cNvSpPr>
            <p:nvPr/>
          </p:nvSpPr>
          <p:spPr bwMode="auto">
            <a:xfrm>
              <a:off x="1901" y="1782"/>
              <a:ext cx="990" cy="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0819" rIns="81638" bIns="40819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PID 3202, T1</a:t>
              </a:r>
            </a:p>
            <a:p>
              <a:pPr algn="ctr" eaLnBrk="1">
                <a:lnSpc>
                  <a:spcPct val="86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State: Ready</a:t>
              </a:r>
            </a:p>
          </p:txBody>
        </p:sp>
      </p:grpSp>
      <p:sp>
        <p:nvSpPr>
          <p:cNvPr id="50184" name="Text Box 23"/>
          <p:cNvSpPr txBox="1">
            <a:spLocks noChangeArrowheads="1"/>
          </p:cNvSpPr>
          <p:nvPr/>
        </p:nvSpPr>
        <p:spPr bwMode="auto">
          <a:xfrm>
            <a:off x="545761" y="3093481"/>
            <a:ext cx="1452960" cy="3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81638" tIns="40819" rIns="81638" bIns="40819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GB" altLang="en-US" sz="1633">
                <a:solidFill>
                  <a:srgbClr val="6B4794"/>
                </a:solidFill>
                <a:latin typeface="Calibri" charset="0"/>
                <a:ea typeface="Calibri" charset="0"/>
                <a:cs typeface="Calibri" charset="0"/>
              </a:rPr>
              <a:t>Medium prio</a:t>
            </a:r>
          </a:p>
        </p:txBody>
      </p:sp>
      <p:cxnSp>
        <p:nvCxnSpPr>
          <p:cNvPr id="50185" name="AutoShape 24"/>
          <p:cNvCxnSpPr>
            <a:cxnSpLocks noChangeShapeType="1"/>
            <a:stCxn id="50184" idx="3"/>
          </p:cNvCxnSpPr>
          <p:nvPr/>
        </p:nvCxnSpPr>
        <p:spPr bwMode="auto">
          <a:xfrm flipV="1">
            <a:off x="1998721" y="3211561"/>
            <a:ext cx="637920" cy="43200"/>
          </a:xfrm>
          <a:prstGeom prst="straightConnector1">
            <a:avLst/>
          </a:prstGeom>
          <a:noFill/>
          <a:ln w="9360">
            <a:solidFill>
              <a:srgbClr val="6B4794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0186" name="Text Box 25"/>
          <p:cNvSpPr txBox="1">
            <a:spLocks noChangeArrowheads="1"/>
          </p:cNvSpPr>
          <p:nvPr/>
        </p:nvSpPr>
        <p:spPr bwMode="auto">
          <a:xfrm>
            <a:off x="545761" y="4725001"/>
            <a:ext cx="1452960" cy="3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81638" tIns="40819" rIns="81638" bIns="40819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GB" altLang="en-US" sz="1633">
                <a:solidFill>
                  <a:srgbClr val="6B4794"/>
                </a:solidFill>
                <a:latin typeface="Calibri" charset="0"/>
                <a:ea typeface="Calibri" charset="0"/>
                <a:cs typeface="Calibri" charset="0"/>
              </a:rPr>
              <a:t>Low prio</a:t>
            </a:r>
          </a:p>
        </p:txBody>
      </p:sp>
      <p:cxnSp>
        <p:nvCxnSpPr>
          <p:cNvPr id="50187" name="AutoShape 26"/>
          <p:cNvCxnSpPr>
            <a:cxnSpLocks noChangeShapeType="1"/>
            <a:stCxn id="50186" idx="3"/>
          </p:cNvCxnSpPr>
          <p:nvPr/>
        </p:nvCxnSpPr>
        <p:spPr bwMode="auto">
          <a:xfrm flipV="1">
            <a:off x="1998721" y="4847401"/>
            <a:ext cx="637920" cy="38880"/>
          </a:xfrm>
          <a:prstGeom prst="straightConnector1">
            <a:avLst/>
          </a:prstGeom>
          <a:noFill/>
          <a:ln w="9360">
            <a:solidFill>
              <a:srgbClr val="6B4794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8" name="Group 27"/>
          <p:cNvGrpSpPr>
            <a:grpSpLocks/>
          </p:cNvGrpSpPr>
          <p:nvPr/>
        </p:nvGrpSpPr>
        <p:grpSpPr bwMode="auto">
          <a:xfrm>
            <a:off x="2057761" y="724681"/>
            <a:ext cx="2331360" cy="1670400"/>
            <a:chOff x="1429" y="503"/>
            <a:chExt cx="1619" cy="1160"/>
          </a:xfrm>
        </p:grpSpPr>
        <p:sp>
          <p:nvSpPr>
            <p:cNvPr id="50192" name="Oval 28"/>
            <p:cNvSpPr>
              <a:spLocks noChangeArrowheads="1"/>
            </p:cNvSpPr>
            <p:nvPr/>
          </p:nvSpPr>
          <p:spPr bwMode="auto">
            <a:xfrm>
              <a:off x="1738" y="503"/>
              <a:ext cx="1311" cy="1161"/>
            </a:xfrm>
            <a:prstGeom prst="ellipse">
              <a:avLst/>
            </a:prstGeom>
            <a:noFill/>
            <a:ln w="36720">
              <a:solidFill>
                <a:srgbClr val="FF333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0193" name="Text Box 29"/>
            <p:cNvSpPr txBox="1">
              <a:spLocks noChangeArrowheads="1"/>
            </p:cNvSpPr>
            <p:nvPr/>
          </p:nvSpPr>
          <p:spPr bwMode="auto">
            <a:xfrm>
              <a:off x="1429" y="679"/>
              <a:ext cx="402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8" tIns="40819" rIns="81638" bIns="40819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solidFill>
                    <a:srgbClr val="FF3333"/>
                  </a:solidFill>
                  <a:latin typeface="Calibri" charset="0"/>
                  <a:ea typeface="Calibri" charset="0"/>
                  <a:cs typeface="Calibri" charset="0"/>
                </a:rPr>
                <a:t>Run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213712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71041" y="91081"/>
            <a:ext cx="7807680" cy="432000"/>
          </a:xfrm>
        </p:spPr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MLFQ Implementation</a:t>
            </a:r>
          </a:p>
        </p:txBody>
      </p:sp>
      <p:grpSp>
        <p:nvGrpSpPr>
          <p:cNvPr id="52226" name="Group 2"/>
          <p:cNvGrpSpPr>
            <a:grpSpLocks/>
          </p:cNvGrpSpPr>
          <p:nvPr/>
        </p:nvGrpSpPr>
        <p:grpSpPr bwMode="auto">
          <a:xfrm>
            <a:off x="2636641" y="890281"/>
            <a:ext cx="1604160" cy="1375200"/>
            <a:chOff x="1831" y="618"/>
            <a:chExt cx="1114" cy="955"/>
          </a:xfrm>
        </p:grpSpPr>
        <p:sp>
          <p:nvSpPr>
            <p:cNvPr id="52252" name="AutoShape 3"/>
            <p:cNvSpPr>
              <a:spLocks noChangeArrowheads="1"/>
            </p:cNvSpPr>
            <p:nvPr/>
          </p:nvSpPr>
          <p:spPr bwMode="auto">
            <a:xfrm>
              <a:off x="1831" y="618"/>
              <a:ext cx="1115" cy="956"/>
            </a:xfrm>
            <a:prstGeom prst="roundRect">
              <a:avLst>
                <a:gd name="adj" fmla="val 102"/>
              </a:avLst>
            </a:prstGeom>
            <a:solidFill>
              <a:srgbClr val="E6E6E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52253" name="Group 4"/>
            <p:cNvGrpSpPr>
              <a:grpSpLocks/>
            </p:cNvGrpSpPr>
            <p:nvPr/>
          </p:nvGrpSpPr>
          <p:grpSpPr bwMode="auto">
            <a:xfrm>
              <a:off x="1940" y="1013"/>
              <a:ext cx="892" cy="467"/>
              <a:chOff x="1940" y="1013"/>
              <a:chExt cx="892" cy="467"/>
            </a:xfrm>
          </p:grpSpPr>
          <p:sp>
            <p:nvSpPr>
              <p:cNvPr id="52255" name="AutoShape 5"/>
              <p:cNvSpPr>
                <a:spLocks noChangeArrowheads="1"/>
              </p:cNvSpPr>
              <p:nvPr/>
            </p:nvSpPr>
            <p:spPr bwMode="auto">
              <a:xfrm>
                <a:off x="1940" y="1013"/>
                <a:ext cx="893" cy="195"/>
              </a:xfrm>
              <a:prstGeom prst="roundRect">
                <a:avLst>
                  <a:gd name="adj" fmla="val 514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0819" rIns="81638" bIns="40819" anchor="ctr" anchorCtr="1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PC</a:t>
                </a:r>
              </a:p>
            </p:txBody>
          </p:sp>
          <p:sp>
            <p:nvSpPr>
              <p:cNvPr id="52256" name="AutoShape 6"/>
              <p:cNvSpPr>
                <a:spLocks noChangeArrowheads="1"/>
              </p:cNvSpPr>
              <p:nvPr/>
            </p:nvSpPr>
            <p:spPr bwMode="auto">
              <a:xfrm>
                <a:off x="1940" y="1289"/>
                <a:ext cx="893" cy="193"/>
              </a:xfrm>
              <a:prstGeom prst="roundRect">
                <a:avLst>
                  <a:gd name="adj" fmla="val 514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0819" rIns="81638" bIns="40819" anchor="ctr" anchorCtr="1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Registers</a:t>
                </a:r>
              </a:p>
            </p:txBody>
          </p:sp>
        </p:grpSp>
        <p:sp>
          <p:nvSpPr>
            <p:cNvPr id="52254" name="Text Box 7"/>
            <p:cNvSpPr txBox="1">
              <a:spLocks noChangeArrowheads="1"/>
            </p:cNvSpPr>
            <p:nvPr/>
          </p:nvSpPr>
          <p:spPr bwMode="auto">
            <a:xfrm>
              <a:off x="1901" y="648"/>
              <a:ext cx="990" cy="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0819" rIns="81638" bIns="40819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PID 4391, T2</a:t>
              </a:r>
            </a:p>
            <a:p>
              <a:pPr algn="ctr" eaLnBrk="1">
                <a:lnSpc>
                  <a:spcPct val="86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State: Ready</a:t>
              </a:r>
            </a:p>
          </p:txBody>
        </p:sp>
      </p:grpSp>
      <p:sp>
        <p:nvSpPr>
          <p:cNvPr id="52227" name="Text Box 8"/>
          <p:cNvSpPr txBox="1">
            <a:spLocks noChangeArrowheads="1"/>
          </p:cNvSpPr>
          <p:nvPr/>
        </p:nvSpPr>
        <p:spPr bwMode="auto">
          <a:xfrm>
            <a:off x="545761" y="1460521"/>
            <a:ext cx="1452960" cy="3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81638" tIns="40819" rIns="81638" bIns="40819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GB" altLang="en-US" sz="1633">
                <a:solidFill>
                  <a:srgbClr val="6B4794"/>
                </a:solidFill>
                <a:latin typeface="Calibri" charset="0"/>
                <a:ea typeface="Calibri" charset="0"/>
                <a:cs typeface="Calibri" charset="0"/>
              </a:rPr>
              <a:t>High prio</a:t>
            </a:r>
          </a:p>
        </p:txBody>
      </p:sp>
      <p:cxnSp>
        <p:nvCxnSpPr>
          <p:cNvPr id="52228" name="AutoShape 9"/>
          <p:cNvCxnSpPr>
            <a:cxnSpLocks noChangeShapeType="1"/>
            <a:stCxn id="52227" idx="3"/>
          </p:cNvCxnSpPr>
          <p:nvPr/>
        </p:nvCxnSpPr>
        <p:spPr bwMode="auto">
          <a:xfrm flipV="1">
            <a:off x="1998721" y="1581480"/>
            <a:ext cx="637920" cy="40320"/>
          </a:xfrm>
          <a:prstGeom prst="straightConnector1">
            <a:avLst/>
          </a:prstGeom>
          <a:noFill/>
          <a:ln w="9360">
            <a:solidFill>
              <a:srgbClr val="6B4794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52229" name="Group 10"/>
          <p:cNvGrpSpPr>
            <a:grpSpLocks/>
          </p:cNvGrpSpPr>
          <p:nvPr/>
        </p:nvGrpSpPr>
        <p:grpSpPr bwMode="auto">
          <a:xfrm>
            <a:off x="2636641" y="2533321"/>
            <a:ext cx="1604160" cy="1375200"/>
            <a:chOff x="1831" y="1759"/>
            <a:chExt cx="1114" cy="955"/>
          </a:xfrm>
        </p:grpSpPr>
        <p:sp>
          <p:nvSpPr>
            <p:cNvPr id="52247" name="AutoShape 11"/>
            <p:cNvSpPr>
              <a:spLocks noChangeArrowheads="1"/>
            </p:cNvSpPr>
            <p:nvPr/>
          </p:nvSpPr>
          <p:spPr bwMode="auto">
            <a:xfrm>
              <a:off x="1831" y="1759"/>
              <a:ext cx="1115" cy="956"/>
            </a:xfrm>
            <a:prstGeom prst="roundRect">
              <a:avLst>
                <a:gd name="adj" fmla="val 102"/>
              </a:avLst>
            </a:prstGeom>
            <a:solidFill>
              <a:srgbClr val="E6E6E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52248" name="Group 12"/>
            <p:cNvGrpSpPr>
              <a:grpSpLocks/>
            </p:cNvGrpSpPr>
            <p:nvPr/>
          </p:nvGrpSpPr>
          <p:grpSpPr bwMode="auto">
            <a:xfrm>
              <a:off x="1940" y="2156"/>
              <a:ext cx="892" cy="464"/>
              <a:chOff x="1940" y="2156"/>
              <a:chExt cx="892" cy="464"/>
            </a:xfrm>
          </p:grpSpPr>
          <p:sp>
            <p:nvSpPr>
              <p:cNvPr id="52250" name="AutoShape 13"/>
              <p:cNvSpPr>
                <a:spLocks noChangeArrowheads="1"/>
              </p:cNvSpPr>
              <p:nvPr/>
            </p:nvSpPr>
            <p:spPr bwMode="auto">
              <a:xfrm>
                <a:off x="1940" y="2156"/>
                <a:ext cx="893" cy="193"/>
              </a:xfrm>
              <a:prstGeom prst="roundRect">
                <a:avLst>
                  <a:gd name="adj" fmla="val 514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0819" rIns="81638" bIns="40819" anchor="ctr" anchorCtr="1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PC</a:t>
                </a:r>
              </a:p>
            </p:txBody>
          </p:sp>
          <p:sp>
            <p:nvSpPr>
              <p:cNvPr id="52251" name="AutoShape 14"/>
              <p:cNvSpPr>
                <a:spLocks noChangeArrowheads="1"/>
              </p:cNvSpPr>
              <p:nvPr/>
            </p:nvSpPr>
            <p:spPr bwMode="auto">
              <a:xfrm>
                <a:off x="1940" y="2428"/>
                <a:ext cx="893" cy="193"/>
              </a:xfrm>
              <a:prstGeom prst="roundRect">
                <a:avLst>
                  <a:gd name="adj" fmla="val 514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0819" rIns="81638" bIns="40819" anchor="ctr" anchorCtr="1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Registers</a:t>
                </a:r>
              </a:p>
            </p:txBody>
          </p:sp>
        </p:grpSp>
        <p:sp>
          <p:nvSpPr>
            <p:cNvPr id="52249" name="Text Box 15"/>
            <p:cNvSpPr txBox="1">
              <a:spLocks noChangeArrowheads="1"/>
            </p:cNvSpPr>
            <p:nvPr/>
          </p:nvSpPr>
          <p:spPr bwMode="auto">
            <a:xfrm>
              <a:off x="1901" y="1789"/>
              <a:ext cx="990" cy="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0819" rIns="81638" bIns="40819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PID 3202, T1</a:t>
              </a:r>
            </a:p>
            <a:p>
              <a:pPr algn="ctr" eaLnBrk="1">
                <a:lnSpc>
                  <a:spcPct val="86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State: Ready</a:t>
              </a:r>
            </a:p>
          </p:txBody>
        </p:sp>
      </p:grpSp>
      <p:sp>
        <p:nvSpPr>
          <p:cNvPr id="52230" name="Text Box 16"/>
          <p:cNvSpPr txBox="1">
            <a:spLocks noChangeArrowheads="1"/>
          </p:cNvSpPr>
          <p:nvPr/>
        </p:nvSpPr>
        <p:spPr bwMode="auto">
          <a:xfrm>
            <a:off x="545761" y="3093481"/>
            <a:ext cx="1452960" cy="3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81638" tIns="40819" rIns="81638" bIns="40819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GB" altLang="en-US" sz="1633">
                <a:solidFill>
                  <a:srgbClr val="6B4794"/>
                </a:solidFill>
                <a:latin typeface="Calibri" charset="0"/>
                <a:ea typeface="Calibri" charset="0"/>
                <a:cs typeface="Calibri" charset="0"/>
              </a:rPr>
              <a:t>Medium prio</a:t>
            </a:r>
          </a:p>
        </p:txBody>
      </p:sp>
      <p:cxnSp>
        <p:nvCxnSpPr>
          <p:cNvPr id="52231" name="AutoShape 17"/>
          <p:cNvCxnSpPr>
            <a:cxnSpLocks noChangeShapeType="1"/>
            <a:stCxn id="52230" idx="3"/>
          </p:cNvCxnSpPr>
          <p:nvPr/>
        </p:nvCxnSpPr>
        <p:spPr bwMode="auto">
          <a:xfrm flipV="1">
            <a:off x="1998721" y="3221641"/>
            <a:ext cx="637920" cy="33120"/>
          </a:xfrm>
          <a:prstGeom prst="straightConnector1">
            <a:avLst/>
          </a:prstGeom>
          <a:noFill/>
          <a:ln w="9360">
            <a:solidFill>
              <a:srgbClr val="6B4794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2232" name="Text Box 18"/>
          <p:cNvSpPr txBox="1">
            <a:spLocks noChangeArrowheads="1"/>
          </p:cNvSpPr>
          <p:nvPr/>
        </p:nvSpPr>
        <p:spPr bwMode="auto">
          <a:xfrm>
            <a:off x="545761" y="4725001"/>
            <a:ext cx="1452960" cy="3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81638" tIns="40819" rIns="81638" bIns="40819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GB" altLang="en-US" sz="1633">
                <a:solidFill>
                  <a:srgbClr val="6B4794"/>
                </a:solidFill>
                <a:latin typeface="Calibri" charset="0"/>
                <a:ea typeface="Calibri" charset="0"/>
                <a:cs typeface="Calibri" charset="0"/>
              </a:rPr>
              <a:t>Low prio</a:t>
            </a:r>
          </a:p>
        </p:txBody>
      </p:sp>
      <p:cxnSp>
        <p:nvCxnSpPr>
          <p:cNvPr id="52233" name="AutoShape 19"/>
          <p:cNvCxnSpPr>
            <a:cxnSpLocks noChangeShapeType="1"/>
            <a:stCxn id="52232" idx="3"/>
          </p:cNvCxnSpPr>
          <p:nvPr/>
        </p:nvCxnSpPr>
        <p:spPr bwMode="auto">
          <a:xfrm flipV="1">
            <a:off x="1998721" y="4847401"/>
            <a:ext cx="637920" cy="38880"/>
          </a:xfrm>
          <a:prstGeom prst="straightConnector1">
            <a:avLst/>
          </a:prstGeom>
          <a:noFill/>
          <a:ln w="9360">
            <a:solidFill>
              <a:srgbClr val="6B4794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6" name="Group 20"/>
          <p:cNvGrpSpPr>
            <a:grpSpLocks/>
          </p:cNvGrpSpPr>
          <p:nvPr/>
        </p:nvGrpSpPr>
        <p:grpSpPr bwMode="auto">
          <a:xfrm>
            <a:off x="4248001" y="1937161"/>
            <a:ext cx="4001760" cy="1971360"/>
            <a:chOff x="2950" y="1345"/>
            <a:chExt cx="2779" cy="1369"/>
          </a:xfrm>
        </p:grpSpPr>
        <p:grpSp>
          <p:nvGrpSpPr>
            <p:cNvPr id="52238" name="Group 21"/>
            <p:cNvGrpSpPr>
              <a:grpSpLocks/>
            </p:cNvGrpSpPr>
            <p:nvPr/>
          </p:nvGrpSpPr>
          <p:grpSpPr bwMode="auto">
            <a:xfrm>
              <a:off x="2950" y="1759"/>
              <a:ext cx="1474" cy="955"/>
              <a:chOff x="2950" y="1759"/>
              <a:chExt cx="1474" cy="955"/>
            </a:xfrm>
          </p:grpSpPr>
          <p:grpSp>
            <p:nvGrpSpPr>
              <p:cNvPr id="52240" name="Group 22"/>
              <p:cNvGrpSpPr>
                <a:grpSpLocks/>
              </p:cNvGrpSpPr>
              <p:nvPr/>
            </p:nvGrpSpPr>
            <p:grpSpPr bwMode="auto">
              <a:xfrm>
                <a:off x="3312" y="1759"/>
                <a:ext cx="1112" cy="955"/>
                <a:chOff x="3312" y="1759"/>
                <a:chExt cx="1112" cy="955"/>
              </a:xfrm>
            </p:grpSpPr>
            <p:sp>
              <p:nvSpPr>
                <p:cNvPr id="52242" name="AutoShape 23"/>
                <p:cNvSpPr>
                  <a:spLocks noChangeArrowheads="1"/>
                </p:cNvSpPr>
                <p:nvPr/>
              </p:nvSpPr>
              <p:spPr bwMode="auto">
                <a:xfrm>
                  <a:off x="3312" y="1759"/>
                  <a:ext cx="1113" cy="956"/>
                </a:xfrm>
                <a:prstGeom prst="roundRect">
                  <a:avLst>
                    <a:gd name="adj" fmla="val 102"/>
                  </a:avLst>
                </a:prstGeom>
                <a:solidFill>
                  <a:srgbClr val="E6E6E6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68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1pPr>
                  <a:lvl2pPr marL="742950" indent="-28575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2pPr>
                  <a:lvl3pPr marL="1143000" indent="-22860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</a:defRPr>
                  </a:lvl3pPr>
                  <a:lvl4pPr marL="1600200" indent="-22860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4pPr>
                  <a:lvl5pPr marL="2057400" indent="-228600"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9pPr>
                </a:lstStyle>
                <a:p>
                  <a:pPr eaLnBrk="1">
                    <a:lnSpc>
                      <a:spcPct val="8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</a:pPr>
                  <a:endParaRPr lang="tr-TR" altLang="en-US" sz="2177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grpSp>
              <p:nvGrpSpPr>
                <p:cNvPr id="52243" name="Group 24"/>
                <p:cNvGrpSpPr>
                  <a:grpSpLocks/>
                </p:cNvGrpSpPr>
                <p:nvPr/>
              </p:nvGrpSpPr>
              <p:grpSpPr bwMode="auto">
                <a:xfrm>
                  <a:off x="3421" y="2156"/>
                  <a:ext cx="890" cy="464"/>
                  <a:chOff x="3421" y="2156"/>
                  <a:chExt cx="890" cy="464"/>
                </a:xfrm>
              </p:grpSpPr>
              <p:sp>
                <p:nvSpPr>
                  <p:cNvPr id="52245" name="AutoShape 25"/>
                  <p:cNvSpPr>
                    <a:spLocks noChangeArrowheads="1"/>
                  </p:cNvSpPr>
                  <p:nvPr/>
                </p:nvSpPr>
                <p:spPr bwMode="auto">
                  <a:xfrm>
                    <a:off x="3421" y="2156"/>
                    <a:ext cx="891" cy="193"/>
                  </a:xfrm>
                  <a:prstGeom prst="roundRect">
                    <a:avLst>
                      <a:gd name="adj" fmla="val 514"/>
                    </a:avLst>
                  </a:prstGeom>
                  <a:solidFill>
                    <a:srgbClr val="C0C0C0"/>
                  </a:solidFill>
                  <a:ln w="936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81638" tIns="40819" rIns="81638" bIns="40819" anchor="ctr" anchorCtr="1"/>
                  <a:lstStyle>
                    <a:lvl1pPr>
                      <a:lnSpc>
                        <a:spcPct val="68000"/>
                      </a:lnSpc>
                      <a:spcBef>
                        <a:spcPts val="2313"/>
                      </a:spcBef>
                      <a:spcAft>
                        <a:spcPts val="575"/>
                      </a:spcAft>
                      <a:buClr>
                        <a:srgbClr val="993333"/>
                      </a:buClr>
                      <a:buSzPct val="100000"/>
                      <a:buFont typeface="Wingdings" charset="2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4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</a:defRPr>
                    </a:lvl1pPr>
                    <a:lvl2pPr marL="742950" indent="-285750">
                      <a:spcAft>
                        <a:spcPts val="575"/>
                      </a:spcAft>
                      <a:buClr>
                        <a:srgbClr val="993333"/>
                      </a:buClr>
                      <a:buSzPct val="100000"/>
                      <a:buFont typeface="Arial" charset="0"/>
                      <a:buChar char="•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</a:defRPr>
                    </a:lvl2pPr>
                    <a:lvl3pPr marL="1143000" indent="-228600">
                      <a:spcAft>
                        <a:spcPts val="575"/>
                      </a:spcAft>
                      <a:buClr>
                        <a:srgbClr val="993333"/>
                      </a:buClr>
                      <a:buSzPct val="100000"/>
                      <a:buFont typeface="Arial" charset="0"/>
                      <a:buChar char="•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i="1">
                        <a:solidFill>
                          <a:srgbClr val="2300DC"/>
                        </a:solidFill>
                        <a:latin typeface="Arial" charset="0"/>
                        <a:ea typeface="MS Gothic" charset="-128"/>
                      </a:defRPr>
                    </a:lvl3pPr>
                    <a:lvl4pPr marL="1600200" indent="-228600">
                      <a:spcAft>
                        <a:spcPts val="575"/>
                      </a:spcAft>
                      <a:buClr>
                        <a:srgbClr val="993333"/>
                      </a:buClr>
                      <a:buSzPct val="100000"/>
                      <a:buFont typeface="Arial" charset="0"/>
                      <a:buChar char="•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</a:defRPr>
                    </a:lvl4pPr>
                    <a:lvl5pPr marL="2057400" indent="-228600">
                      <a:spcAft>
                        <a:spcPts val="288"/>
                      </a:spcAft>
                      <a:buClr>
                        <a:srgbClr val="993333"/>
                      </a:buClr>
                      <a:buSzPct val="100000"/>
                      <a:buFont typeface="Arial" charset="0"/>
                      <a:buChar char="•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</a:defRPr>
                    </a:lvl5pPr>
                    <a:lvl6pPr marL="2514600" indent="-228600" defTabSz="457200" eaLnBrk="0" fontAlgn="base" hangingPunct="0">
                      <a:spcBef>
                        <a:spcPct val="0"/>
                      </a:spcBef>
                      <a:spcAft>
                        <a:spcPts val="288"/>
                      </a:spcAft>
                      <a:buClr>
                        <a:srgbClr val="993333"/>
                      </a:buClr>
                      <a:buSzPct val="100000"/>
                      <a:buFont typeface="Arial" charset="0"/>
                      <a:buChar char="•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</a:defRPr>
                    </a:lvl6pPr>
                    <a:lvl7pPr marL="2971800" indent="-228600" defTabSz="457200" eaLnBrk="0" fontAlgn="base" hangingPunct="0">
                      <a:spcBef>
                        <a:spcPct val="0"/>
                      </a:spcBef>
                      <a:spcAft>
                        <a:spcPts val="288"/>
                      </a:spcAft>
                      <a:buClr>
                        <a:srgbClr val="993333"/>
                      </a:buClr>
                      <a:buSzPct val="100000"/>
                      <a:buFont typeface="Arial" charset="0"/>
                      <a:buChar char="•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</a:defRPr>
                    </a:lvl7pPr>
                    <a:lvl8pPr marL="3429000" indent="-228600" defTabSz="457200" eaLnBrk="0" fontAlgn="base" hangingPunct="0">
                      <a:spcBef>
                        <a:spcPct val="0"/>
                      </a:spcBef>
                      <a:spcAft>
                        <a:spcPts val="288"/>
                      </a:spcAft>
                      <a:buClr>
                        <a:srgbClr val="993333"/>
                      </a:buClr>
                      <a:buSzPct val="100000"/>
                      <a:buFont typeface="Arial" charset="0"/>
                      <a:buChar char="•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</a:defRPr>
                    </a:lvl8pPr>
                    <a:lvl9pPr marL="3886200" indent="-228600" defTabSz="457200" eaLnBrk="0" fontAlgn="base" hangingPunct="0">
                      <a:spcBef>
                        <a:spcPct val="0"/>
                      </a:spcBef>
                      <a:spcAft>
                        <a:spcPts val="288"/>
                      </a:spcAft>
                      <a:buClr>
                        <a:srgbClr val="993333"/>
                      </a:buClr>
                      <a:buSzPct val="100000"/>
                      <a:buFont typeface="Arial" charset="0"/>
                      <a:buChar char="•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</a:defRPr>
                    </a:lvl9pPr>
                  </a:lstStyle>
                  <a:p>
                    <a:pPr algn="ctr" eaLnBrk="1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SzPct val="45000"/>
                    </a:pPr>
                    <a:r>
                      <a:rPr lang="en-GB" altLang="en-US" sz="1451">
                        <a:latin typeface="Calibri" charset="0"/>
                        <a:ea typeface="Calibri" charset="0"/>
                        <a:cs typeface="Calibri" charset="0"/>
                      </a:rPr>
                      <a:t>PC</a:t>
                    </a:r>
                  </a:p>
                </p:txBody>
              </p:sp>
              <p:sp>
                <p:nvSpPr>
                  <p:cNvPr id="52246" name="AutoShape 26"/>
                  <p:cNvSpPr>
                    <a:spLocks noChangeArrowheads="1"/>
                  </p:cNvSpPr>
                  <p:nvPr/>
                </p:nvSpPr>
                <p:spPr bwMode="auto">
                  <a:xfrm>
                    <a:off x="3421" y="2428"/>
                    <a:ext cx="891" cy="193"/>
                  </a:xfrm>
                  <a:prstGeom prst="roundRect">
                    <a:avLst>
                      <a:gd name="adj" fmla="val 514"/>
                    </a:avLst>
                  </a:prstGeom>
                  <a:solidFill>
                    <a:srgbClr val="C0C0C0"/>
                  </a:solidFill>
                  <a:ln w="936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81638" tIns="40819" rIns="81638" bIns="40819" anchor="ctr" anchorCtr="1"/>
                  <a:lstStyle>
                    <a:lvl1pPr>
                      <a:lnSpc>
                        <a:spcPct val="68000"/>
                      </a:lnSpc>
                      <a:spcBef>
                        <a:spcPts val="2313"/>
                      </a:spcBef>
                      <a:spcAft>
                        <a:spcPts val="575"/>
                      </a:spcAft>
                      <a:buClr>
                        <a:srgbClr val="993333"/>
                      </a:buClr>
                      <a:buSzPct val="100000"/>
                      <a:buFont typeface="Wingdings" charset="2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4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</a:defRPr>
                    </a:lvl1pPr>
                    <a:lvl2pPr marL="742950" indent="-285750">
                      <a:spcAft>
                        <a:spcPts val="575"/>
                      </a:spcAft>
                      <a:buClr>
                        <a:srgbClr val="993333"/>
                      </a:buClr>
                      <a:buSzPct val="100000"/>
                      <a:buFont typeface="Arial" charset="0"/>
                      <a:buChar char="•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</a:defRPr>
                    </a:lvl2pPr>
                    <a:lvl3pPr marL="1143000" indent="-228600">
                      <a:spcAft>
                        <a:spcPts val="575"/>
                      </a:spcAft>
                      <a:buClr>
                        <a:srgbClr val="993333"/>
                      </a:buClr>
                      <a:buSzPct val="100000"/>
                      <a:buFont typeface="Arial" charset="0"/>
                      <a:buChar char="•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i="1">
                        <a:solidFill>
                          <a:srgbClr val="2300DC"/>
                        </a:solidFill>
                        <a:latin typeface="Arial" charset="0"/>
                        <a:ea typeface="MS Gothic" charset="-128"/>
                      </a:defRPr>
                    </a:lvl3pPr>
                    <a:lvl4pPr marL="1600200" indent="-228600">
                      <a:spcAft>
                        <a:spcPts val="575"/>
                      </a:spcAft>
                      <a:buClr>
                        <a:srgbClr val="993333"/>
                      </a:buClr>
                      <a:buSzPct val="100000"/>
                      <a:buFont typeface="Arial" charset="0"/>
                      <a:buChar char="•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</a:defRPr>
                    </a:lvl4pPr>
                    <a:lvl5pPr marL="2057400" indent="-228600">
                      <a:spcAft>
                        <a:spcPts val="288"/>
                      </a:spcAft>
                      <a:buClr>
                        <a:srgbClr val="993333"/>
                      </a:buClr>
                      <a:buSzPct val="100000"/>
                      <a:buFont typeface="Arial" charset="0"/>
                      <a:buChar char="•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</a:defRPr>
                    </a:lvl5pPr>
                    <a:lvl6pPr marL="2514600" indent="-228600" defTabSz="457200" eaLnBrk="0" fontAlgn="base" hangingPunct="0">
                      <a:spcBef>
                        <a:spcPct val="0"/>
                      </a:spcBef>
                      <a:spcAft>
                        <a:spcPts val="288"/>
                      </a:spcAft>
                      <a:buClr>
                        <a:srgbClr val="993333"/>
                      </a:buClr>
                      <a:buSzPct val="100000"/>
                      <a:buFont typeface="Arial" charset="0"/>
                      <a:buChar char="•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</a:defRPr>
                    </a:lvl6pPr>
                    <a:lvl7pPr marL="2971800" indent="-228600" defTabSz="457200" eaLnBrk="0" fontAlgn="base" hangingPunct="0">
                      <a:spcBef>
                        <a:spcPct val="0"/>
                      </a:spcBef>
                      <a:spcAft>
                        <a:spcPts val="288"/>
                      </a:spcAft>
                      <a:buClr>
                        <a:srgbClr val="993333"/>
                      </a:buClr>
                      <a:buSzPct val="100000"/>
                      <a:buFont typeface="Arial" charset="0"/>
                      <a:buChar char="•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</a:defRPr>
                    </a:lvl7pPr>
                    <a:lvl8pPr marL="3429000" indent="-228600" defTabSz="457200" eaLnBrk="0" fontAlgn="base" hangingPunct="0">
                      <a:spcBef>
                        <a:spcPct val="0"/>
                      </a:spcBef>
                      <a:spcAft>
                        <a:spcPts val="288"/>
                      </a:spcAft>
                      <a:buClr>
                        <a:srgbClr val="993333"/>
                      </a:buClr>
                      <a:buSzPct val="100000"/>
                      <a:buFont typeface="Arial" charset="0"/>
                      <a:buChar char="•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</a:defRPr>
                    </a:lvl8pPr>
                    <a:lvl9pPr marL="3886200" indent="-228600" defTabSz="457200" eaLnBrk="0" fontAlgn="base" hangingPunct="0">
                      <a:spcBef>
                        <a:spcPct val="0"/>
                      </a:spcBef>
                      <a:spcAft>
                        <a:spcPts val="288"/>
                      </a:spcAft>
                      <a:buClr>
                        <a:srgbClr val="993333"/>
                      </a:buClr>
                      <a:buSzPct val="100000"/>
                      <a:buFont typeface="Arial" charset="0"/>
                      <a:buChar char="•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</a:defRPr>
                    </a:lvl9pPr>
                  </a:lstStyle>
                  <a:p>
                    <a:pPr algn="ctr" eaLnBrk="1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SzPct val="45000"/>
                    </a:pPr>
                    <a:r>
                      <a:rPr lang="en-GB" altLang="en-US" sz="1451">
                        <a:latin typeface="Calibri" charset="0"/>
                        <a:ea typeface="Calibri" charset="0"/>
                        <a:cs typeface="Calibri" charset="0"/>
                      </a:rPr>
                      <a:t>Registers</a:t>
                    </a:r>
                  </a:p>
                </p:txBody>
              </p:sp>
            </p:grpSp>
            <p:sp>
              <p:nvSpPr>
                <p:cNvPr id="52244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383" y="1789"/>
                  <a:ext cx="987" cy="34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81638" tIns="40819" rIns="81638" bIns="40819"/>
                <a:lstStyle>
                  <a:lvl1pPr>
                    <a:lnSpc>
                      <a:spcPct val="68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1pPr>
                  <a:lvl2pPr marL="742950" indent="-28575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2pPr>
                  <a:lvl3pPr marL="1143000" indent="-22860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</a:defRPr>
                  </a:lvl3pPr>
                  <a:lvl4pPr marL="1600200" indent="-22860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4pPr>
                  <a:lvl5pPr marL="2057400" indent="-228600"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9pPr>
                </a:lstStyle>
                <a:p>
                  <a:pPr algn="ctr" eaLnBrk="1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PID 4277, T0</a:t>
                  </a:r>
                </a:p>
                <a:p>
                  <a:pPr algn="ctr" eaLnBrk="1">
                    <a:lnSpc>
                      <a:spcPct val="86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State: Ready</a:t>
                  </a:r>
                </a:p>
              </p:txBody>
            </p:sp>
          </p:grpSp>
          <p:cxnSp>
            <p:nvCxnSpPr>
              <p:cNvPr id="52241" name="AutoShape 28"/>
              <p:cNvCxnSpPr>
                <a:cxnSpLocks noChangeShapeType="1"/>
              </p:cNvCxnSpPr>
              <p:nvPr/>
            </p:nvCxnSpPr>
            <p:spPr bwMode="auto">
              <a:xfrm flipV="1">
                <a:off x="2950" y="2237"/>
                <a:ext cx="362" cy="2"/>
              </a:xfrm>
              <a:prstGeom prst="straightConnector1">
                <a:avLst/>
              </a:prstGeom>
              <a:noFill/>
              <a:ln w="9360">
                <a:solidFill>
                  <a:srgbClr val="6B4794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52239" name="Text Box 29"/>
            <p:cNvSpPr txBox="1">
              <a:spLocks noChangeArrowheads="1"/>
            </p:cNvSpPr>
            <p:nvPr/>
          </p:nvSpPr>
          <p:spPr bwMode="auto">
            <a:xfrm>
              <a:off x="3236" y="1345"/>
              <a:ext cx="2494" cy="3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0819" rIns="81638" bIns="40819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451">
                  <a:solidFill>
                    <a:srgbClr val="FF3333"/>
                  </a:solidFill>
                  <a:latin typeface="Calibri" charset="0"/>
                  <a:ea typeface="Calibri" charset="0"/>
                  <a:cs typeface="Calibri" charset="0"/>
                </a:rPr>
                <a:t>Uses entire CPU burst (preempted)</a:t>
              </a:r>
              <a:br>
                <a:rPr lang="en-GB" altLang="en-US" sz="1451">
                  <a:solidFill>
                    <a:srgbClr val="FF3333"/>
                  </a:solidFill>
                  <a:latin typeface="Calibri" charset="0"/>
                  <a:ea typeface="Calibri" charset="0"/>
                  <a:cs typeface="Calibri" charset="0"/>
                </a:rPr>
              </a:br>
              <a:r>
                <a:rPr lang="en-GB" altLang="en-US" sz="1451">
                  <a:solidFill>
                    <a:srgbClr val="FF3333"/>
                  </a:solidFill>
                  <a:latin typeface="Calibri" charset="0"/>
                  <a:ea typeface="Calibri" charset="0"/>
                  <a:cs typeface="Calibri" charset="0"/>
                </a:rPr>
                <a:t>Placed into lower priority queue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818121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71041" y="91081"/>
            <a:ext cx="7807680" cy="432000"/>
          </a:xfrm>
        </p:spPr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MLFQ Implementation</a:t>
            </a:r>
          </a:p>
        </p:txBody>
      </p:sp>
      <p:grpSp>
        <p:nvGrpSpPr>
          <p:cNvPr id="54274" name="Group 2"/>
          <p:cNvGrpSpPr>
            <a:grpSpLocks/>
          </p:cNvGrpSpPr>
          <p:nvPr/>
        </p:nvGrpSpPr>
        <p:grpSpPr bwMode="auto">
          <a:xfrm>
            <a:off x="2636641" y="890281"/>
            <a:ext cx="1604160" cy="1375200"/>
            <a:chOff x="1831" y="618"/>
            <a:chExt cx="1114" cy="955"/>
          </a:xfrm>
        </p:grpSpPr>
        <p:sp>
          <p:nvSpPr>
            <p:cNvPr id="54300" name="AutoShape 3"/>
            <p:cNvSpPr>
              <a:spLocks noChangeArrowheads="1"/>
            </p:cNvSpPr>
            <p:nvPr/>
          </p:nvSpPr>
          <p:spPr bwMode="auto">
            <a:xfrm>
              <a:off x="1831" y="618"/>
              <a:ext cx="1115" cy="956"/>
            </a:xfrm>
            <a:prstGeom prst="roundRect">
              <a:avLst>
                <a:gd name="adj" fmla="val 102"/>
              </a:avLst>
            </a:prstGeom>
            <a:solidFill>
              <a:srgbClr val="E6E6E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54301" name="Group 4"/>
            <p:cNvGrpSpPr>
              <a:grpSpLocks/>
            </p:cNvGrpSpPr>
            <p:nvPr/>
          </p:nvGrpSpPr>
          <p:grpSpPr bwMode="auto">
            <a:xfrm>
              <a:off x="1940" y="1013"/>
              <a:ext cx="892" cy="467"/>
              <a:chOff x="1940" y="1013"/>
              <a:chExt cx="892" cy="467"/>
            </a:xfrm>
          </p:grpSpPr>
          <p:sp>
            <p:nvSpPr>
              <p:cNvPr id="54303" name="AutoShape 5"/>
              <p:cNvSpPr>
                <a:spLocks noChangeArrowheads="1"/>
              </p:cNvSpPr>
              <p:nvPr/>
            </p:nvSpPr>
            <p:spPr bwMode="auto">
              <a:xfrm>
                <a:off x="1940" y="1013"/>
                <a:ext cx="893" cy="195"/>
              </a:xfrm>
              <a:prstGeom prst="roundRect">
                <a:avLst>
                  <a:gd name="adj" fmla="val 514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0819" rIns="81638" bIns="40819" anchor="ctr" anchorCtr="1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PC</a:t>
                </a:r>
              </a:p>
            </p:txBody>
          </p:sp>
          <p:sp>
            <p:nvSpPr>
              <p:cNvPr id="54304" name="AutoShape 6"/>
              <p:cNvSpPr>
                <a:spLocks noChangeArrowheads="1"/>
              </p:cNvSpPr>
              <p:nvPr/>
            </p:nvSpPr>
            <p:spPr bwMode="auto">
              <a:xfrm>
                <a:off x="1940" y="1289"/>
                <a:ext cx="893" cy="193"/>
              </a:xfrm>
              <a:prstGeom prst="roundRect">
                <a:avLst>
                  <a:gd name="adj" fmla="val 514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0819" rIns="81638" bIns="40819" anchor="ctr" anchorCtr="1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Registers</a:t>
                </a:r>
              </a:p>
            </p:txBody>
          </p:sp>
        </p:grpSp>
        <p:sp>
          <p:nvSpPr>
            <p:cNvPr id="54302" name="Text Box 7"/>
            <p:cNvSpPr txBox="1">
              <a:spLocks noChangeArrowheads="1"/>
            </p:cNvSpPr>
            <p:nvPr/>
          </p:nvSpPr>
          <p:spPr bwMode="auto">
            <a:xfrm>
              <a:off x="1901" y="648"/>
              <a:ext cx="990" cy="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0819" rIns="81638" bIns="40819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PID 4391, T2</a:t>
              </a:r>
            </a:p>
            <a:p>
              <a:pPr algn="ctr" eaLnBrk="1">
                <a:lnSpc>
                  <a:spcPct val="86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State: Ready</a:t>
              </a:r>
            </a:p>
          </p:txBody>
        </p:sp>
      </p:grpSp>
      <p:sp>
        <p:nvSpPr>
          <p:cNvPr id="54275" name="Text Box 8"/>
          <p:cNvSpPr txBox="1">
            <a:spLocks noChangeArrowheads="1"/>
          </p:cNvSpPr>
          <p:nvPr/>
        </p:nvSpPr>
        <p:spPr bwMode="auto">
          <a:xfrm>
            <a:off x="545761" y="1460521"/>
            <a:ext cx="1452960" cy="3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81638" tIns="40819" rIns="81638" bIns="40819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GB" altLang="en-US" sz="1633">
                <a:solidFill>
                  <a:srgbClr val="6B4794"/>
                </a:solidFill>
                <a:latin typeface="Calibri" charset="0"/>
                <a:ea typeface="Calibri" charset="0"/>
                <a:cs typeface="Calibri" charset="0"/>
              </a:rPr>
              <a:t>High prio</a:t>
            </a:r>
          </a:p>
        </p:txBody>
      </p:sp>
      <p:cxnSp>
        <p:nvCxnSpPr>
          <p:cNvPr id="54276" name="AutoShape 9"/>
          <p:cNvCxnSpPr>
            <a:cxnSpLocks noChangeShapeType="1"/>
            <a:stCxn id="54275" idx="3"/>
          </p:cNvCxnSpPr>
          <p:nvPr/>
        </p:nvCxnSpPr>
        <p:spPr bwMode="auto">
          <a:xfrm flipV="1">
            <a:off x="1998721" y="1581480"/>
            <a:ext cx="637920" cy="40320"/>
          </a:xfrm>
          <a:prstGeom prst="straightConnector1">
            <a:avLst/>
          </a:prstGeom>
          <a:noFill/>
          <a:ln w="9360">
            <a:solidFill>
              <a:srgbClr val="6B4794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54277" name="Group 10"/>
          <p:cNvGrpSpPr>
            <a:grpSpLocks/>
          </p:cNvGrpSpPr>
          <p:nvPr/>
        </p:nvGrpSpPr>
        <p:grpSpPr bwMode="auto">
          <a:xfrm>
            <a:off x="2636641" y="2533321"/>
            <a:ext cx="1604160" cy="1375200"/>
            <a:chOff x="1831" y="1759"/>
            <a:chExt cx="1114" cy="955"/>
          </a:xfrm>
        </p:grpSpPr>
        <p:sp>
          <p:nvSpPr>
            <p:cNvPr id="54295" name="AutoShape 11"/>
            <p:cNvSpPr>
              <a:spLocks noChangeArrowheads="1"/>
            </p:cNvSpPr>
            <p:nvPr/>
          </p:nvSpPr>
          <p:spPr bwMode="auto">
            <a:xfrm>
              <a:off x="1831" y="1759"/>
              <a:ext cx="1115" cy="956"/>
            </a:xfrm>
            <a:prstGeom prst="roundRect">
              <a:avLst>
                <a:gd name="adj" fmla="val 102"/>
              </a:avLst>
            </a:prstGeom>
            <a:solidFill>
              <a:srgbClr val="E6E6E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54296" name="Group 12"/>
            <p:cNvGrpSpPr>
              <a:grpSpLocks/>
            </p:cNvGrpSpPr>
            <p:nvPr/>
          </p:nvGrpSpPr>
          <p:grpSpPr bwMode="auto">
            <a:xfrm>
              <a:off x="1940" y="2156"/>
              <a:ext cx="892" cy="464"/>
              <a:chOff x="1940" y="2156"/>
              <a:chExt cx="892" cy="464"/>
            </a:xfrm>
          </p:grpSpPr>
          <p:sp>
            <p:nvSpPr>
              <p:cNvPr id="54298" name="AutoShape 13"/>
              <p:cNvSpPr>
                <a:spLocks noChangeArrowheads="1"/>
              </p:cNvSpPr>
              <p:nvPr/>
            </p:nvSpPr>
            <p:spPr bwMode="auto">
              <a:xfrm>
                <a:off x="1940" y="2156"/>
                <a:ext cx="893" cy="193"/>
              </a:xfrm>
              <a:prstGeom prst="roundRect">
                <a:avLst>
                  <a:gd name="adj" fmla="val 514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0819" rIns="81638" bIns="40819" anchor="ctr" anchorCtr="1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PC</a:t>
                </a:r>
              </a:p>
            </p:txBody>
          </p:sp>
          <p:sp>
            <p:nvSpPr>
              <p:cNvPr id="54299" name="AutoShape 14"/>
              <p:cNvSpPr>
                <a:spLocks noChangeArrowheads="1"/>
              </p:cNvSpPr>
              <p:nvPr/>
            </p:nvSpPr>
            <p:spPr bwMode="auto">
              <a:xfrm>
                <a:off x="1940" y="2428"/>
                <a:ext cx="893" cy="193"/>
              </a:xfrm>
              <a:prstGeom prst="roundRect">
                <a:avLst>
                  <a:gd name="adj" fmla="val 514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0819" rIns="81638" bIns="40819" anchor="ctr" anchorCtr="1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Registers</a:t>
                </a:r>
              </a:p>
            </p:txBody>
          </p:sp>
        </p:grpSp>
        <p:sp>
          <p:nvSpPr>
            <p:cNvPr id="54297" name="Text Box 15"/>
            <p:cNvSpPr txBox="1">
              <a:spLocks noChangeArrowheads="1"/>
            </p:cNvSpPr>
            <p:nvPr/>
          </p:nvSpPr>
          <p:spPr bwMode="auto">
            <a:xfrm>
              <a:off x="1901" y="1789"/>
              <a:ext cx="990" cy="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0819" rIns="81638" bIns="40819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PID 3202, T1</a:t>
              </a:r>
            </a:p>
            <a:p>
              <a:pPr algn="ctr" eaLnBrk="1">
                <a:lnSpc>
                  <a:spcPct val="86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State: Ready</a:t>
              </a:r>
            </a:p>
          </p:txBody>
        </p:sp>
      </p:grpSp>
      <p:sp>
        <p:nvSpPr>
          <p:cNvPr id="54278" name="Text Box 16"/>
          <p:cNvSpPr txBox="1">
            <a:spLocks noChangeArrowheads="1"/>
          </p:cNvSpPr>
          <p:nvPr/>
        </p:nvSpPr>
        <p:spPr bwMode="auto">
          <a:xfrm>
            <a:off x="545761" y="3093481"/>
            <a:ext cx="1452960" cy="3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81638" tIns="40819" rIns="81638" bIns="40819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GB" altLang="en-US" sz="1633">
                <a:solidFill>
                  <a:srgbClr val="6B4794"/>
                </a:solidFill>
                <a:latin typeface="Calibri" charset="0"/>
                <a:ea typeface="Calibri" charset="0"/>
                <a:cs typeface="Calibri" charset="0"/>
              </a:rPr>
              <a:t>Medium prio</a:t>
            </a:r>
          </a:p>
        </p:txBody>
      </p:sp>
      <p:cxnSp>
        <p:nvCxnSpPr>
          <p:cNvPr id="54279" name="AutoShape 17"/>
          <p:cNvCxnSpPr>
            <a:cxnSpLocks noChangeShapeType="1"/>
            <a:stCxn id="54278" idx="3"/>
          </p:cNvCxnSpPr>
          <p:nvPr/>
        </p:nvCxnSpPr>
        <p:spPr bwMode="auto">
          <a:xfrm flipV="1">
            <a:off x="1998721" y="3221641"/>
            <a:ext cx="637920" cy="33120"/>
          </a:xfrm>
          <a:prstGeom prst="straightConnector1">
            <a:avLst/>
          </a:prstGeom>
          <a:noFill/>
          <a:ln w="9360">
            <a:solidFill>
              <a:srgbClr val="6B4794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4280" name="Text Box 18"/>
          <p:cNvSpPr txBox="1">
            <a:spLocks noChangeArrowheads="1"/>
          </p:cNvSpPr>
          <p:nvPr/>
        </p:nvSpPr>
        <p:spPr bwMode="auto">
          <a:xfrm>
            <a:off x="545761" y="4725001"/>
            <a:ext cx="1452960" cy="3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81638" tIns="40819" rIns="81638" bIns="40819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GB" altLang="en-US" sz="1633">
                <a:solidFill>
                  <a:srgbClr val="6B4794"/>
                </a:solidFill>
                <a:latin typeface="Calibri" charset="0"/>
                <a:ea typeface="Calibri" charset="0"/>
                <a:cs typeface="Calibri" charset="0"/>
              </a:rPr>
              <a:t>Low prio</a:t>
            </a:r>
          </a:p>
        </p:txBody>
      </p:sp>
      <p:cxnSp>
        <p:nvCxnSpPr>
          <p:cNvPr id="54281" name="AutoShape 19"/>
          <p:cNvCxnSpPr>
            <a:cxnSpLocks noChangeShapeType="1"/>
            <a:stCxn id="54280" idx="3"/>
          </p:cNvCxnSpPr>
          <p:nvPr/>
        </p:nvCxnSpPr>
        <p:spPr bwMode="auto">
          <a:xfrm flipV="1">
            <a:off x="1998721" y="4847401"/>
            <a:ext cx="637920" cy="38880"/>
          </a:xfrm>
          <a:prstGeom prst="straightConnector1">
            <a:avLst/>
          </a:prstGeom>
          <a:noFill/>
          <a:ln w="9360">
            <a:solidFill>
              <a:srgbClr val="6B4794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54282" name="Group 20"/>
          <p:cNvGrpSpPr>
            <a:grpSpLocks/>
          </p:cNvGrpSpPr>
          <p:nvPr/>
        </p:nvGrpSpPr>
        <p:grpSpPr bwMode="auto">
          <a:xfrm>
            <a:off x="4770721" y="2533321"/>
            <a:ext cx="1604160" cy="1375200"/>
            <a:chOff x="3313" y="1759"/>
            <a:chExt cx="1114" cy="955"/>
          </a:xfrm>
        </p:grpSpPr>
        <p:sp>
          <p:nvSpPr>
            <p:cNvPr id="54290" name="AutoShape 21"/>
            <p:cNvSpPr>
              <a:spLocks noChangeArrowheads="1"/>
            </p:cNvSpPr>
            <p:nvPr/>
          </p:nvSpPr>
          <p:spPr bwMode="auto">
            <a:xfrm>
              <a:off x="3313" y="1759"/>
              <a:ext cx="1115" cy="956"/>
            </a:xfrm>
            <a:prstGeom prst="roundRect">
              <a:avLst>
                <a:gd name="adj" fmla="val 102"/>
              </a:avLst>
            </a:prstGeom>
            <a:solidFill>
              <a:srgbClr val="E6E6E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54291" name="Group 22"/>
            <p:cNvGrpSpPr>
              <a:grpSpLocks/>
            </p:cNvGrpSpPr>
            <p:nvPr/>
          </p:nvGrpSpPr>
          <p:grpSpPr bwMode="auto">
            <a:xfrm>
              <a:off x="3422" y="2156"/>
              <a:ext cx="891" cy="464"/>
              <a:chOff x="3422" y="2156"/>
              <a:chExt cx="891" cy="464"/>
            </a:xfrm>
          </p:grpSpPr>
          <p:sp>
            <p:nvSpPr>
              <p:cNvPr id="54293" name="AutoShape 23"/>
              <p:cNvSpPr>
                <a:spLocks noChangeArrowheads="1"/>
              </p:cNvSpPr>
              <p:nvPr/>
            </p:nvSpPr>
            <p:spPr bwMode="auto">
              <a:xfrm>
                <a:off x="3422" y="2156"/>
                <a:ext cx="892" cy="193"/>
              </a:xfrm>
              <a:prstGeom prst="roundRect">
                <a:avLst>
                  <a:gd name="adj" fmla="val 514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0819" rIns="81638" bIns="40819" anchor="ctr" anchorCtr="1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PC</a:t>
                </a:r>
              </a:p>
            </p:txBody>
          </p:sp>
          <p:sp>
            <p:nvSpPr>
              <p:cNvPr id="54294" name="AutoShape 24"/>
              <p:cNvSpPr>
                <a:spLocks noChangeArrowheads="1"/>
              </p:cNvSpPr>
              <p:nvPr/>
            </p:nvSpPr>
            <p:spPr bwMode="auto">
              <a:xfrm>
                <a:off x="3422" y="2428"/>
                <a:ext cx="892" cy="193"/>
              </a:xfrm>
              <a:prstGeom prst="roundRect">
                <a:avLst>
                  <a:gd name="adj" fmla="val 514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0819" rIns="81638" bIns="40819" anchor="ctr" anchorCtr="1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Registers</a:t>
                </a:r>
              </a:p>
            </p:txBody>
          </p:sp>
        </p:grpSp>
        <p:sp>
          <p:nvSpPr>
            <p:cNvPr id="54292" name="Text Box 25"/>
            <p:cNvSpPr txBox="1">
              <a:spLocks noChangeArrowheads="1"/>
            </p:cNvSpPr>
            <p:nvPr/>
          </p:nvSpPr>
          <p:spPr bwMode="auto">
            <a:xfrm>
              <a:off x="3384" y="1789"/>
              <a:ext cx="990" cy="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0819" rIns="81638" bIns="40819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PID 4277, T0</a:t>
              </a:r>
            </a:p>
            <a:p>
              <a:pPr algn="ctr" eaLnBrk="1">
                <a:lnSpc>
                  <a:spcPct val="86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State: Ready</a:t>
              </a:r>
            </a:p>
          </p:txBody>
        </p:sp>
      </p:grpSp>
      <p:cxnSp>
        <p:nvCxnSpPr>
          <p:cNvPr id="54283" name="AutoShape 26"/>
          <p:cNvCxnSpPr>
            <a:cxnSpLocks noChangeShapeType="1"/>
          </p:cNvCxnSpPr>
          <p:nvPr/>
        </p:nvCxnSpPr>
        <p:spPr bwMode="auto">
          <a:xfrm>
            <a:off x="4242241" y="3221641"/>
            <a:ext cx="528480" cy="1440"/>
          </a:xfrm>
          <a:prstGeom prst="straightConnector1">
            <a:avLst/>
          </a:prstGeom>
          <a:noFill/>
          <a:ln w="9360">
            <a:solidFill>
              <a:srgbClr val="6B4794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8" name="Group 27"/>
          <p:cNvGrpSpPr>
            <a:grpSpLocks/>
          </p:cNvGrpSpPr>
          <p:nvPr/>
        </p:nvGrpSpPr>
        <p:grpSpPr bwMode="auto">
          <a:xfrm>
            <a:off x="2059201" y="724681"/>
            <a:ext cx="2331360" cy="1670400"/>
            <a:chOff x="1430" y="503"/>
            <a:chExt cx="1619" cy="1160"/>
          </a:xfrm>
        </p:grpSpPr>
        <p:sp>
          <p:nvSpPr>
            <p:cNvPr id="54288" name="Oval 28"/>
            <p:cNvSpPr>
              <a:spLocks noChangeArrowheads="1"/>
            </p:cNvSpPr>
            <p:nvPr/>
          </p:nvSpPr>
          <p:spPr bwMode="auto">
            <a:xfrm>
              <a:off x="1739" y="503"/>
              <a:ext cx="1311" cy="1161"/>
            </a:xfrm>
            <a:prstGeom prst="ellipse">
              <a:avLst/>
            </a:prstGeom>
            <a:noFill/>
            <a:ln w="36720">
              <a:solidFill>
                <a:srgbClr val="FF333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4289" name="Text Box 29"/>
            <p:cNvSpPr txBox="1">
              <a:spLocks noChangeArrowheads="1"/>
            </p:cNvSpPr>
            <p:nvPr/>
          </p:nvSpPr>
          <p:spPr bwMode="auto">
            <a:xfrm>
              <a:off x="1430" y="679"/>
              <a:ext cx="402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8" tIns="40819" rIns="81638" bIns="40819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solidFill>
                    <a:srgbClr val="FF3333"/>
                  </a:solidFill>
                  <a:latin typeface="Calibri" charset="0"/>
                  <a:ea typeface="Calibri" charset="0"/>
                  <a:cs typeface="Calibri" charset="0"/>
                </a:rPr>
                <a:t>Run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226122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71041" y="91081"/>
            <a:ext cx="7807680" cy="432000"/>
          </a:xfrm>
        </p:spPr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MLFQ Implementation</a:t>
            </a:r>
          </a:p>
        </p:txBody>
      </p:sp>
      <p:sp>
        <p:nvSpPr>
          <p:cNvPr id="56322" name="Text Box 2"/>
          <p:cNvSpPr txBox="1">
            <a:spLocks noChangeArrowheads="1"/>
          </p:cNvSpPr>
          <p:nvPr/>
        </p:nvSpPr>
        <p:spPr bwMode="auto">
          <a:xfrm>
            <a:off x="545761" y="1460521"/>
            <a:ext cx="1452960" cy="3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81638" tIns="40819" rIns="81638" bIns="40819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GB" altLang="en-US" sz="1633">
                <a:solidFill>
                  <a:srgbClr val="6B4794"/>
                </a:solidFill>
                <a:latin typeface="Calibri" charset="0"/>
                <a:ea typeface="Calibri" charset="0"/>
                <a:cs typeface="Calibri" charset="0"/>
              </a:rPr>
              <a:t>High prio</a:t>
            </a:r>
          </a:p>
        </p:txBody>
      </p:sp>
      <p:cxnSp>
        <p:nvCxnSpPr>
          <p:cNvPr id="56323" name="AutoShape 3"/>
          <p:cNvCxnSpPr>
            <a:cxnSpLocks noChangeShapeType="1"/>
            <a:stCxn id="56322" idx="3"/>
          </p:cNvCxnSpPr>
          <p:nvPr/>
        </p:nvCxnSpPr>
        <p:spPr bwMode="auto">
          <a:xfrm flipV="1">
            <a:off x="1998721" y="1581480"/>
            <a:ext cx="637920" cy="40320"/>
          </a:xfrm>
          <a:prstGeom prst="straightConnector1">
            <a:avLst/>
          </a:prstGeom>
          <a:noFill/>
          <a:ln w="9360">
            <a:solidFill>
              <a:srgbClr val="6B4794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56324" name="Group 4"/>
          <p:cNvGrpSpPr>
            <a:grpSpLocks/>
          </p:cNvGrpSpPr>
          <p:nvPr/>
        </p:nvGrpSpPr>
        <p:grpSpPr bwMode="auto">
          <a:xfrm>
            <a:off x="2636641" y="2533321"/>
            <a:ext cx="1604160" cy="1375200"/>
            <a:chOff x="1831" y="1759"/>
            <a:chExt cx="1114" cy="955"/>
          </a:xfrm>
        </p:grpSpPr>
        <p:sp>
          <p:nvSpPr>
            <p:cNvPr id="56349" name="AutoShape 5"/>
            <p:cNvSpPr>
              <a:spLocks noChangeArrowheads="1"/>
            </p:cNvSpPr>
            <p:nvPr/>
          </p:nvSpPr>
          <p:spPr bwMode="auto">
            <a:xfrm>
              <a:off x="1831" y="1759"/>
              <a:ext cx="1115" cy="956"/>
            </a:xfrm>
            <a:prstGeom prst="roundRect">
              <a:avLst>
                <a:gd name="adj" fmla="val 102"/>
              </a:avLst>
            </a:prstGeom>
            <a:solidFill>
              <a:srgbClr val="E6E6E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56350" name="Group 6"/>
            <p:cNvGrpSpPr>
              <a:grpSpLocks/>
            </p:cNvGrpSpPr>
            <p:nvPr/>
          </p:nvGrpSpPr>
          <p:grpSpPr bwMode="auto">
            <a:xfrm>
              <a:off x="1940" y="2156"/>
              <a:ext cx="892" cy="464"/>
              <a:chOff x="1940" y="2156"/>
              <a:chExt cx="892" cy="464"/>
            </a:xfrm>
          </p:grpSpPr>
          <p:sp>
            <p:nvSpPr>
              <p:cNvPr id="56352" name="AutoShape 7"/>
              <p:cNvSpPr>
                <a:spLocks noChangeArrowheads="1"/>
              </p:cNvSpPr>
              <p:nvPr/>
            </p:nvSpPr>
            <p:spPr bwMode="auto">
              <a:xfrm>
                <a:off x="1940" y="2156"/>
                <a:ext cx="893" cy="193"/>
              </a:xfrm>
              <a:prstGeom prst="roundRect">
                <a:avLst>
                  <a:gd name="adj" fmla="val 514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0819" rIns="81638" bIns="40819" anchor="ctr" anchorCtr="1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PC</a:t>
                </a:r>
              </a:p>
            </p:txBody>
          </p:sp>
          <p:sp>
            <p:nvSpPr>
              <p:cNvPr id="56353" name="AutoShape 8"/>
              <p:cNvSpPr>
                <a:spLocks noChangeArrowheads="1"/>
              </p:cNvSpPr>
              <p:nvPr/>
            </p:nvSpPr>
            <p:spPr bwMode="auto">
              <a:xfrm>
                <a:off x="1940" y="2428"/>
                <a:ext cx="893" cy="193"/>
              </a:xfrm>
              <a:prstGeom prst="roundRect">
                <a:avLst>
                  <a:gd name="adj" fmla="val 514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0819" rIns="81638" bIns="40819" anchor="ctr" anchorCtr="1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Registers</a:t>
                </a:r>
              </a:p>
            </p:txBody>
          </p:sp>
        </p:grpSp>
        <p:sp>
          <p:nvSpPr>
            <p:cNvPr id="56351" name="Text Box 9"/>
            <p:cNvSpPr txBox="1">
              <a:spLocks noChangeArrowheads="1"/>
            </p:cNvSpPr>
            <p:nvPr/>
          </p:nvSpPr>
          <p:spPr bwMode="auto">
            <a:xfrm>
              <a:off x="1901" y="1789"/>
              <a:ext cx="990" cy="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0819" rIns="81638" bIns="40819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PID 3202, T1</a:t>
              </a:r>
            </a:p>
            <a:p>
              <a:pPr algn="ctr" eaLnBrk="1">
                <a:lnSpc>
                  <a:spcPct val="86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State: Ready</a:t>
              </a:r>
            </a:p>
          </p:txBody>
        </p:sp>
      </p:grpSp>
      <p:sp>
        <p:nvSpPr>
          <p:cNvPr id="56325" name="Text Box 10"/>
          <p:cNvSpPr txBox="1">
            <a:spLocks noChangeArrowheads="1"/>
          </p:cNvSpPr>
          <p:nvPr/>
        </p:nvSpPr>
        <p:spPr bwMode="auto">
          <a:xfrm>
            <a:off x="545761" y="3093481"/>
            <a:ext cx="1452960" cy="3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81638" tIns="40819" rIns="81638" bIns="40819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GB" altLang="en-US" sz="1633">
                <a:solidFill>
                  <a:srgbClr val="6B4794"/>
                </a:solidFill>
                <a:latin typeface="Calibri" charset="0"/>
                <a:ea typeface="Calibri" charset="0"/>
                <a:cs typeface="Calibri" charset="0"/>
              </a:rPr>
              <a:t>Medium prio</a:t>
            </a:r>
          </a:p>
        </p:txBody>
      </p:sp>
      <p:cxnSp>
        <p:nvCxnSpPr>
          <p:cNvPr id="56326" name="AutoShape 11"/>
          <p:cNvCxnSpPr>
            <a:cxnSpLocks noChangeShapeType="1"/>
            <a:stCxn id="56325" idx="3"/>
          </p:cNvCxnSpPr>
          <p:nvPr/>
        </p:nvCxnSpPr>
        <p:spPr bwMode="auto">
          <a:xfrm flipV="1">
            <a:off x="1998721" y="3221641"/>
            <a:ext cx="637920" cy="33120"/>
          </a:xfrm>
          <a:prstGeom prst="straightConnector1">
            <a:avLst/>
          </a:prstGeom>
          <a:noFill/>
          <a:ln w="9360">
            <a:solidFill>
              <a:srgbClr val="6B4794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6327" name="Text Box 12"/>
          <p:cNvSpPr txBox="1">
            <a:spLocks noChangeArrowheads="1"/>
          </p:cNvSpPr>
          <p:nvPr/>
        </p:nvSpPr>
        <p:spPr bwMode="auto">
          <a:xfrm>
            <a:off x="545761" y="4725001"/>
            <a:ext cx="1452960" cy="3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81638" tIns="40819" rIns="81638" bIns="40819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GB" altLang="en-US" sz="1633">
                <a:solidFill>
                  <a:srgbClr val="6B4794"/>
                </a:solidFill>
                <a:latin typeface="Calibri" charset="0"/>
                <a:ea typeface="Calibri" charset="0"/>
                <a:cs typeface="Calibri" charset="0"/>
              </a:rPr>
              <a:t>Low prio</a:t>
            </a:r>
          </a:p>
        </p:txBody>
      </p:sp>
      <p:cxnSp>
        <p:nvCxnSpPr>
          <p:cNvPr id="56328" name="AutoShape 13"/>
          <p:cNvCxnSpPr>
            <a:cxnSpLocks noChangeShapeType="1"/>
            <a:stCxn id="56327" idx="3"/>
          </p:cNvCxnSpPr>
          <p:nvPr/>
        </p:nvCxnSpPr>
        <p:spPr bwMode="auto">
          <a:xfrm flipV="1">
            <a:off x="1998721" y="4847401"/>
            <a:ext cx="637920" cy="38880"/>
          </a:xfrm>
          <a:prstGeom prst="straightConnector1">
            <a:avLst/>
          </a:prstGeom>
          <a:noFill/>
          <a:ln w="9360">
            <a:solidFill>
              <a:srgbClr val="6B4794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56329" name="Group 14"/>
          <p:cNvGrpSpPr>
            <a:grpSpLocks/>
          </p:cNvGrpSpPr>
          <p:nvPr/>
        </p:nvGrpSpPr>
        <p:grpSpPr bwMode="auto">
          <a:xfrm>
            <a:off x="4770721" y="2533321"/>
            <a:ext cx="1604160" cy="1375200"/>
            <a:chOff x="3313" y="1759"/>
            <a:chExt cx="1114" cy="955"/>
          </a:xfrm>
        </p:grpSpPr>
        <p:sp>
          <p:nvSpPr>
            <p:cNvPr id="56344" name="AutoShape 15"/>
            <p:cNvSpPr>
              <a:spLocks noChangeArrowheads="1"/>
            </p:cNvSpPr>
            <p:nvPr/>
          </p:nvSpPr>
          <p:spPr bwMode="auto">
            <a:xfrm>
              <a:off x="3313" y="1759"/>
              <a:ext cx="1115" cy="956"/>
            </a:xfrm>
            <a:prstGeom prst="roundRect">
              <a:avLst>
                <a:gd name="adj" fmla="val 102"/>
              </a:avLst>
            </a:prstGeom>
            <a:solidFill>
              <a:srgbClr val="E6E6E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56345" name="Group 16"/>
            <p:cNvGrpSpPr>
              <a:grpSpLocks/>
            </p:cNvGrpSpPr>
            <p:nvPr/>
          </p:nvGrpSpPr>
          <p:grpSpPr bwMode="auto">
            <a:xfrm>
              <a:off x="3422" y="2156"/>
              <a:ext cx="891" cy="464"/>
              <a:chOff x="3422" y="2156"/>
              <a:chExt cx="891" cy="464"/>
            </a:xfrm>
          </p:grpSpPr>
          <p:sp>
            <p:nvSpPr>
              <p:cNvPr id="56347" name="AutoShape 17"/>
              <p:cNvSpPr>
                <a:spLocks noChangeArrowheads="1"/>
              </p:cNvSpPr>
              <p:nvPr/>
            </p:nvSpPr>
            <p:spPr bwMode="auto">
              <a:xfrm>
                <a:off x="3422" y="2156"/>
                <a:ext cx="892" cy="193"/>
              </a:xfrm>
              <a:prstGeom prst="roundRect">
                <a:avLst>
                  <a:gd name="adj" fmla="val 514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0819" rIns="81638" bIns="40819" anchor="ctr" anchorCtr="1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PC</a:t>
                </a:r>
              </a:p>
            </p:txBody>
          </p:sp>
          <p:sp>
            <p:nvSpPr>
              <p:cNvPr id="56348" name="AutoShape 18"/>
              <p:cNvSpPr>
                <a:spLocks noChangeArrowheads="1"/>
              </p:cNvSpPr>
              <p:nvPr/>
            </p:nvSpPr>
            <p:spPr bwMode="auto">
              <a:xfrm>
                <a:off x="3422" y="2428"/>
                <a:ext cx="892" cy="193"/>
              </a:xfrm>
              <a:prstGeom prst="roundRect">
                <a:avLst>
                  <a:gd name="adj" fmla="val 514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0819" rIns="81638" bIns="40819" anchor="ctr" anchorCtr="1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Registers</a:t>
                </a:r>
              </a:p>
            </p:txBody>
          </p:sp>
        </p:grpSp>
        <p:sp>
          <p:nvSpPr>
            <p:cNvPr id="56346" name="Text Box 19"/>
            <p:cNvSpPr txBox="1">
              <a:spLocks noChangeArrowheads="1"/>
            </p:cNvSpPr>
            <p:nvPr/>
          </p:nvSpPr>
          <p:spPr bwMode="auto">
            <a:xfrm>
              <a:off x="3384" y="1789"/>
              <a:ext cx="990" cy="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0819" rIns="81638" bIns="40819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PID 4277, T0</a:t>
              </a:r>
            </a:p>
            <a:p>
              <a:pPr algn="ctr" eaLnBrk="1">
                <a:lnSpc>
                  <a:spcPct val="86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State: Ready</a:t>
              </a:r>
            </a:p>
          </p:txBody>
        </p:sp>
      </p:grpSp>
      <p:cxnSp>
        <p:nvCxnSpPr>
          <p:cNvPr id="56330" name="AutoShape 20"/>
          <p:cNvCxnSpPr>
            <a:cxnSpLocks noChangeShapeType="1"/>
          </p:cNvCxnSpPr>
          <p:nvPr/>
        </p:nvCxnSpPr>
        <p:spPr bwMode="auto">
          <a:xfrm>
            <a:off x="4242241" y="3221641"/>
            <a:ext cx="528480" cy="1440"/>
          </a:xfrm>
          <a:prstGeom prst="straightConnector1">
            <a:avLst/>
          </a:prstGeom>
          <a:noFill/>
          <a:ln w="9360">
            <a:solidFill>
              <a:srgbClr val="6B4794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6331" name="AutoShape 21"/>
          <p:cNvCxnSpPr>
            <a:cxnSpLocks noChangeShapeType="1"/>
          </p:cNvCxnSpPr>
          <p:nvPr/>
        </p:nvCxnSpPr>
        <p:spPr bwMode="auto">
          <a:xfrm>
            <a:off x="4248000" y="3223081"/>
            <a:ext cx="524160" cy="1440"/>
          </a:xfrm>
          <a:prstGeom prst="straightConnector1">
            <a:avLst/>
          </a:prstGeom>
          <a:noFill/>
          <a:ln w="9360">
            <a:solidFill>
              <a:srgbClr val="6B4794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6402241" y="2183400"/>
            <a:ext cx="2109600" cy="1710720"/>
            <a:chOff x="4446" y="1516"/>
            <a:chExt cx="1465" cy="1188"/>
          </a:xfrm>
        </p:grpSpPr>
        <p:grpSp>
          <p:nvGrpSpPr>
            <p:cNvPr id="56336" name="Group 23"/>
            <p:cNvGrpSpPr>
              <a:grpSpLocks/>
            </p:cNvGrpSpPr>
            <p:nvPr/>
          </p:nvGrpSpPr>
          <p:grpSpPr bwMode="auto">
            <a:xfrm>
              <a:off x="4797" y="1749"/>
              <a:ext cx="1114" cy="955"/>
              <a:chOff x="4797" y="1749"/>
              <a:chExt cx="1114" cy="955"/>
            </a:xfrm>
          </p:grpSpPr>
          <p:sp>
            <p:nvSpPr>
              <p:cNvPr id="56339" name="AutoShape 24"/>
              <p:cNvSpPr>
                <a:spLocks noChangeArrowheads="1"/>
              </p:cNvSpPr>
              <p:nvPr/>
            </p:nvSpPr>
            <p:spPr bwMode="auto">
              <a:xfrm>
                <a:off x="4797" y="1749"/>
                <a:ext cx="1115" cy="956"/>
              </a:xfrm>
              <a:prstGeom prst="roundRect">
                <a:avLst>
                  <a:gd name="adj" fmla="val 102"/>
                </a:avLst>
              </a:prstGeom>
              <a:solidFill>
                <a:srgbClr val="E6E6E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eaLnBrk="1">
                  <a:lnSpc>
                    <a:spcPct val="8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grpSp>
            <p:nvGrpSpPr>
              <p:cNvPr id="56340" name="Group 25"/>
              <p:cNvGrpSpPr>
                <a:grpSpLocks/>
              </p:cNvGrpSpPr>
              <p:nvPr/>
            </p:nvGrpSpPr>
            <p:grpSpPr bwMode="auto">
              <a:xfrm>
                <a:off x="4906" y="2146"/>
                <a:ext cx="892" cy="464"/>
                <a:chOff x="4906" y="2146"/>
                <a:chExt cx="892" cy="464"/>
              </a:xfrm>
            </p:grpSpPr>
            <p:sp>
              <p:nvSpPr>
                <p:cNvPr id="56342" name="AutoShape 26"/>
                <p:cNvSpPr>
                  <a:spLocks noChangeArrowheads="1"/>
                </p:cNvSpPr>
                <p:nvPr/>
              </p:nvSpPr>
              <p:spPr bwMode="auto">
                <a:xfrm>
                  <a:off x="4906" y="2146"/>
                  <a:ext cx="893" cy="193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81638" tIns="40819" rIns="81638" bIns="40819" anchor="ctr" anchorCtr="1"/>
                <a:lstStyle>
                  <a:lvl1pPr>
                    <a:lnSpc>
                      <a:spcPct val="68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1pPr>
                  <a:lvl2pPr marL="742950" indent="-28575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2pPr>
                  <a:lvl3pPr marL="1143000" indent="-22860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</a:defRPr>
                  </a:lvl3pPr>
                  <a:lvl4pPr marL="1600200" indent="-22860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4pPr>
                  <a:lvl5pPr marL="2057400" indent="-228600"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9pPr>
                </a:lstStyle>
                <a:p>
                  <a:pPr algn="ctr" eaLnBrk="1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PC</a:t>
                  </a:r>
                </a:p>
              </p:txBody>
            </p:sp>
            <p:sp>
              <p:nvSpPr>
                <p:cNvPr id="56343" name="AutoShape 27"/>
                <p:cNvSpPr>
                  <a:spLocks noChangeArrowheads="1"/>
                </p:cNvSpPr>
                <p:nvPr/>
              </p:nvSpPr>
              <p:spPr bwMode="auto">
                <a:xfrm>
                  <a:off x="4906" y="2418"/>
                  <a:ext cx="893" cy="193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81638" tIns="40819" rIns="81638" bIns="40819" anchor="ctr" anchorCtr="1"/>
                <a:lstStyle>
                  <a:lvl1pPr>
                    <a:lnSpc>
                      <a:spcPct val="68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1pPr>
                  <a:lvl2pPr marL="742950" indent="-28575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2pPr>
                  <a:lvl3pPr marL="1143000" indent="-22860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</a:defRPr>
                  </a:lvl3pPr>
                  <a:lvl4pPr marL="1600200" indent="-22860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4pPr>
                  <a:lvl5pPr marL="2057400" indent="-228600"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9pPr>
                </a:lstStyle>
                <a:p>
                  <a:pPr algn="ctr" eaLnBrk="1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Registers</a:t>
                  </a:r>
                </a:p>
              </p:txBody>
            </p:sp>
          </p:grpSp>
          <p:sp>
            <p:nvSpPr>
              <p:cNvPr id="56341" name="Text Box 28"/>
              <p:cNvSpPr txBox="1">
                <a:spLocks noChangeArrowheads="1"/>
              </p:cNvSpPr>
              <p:nvPr/>
            </p:nvSpPr>
            <p:spPr bwMode="auto">
              <a:xfrm>
                <a:off x="4867" y="1779"/>
                <a:ext cx="990" cy="3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81638" tIns="40819" rIns="81638" bIns="40819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PID 4391, T2</a:t>
                </a:r>
              </a:p>
              <a:p>
                <a:pPr algn="ctr" eaLnBrk="1">
                  <a:lnSpc>
                    <a:spcPct val="86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State: Ready</a:t>
                </a:r>
              </a:p>
            </p:txBody>
          </p:sp>
        </p:grpSp>
        <p:cxnSp>
          <p:nvCxnSpPr>
            <p:cNvPr id="56337" name="AutoShape 29"/>
            <p:cNvCxnSpPr>
              <a:cxnSpLocks noChangeShapeType="1"/>
            </p:cNvCxnSpPr>
            <p:nvPr/>
          </p:nvCxnSpPr>
          <p:spPr bwMode="auto">
            <a:xfrm>
              <a:off x="4446" y="2226"/>
              <a:ext cx="364" cy="1"/>
            </a:xfrm>
            <a:prstGeom prst="straightConnector1">
              <a:avLst/>
            </a:prstGeom>
            <a:noFill/>
            <a:ln w="9360">
              <a:solidFill>
                <a:srgbClr val="6B4794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6338" name="Text Box 30"/>
            <p:cNvSpPr txBox="1">
              <a:spLocks noChangeArrowheads="1"/>
            </p:cNvSpPr>
            <p:nvPr/>
          </p:nvSpPr>
          <p:spPr bwMode="auto">
            <a:xfrm>
              <a:off x="4890" y="1516"/>
              <a:ext cx="851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0819" rIns="81638" bIns="40819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451">
                  <a:solidFill>
                    <a:srgbClr val="FF3333"/>
                  </a:solidFill>
                  <a:latin typeface="Calibri" charset="0"/>
                  <a:ea typeface="Calibri" charset="0"/>
                  <a:cs typeface="Calibri" charset="0"/>
                </a:rPr>
                <a:t>Preempted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328221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71041" y="91081"/>
            <a:ext cx="7807680" cy="432000"/>
          </a:xfrm>
        </p:spPr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MLFQ Implementation</a:t>
            </a:r>
          </a:p>
        </p:txBody>
      </p:sp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545761" y="1460521"/>
            <a:ext cx="1452960" cy="3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81638" tIns="40819" rIns="81638" bIns="40819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GB" altLang="en-US" sz="1633">
                <a:solidFill>
                  <a:srgbClr val="6B4794"/>
                </a:solidFill>
                <a:latin typeface="Calibri" charset="0"/>
                <a:ea typeface="Calibri" charset="0"/>
                <a:cs typeface="Calibri" charset="0"/>
              </a:rPr>
              <a:t>High prio</a:t>
            </a:r>
          </a:p>
        </p:txBody>
      </p:sp>
      <p:cxnSp>
        <p:nvCxnSpPr>
          <p:cNvPr id="58371" name="AutoShape 3"/>
          <p:cNvCxnSpPr>
            <a:cxnSpLocks noChangeShapeType="1"/>
            <a:stCxn id="58370" idx="3"/>
          </p:cNvCxnSpPr>
          <p:nvPr/>
        </p:nvCxnSpPr>
        <p:spPr bwMode="auto">
          <a:xfrm flipV="1">
            <a:off x="1998721" y="1581480"/>
            <a:ext cx="637920" cy="40320"/>
          </a:xfrm>
          <a:prstGeom prst="straightConnector1">
            <a:avLst/>
          </a:prstGeom>
          <a:noFill/>
          <a:ln w="9360">
            <a:solidFill>
              <a:srgbClr val="6B4794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58372" name="Group 4"/>
          <p:cNvGrpSpPr>
            <a:grpSpLocks/>
          </p:cNvGrpSpPr>
          <p:nvPr/>
        </p:nvGrpSpPr>
        <p:grpSpPr bwMode="auto">
          <a:xfrm>
            <a:off x="2636641" y="2533321"/>
            <a:ext cx="1604160" cy="1375200"/>
            <a:chOff x="1831" y="1759"/>
            <a:chExt cx="1114" cy="955"/>
          </a:xfrm>
        </p:grpSpPr>
        <p:sp>
          <p:nvSpPr>
            <p:cNvPr id="58398" name="AutoShape 5"/>
            <p:cNvSpPr>
              <a:spLocks noChangeArrowheads="1"/>
            </p:cNvSpPr>
            <p:nvPr/>
          </p:nvSpPr>
          <p:spPr bwMode="auto">
            <a:xfrm>
              <a:off x="1831" y="1759"/>
              <a:ext cx="1115" cy="956"/>
            </a:xfrm>
            <a:prstGeom prst="roundRect">
              <a:avLst>
                <a:gd name="adj" fmla="val 102"/>
              </a:avLst>
            </a:prstGeom>
            <a:solidFill>
              <a:srgbClr val="E6E6E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58399" name="Group 6"/>
            <p:cNvGrpSpPr>
              <a:grpSpLocks/>
            </p:cNvGrpSpPr>
            <p:nvPr/>
          </p:nvGrpSpPr>
          <p:grpSpPr bwMode="auto">
            <a:xfrm>
              <a:off x="1940" y="2156"/>
              <a:ext cx="892" cy="464"/>
              <a:chOff x="1940" y="2156"/>
              <a:chExt cx="892" cy="464"/>
            </a:xfrm>
          </p:grpSpPr>
          <p:sp>
            <p:nvSpPr>
              <p:cNvPr id="58401" name="AutoShape 7"/>
              <p:cNvSpPr>
                <a:spLocks noChangeArrowheads="1"/>
              </p:cNvSpPr>
              <p:nvPr/>
            </p:nvSpPr>
            <p:spPr bwMode="auto">
              <a:xfrm>
                <a:off x="1940" y="2156"/>
                <a:ext cx="893" cy="193"/>
              </a:xfrm>
              <a:prstGeom prst="roundRect">
                <a:avLst>
                  <a:gd name="adj" fmla="val 514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0819" rIns="81638" bIns="40819" anchor="ctr" anchorCtr="1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PC</a:t>
                </a:r>
              </a:p>
            </p:txBody>
          </p:sp>
          <p:sp>
            <p:nvSpPr>
              <p:cNvPr id="58402" name="AutoShape 8"/>
              <p:cNvSpPr>
                <a:spLocks noChangeArrowheads="1"/>
              </p:cNvSpPr>
              <p:nvPr/>
            </p:nvSpPr>
            <p:spPr bwMode="auto">
              <a:xfrm>
                <a:off x="1940" y="2428"/>
                <a:ext cx="893" cy="193"/>
              </a:xfrm>
              <a:prstGeom prst="roundRect">
                <a:avLst>
                  <a:gd name="adj" fmla="val 514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0819" rIns="81638" bIns="40819" anchor="ctr" anchorCtr="1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Registers</a:t>
                </a:r>
              </a:p>
            </p:txBody>
          </p:sp>
        </p:grpSp>
        <p:sp>
          <p:nvSpPr>
            <p:cNvPr id="58400" name="Text Box 9"/>
            <p:cNvSpPr txBox="1">
              <a:spLocks noChangeArrowheads="1"/>
            </p:cNvSpPr>
            <p:nvPr/>
          </p:nvSpPr>
          <p:spPr bwMode="auto">
            <a:xfrm>
              <a:off x="1901" y="1789"/>
              <a:ext cx="990" cy="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0819" rIns="81638" bIns="40819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PID 3202, T1</a:t>
              </a:r>
            </a:p>
            <a:p>
              <a:pPr algn="ctr" eaLnBrk="1">
                <a:lnSpc>
                  <a:spcPct val="86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State: Ready</a:t>
              </a:r>
            </a:p>
          </p:txBody>
        </p:sp>
      </p:grpSp>
      <p:sp>
        <p:nvSpPr>
          <p:cNvPr id="58373" name="Text Box 10"/>
          <p:cNvSpPr txBox="1">
            <a:spLocks noChangeArrowheads="1"/>
          </p:cNvSpPr>
          <p:nvPr/>
        </p:nvSpPr>
        <p:spPr bwMode="auto">
          <a:xfrm>
            <a:off x="545761" y="3093481"/>
            <a:ext cx="1452960" cy="3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81638" tIns="40819" rIns="81638" bIns="40819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GB" altLang="en-US" sz="1633">
                <a:solidFill>
                  <a:srgbClr val="6B4794"/>
                </a:solidFill>
                <a:latin typeface="Calibri" charset="0"/>
                <a:ea typeface="Calibri" charset="0"/>
                <a:cs typeface="Calibri" charset="0"/>
              </a:rPr>
              <a:t>Medium prio</a:t>
            </a:r>
          </a:p>
        </p:txBody>
      </p:sp>
      <p:cxnSp>
        <p:nvCxnSpPr>
          <p:cNvPr id="58374" name="AutoShape 11"/>
          <p:cNvCxnSpPr>
            <a:cxnSpLocks noChangeShapeType="1"/>
            <a:stCxn id="58373" idx="3"/>
          </p:cNvCxnSpPr>
          <p:nvPr/>
        </p:nvCxnSpPr>
        <p:spPr bwMode="auto">
          <a:xfrm flipV="1">
            <a:off x="1998721" y="3221641"/>
            <a:ext cx="637920" cy="33120"/>
          </a:xfrm>
          <a:prstGeom prst="straightConnector1">
            <a:avLst/>
          </a:prstGeom>
          <a:noFill/>
          <a:ln w="9360">
            <a:solidFill>
              <a:srgbClr val="6B4794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8375" name="Text Box 12"/>
          <p:cNvSpPr txBox="1">
            <a:spLocks noChangeArrowheads="1"/>
          </p:cNvSpPr>
          <p:nvPr/>
        </p:nvSpPr>
        <p:spPr bwMode="auto">
          <a:xfrm>
            <a:off x="545761" y="4725001"/>
            <a:ext cx="1452960" cy="3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81638" tIns="40819" rIns="81638" bIns="40819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GB" altLang="en-US" sz="1633">
                <a:solidFill>
                  <a:srgbClr val="6B4794"/>
                </a:solidFill>
                <a:latin typeface="Calibri" charset="0"/>
                <a:ea typeface="Calibri" charset="0"/>
                <a:cs typeface="Calibri" charset="0"/>
              </a:rPr>
              <a:t>Low prio</a:t>
            </a:r>
          </a:p>
        </p:txBody>
      </p:sp>
      <p:cxnSp>
        <p:nvCxnSpPr>
          <p:cNvPr id="58376" name="AutoShape 13"/>
          <p:cNvCxnSpPr>
            <a:cxnSpLocks noChangeShapeType="1"/>
            <a:stCxn id="58375" idx="3"/>
          </p:cNvCxnSpPr>
          <p:nvPr/>
        </p:nvCxnSpPr>
        <p:spPr bwMode="auto">
          <a:xfrm flipV="1">
            <a:off x="1998721" y="4847401"/>
            <a:ext cx="637920" cy="38880"/>
          </a:xfrm>
          <a:prstGeom prst="straightConnector1">
            <a:avLst/>
          </a:prstGeom>
          <a:noFill/>
          <a:ln w="9360">
            <a:solidFill>
              <a:srgbClr val="6B4794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58377" name="Group 14"/>
          <p:cNvGrpSpPr>
            <a:grpSpLocks/>
          </p:cNvGrpSpPr>
          <p:nvPr/>
        </p:nvGrpSpPr>
        <p:grpSpPr bwMode="auto">
          <a:xfrm>
            <a:off x="4770721" y="2533321"/>
            <a:ext cx="1604160" cy="1375200"/>
            <a:chOff x="3313" y="1759"/>
            <a:chExt cx="1114" cy="955"/>
          </a:xfrm>
        </p:grpSpPr>
        <p:sp>
          <p:nvSpPr>
            <p:cNvPr id="58393" name="AutoShape 15"/>
            <p:cNvSpPr>
              <a:spLocks noChangeArrowheads="1"/>
            </p:cNvSpPr>
            <p:nvPr/>
          </p:nvSpPr>
          <p:spPr bwMode="auto">
            <a:xfrm>
              <a:off x="3313" y="1759"/>
              <a:ext cx="1115" cy="956"/>
            </a:xfrm>
            <a:prstGeom prst="roundRect">
              <a:avLst>
                <a:gd name="adj" fmla="val 102"/>
              </a:avLst>
            </a:prstGeom>
            <a:solidFill>
              <a:srgbClr val="E6E6E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58394" name="Group 16"/>
            <p:cNvGrpSpPr>
              <a:grpSpLocks/>
            </p:cNvGrpSpPr>
            <p:nvPr/>
          </p:nvGrpSpPr>
          <p:grpSpPr bwMode="auto">
            <a:xfrm>
              <a:off x="3422" y="2156"/>
              <a:ext cx="891" cy="464"/>
              <a:chOff x="3422" y="2156"/>
              <a:chExt cx="891" cy="464"/>
            </a:xfrm>
          </p:grpSpPr>
          <p:sp>
            <p:nvSpPr>
              <p:cNvPr id="58396" name="AutoShape 17"/>
              <p:cNvSpPr>
                <a:spLocks noChangeArrowheads="1"/>
              </p:cNvSpPr>
              <p:nvPr/>
            </p:nvSpPr>
            <p:spPr bwMode="auto">
              <a:xfrm>
                <a:off x="3422" y="2156"/>
                <a:ext cx="892" cy="193"/>
              </a:xfrm>
              <a:prstGeom prst="roundRect">
                <a:avLst>
                  <a:gd name="adj" fmla="val 514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0819" rIns="81638" bIns="40819" anchor="ctr" anchorCtr="1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PC</a:t>
                </a:r>
              </a:p>
            </p:txBody>
          </p:sp>
          <p:sp>
            <p:nvSpPr>
              <p:cNvPr id="58397" name="AutoShape 18"/>
              <p:cNvSpPr>
                <a:spLocks noChangeArrowheads="1"/>
              </p:cNvSpPr>
              <p:nvPr/>
            </p:nvSpPr>
            <p:spPr bwMode="auto">
              <a:xfrm>
                <a:off x="3422" y="2428"/>
                <a:ext cx="892" cy="193"/>
              </a:xfrm>
              <a:prstGeom prst="roundRect">
                <a:avLst>
                  <a:gd name="adj" fmla="val 514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0819" rIns="81638" bIns="40819" anchor="ctr" anchorCtr="1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Registers</a:t>
                </a:r>
              </a:p>
            </p:txBody>
          </p:sp>
        </p:grpSp>
        <p:sp>
          <p:nvSpPr>
            <p:cNvPr id="58395" name="Text Box 19"/>
            <p:cNvSpPr txBox="1">
              <a:spLocks noChangeArrowheads="1"/>
            </p:cNvSpPr>
            <p:nvPr/>
          </p:nvSpPr>
          <p:spPr bwMode="auto">
            <a:xfrm>
              <a:off x="3384" y="1789"/>
              <a:ext cx="990" cy="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0819" rIns="81638" bIns="40819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PID 4277, T0</a:t>
              </a:r>
            </a:p>
            <a:p>
              <a:pPr algn="ctr" eaLnBrk="1">
                <a:lnSpc>
                  <a:spcPct val="86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State: Ready</a:t>
              </a:r>
            </a:p>
          </p:txBody>
        </p:sp>
      </p:grpSp>
      <p:cxnSp>
        <p:nvCxnSpPr>
          <p:cNvPr id="58378" name="AutoShape 20"/>
          <p:cNvCxnSpPr>
            <a:cxnSpLocks noChangeShapeType="1"/>
          </p:cNvCxnSpPr>
          <p:nvPr/>
        </p:nvCxnSpPr>
        <p:spPr bwMode="auto">
          <a:xfrm>
            <a:off x="4242241" y="3221641"/>
            <a:ext cx="528480" cy="1440"/>
          </a:xfrm>
          <a:prstGeom prst="straightConnector1">
            <a:avLst/>
          </a:prstGeom>
          <a:noFill/>
          <a:ln w="9360">
            <a:solidFill>
              <a:srgbClr val="6B4794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58379" name="Group 21"/>
          <p:cNvGrpSpPr>
            <a:grpSpLocks/>
          </p:cNvGrpSpPr>
          <p:nvPr/>
        </p:nvGrpSpPr>
        <p:grpSpPr bwMode="auto">
          <a:xfrm>
            <a:off x="6907681" y="2518921"/>
            <a:ext cx="1604160" cy="1375200"/>
            <a:chOff x="4797" y="1749"/>
            <a:chExt cx="1114" cy="955"/>
          </a:xfrm>
        </p:grpSpPr>
        <p:sp>
          <p:nvSpPr>
            <p:cNvPr id="58388" name="AutoShape 22"/>
            <p:cNvSpPr>
              <a:spLocks noChangeArrowheads="1"/>
            </p:cNvSpPr>
            <p:nvPr/>
          </p:nvSpPr>
          <p:spPr bwMode="auto">
            <a:xfrm>
              <a:off x="4797" y="1749"/>
              <a:ext cx="1115" cy="956"/>
            </a:xfrm>
            <a:prstGeom prst="roundRect">
              <a:avLst>
                <a:gd name="adj" fmla="val 102"/>
              </a:avLst>
            </a:prstGeom>
            <a:solidFill>
              <a:srgbClr val="E6E6E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58389" name="Group 23"/>
            <p:cNvGrpSpPr>
              <a:grpSpLocks/>
            </p:cNvGrpSpPr>
            <p:nvPr/>
          </p:nvGrpSpPr>
          <p:grpSpPr bwMode="auto">
            <a:xfrm>
              <a:off x="4906" y="2146"/>
              <a:ext cx="892" cy="464"/>
              <a:chOff x="4906" y="2146"/>
              <a:chExt cx="892" cy="464"/>
            </a:xfrm>
          </p:grpSpPr>
          <p:sp>
            <p:nvSpPr>
              <p:cNvPr id="58391" name="AutoShape 24"/>
              <p:cNvSpPr>
                <a:spLocks noChangeArrowheads="1"/>
              </p:cNvSpPr>
              <p:nvPr/>
            </p:nvSpPr>
            <p:spPr bwMode="auto">
              <a:xfrm>
                <a:off x="4906" y="2146"/>
                <a:ext cx="893" cy="193"/>
              </a:xfrm>
              <a:prstGeom prst="roundRect">
                <a:avLst>
                  <a:gd name="adj" fmla="val 514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0819" rIns="81638" bIns="40819" anchor="ctr" anchorCtr="1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PC</a:t>
                </a:r>
              </a:p>
            </p:txBody>
          </p:sp>
          <p:sp>
            <p:nvSpPr>
              <p:cNvPr id="58392" name="AutoShape 25"/>
              <p:cNvSpPr>
                <a:spLocks noChangeArrowheads="1"/>
              </p:cNvSpPr>
              <p:nvPr/>
            </p:nvSpPr>
            <p:spPr bwMode="auto">
              <a:xfrm>
                <a:off x="4906" y="2418"/>
                <a:ext cx="893" cy="193"/>
              </a:xfrm>
              <a:prstGeom prst="roundRect">
                <a:avLst>
                  <a:gd name="adj" fmla="val 514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38" tIns="40819" rIns="81638" bIns="40819" anchor="ctr" anchorCtr="1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Registers</a:t>
                </a:r>
              </a:p>
            </p:txBody>
          </p:sp>
        </p:grpSp>
        <p:sp>
          <p:nvSpPr>
            <p:cNvPr id="58390" name="Text Box 26"/>
            <p:cNvSpPr txBox="1">
              <a:spLocks noChangeArrowheads="1"/>
            </p:cNvSpPr>
            <p:nvPr/>
          </p:nvSpPr>
          <p:spPr bwMode="auto">
            <a:xfrm>
              <a:off x="4867" y="1779"/>
              <a:ext cx="990" cy="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0819" rIns="81638" bIns="40819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PID 4391, T2</a:t>
              </a:r>
            </a:p>
            <a:p>
              <a:pPr algn="ctr" eaLnBrk="1">
                <a:lnSpc>
                  <a:spcPct val="86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State: Ready</a:t>
              </a:r>
            </a:p>
          </p:txBody>
        </p:sp>
      </p:grpSp>
      <p:cxnSp>
        <p:nvCxnSpPr>
          <p:cNvPr id="58380" name="AutoShape 27"/>
          <p:cNvCxnSpPr>
            <a:cxnSpLocks noChangeShapeType="1"/>
          </p:cNvCxnSpPr>
          <p:nvPr/>
        </p:nvCxnSpPr>
        <p:spPr bwMode="auto">
          <a:xfrm>
            <a:off x="6402240" y="3205801"/>
            <a:ext cx="524160" cy="1440"/>
          </a:xfrm>
          <a:prstGeom prst="straightConnector1">
            <a:avLst/>
          </a:prstGeom>
          <a:noFill/>
          <a:ln w="9360">
            <a:solidFill>
              <a:srgbClr val="6B4794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8381" name="AutoShape 28"/>
          <p:cNvCxnSpPr>
            <a:cxnSpLocks noChangeShapeType="1"/>
          </p:cNvCxnSpPr>
          <p:nvPr/>
        </p:nvCxnSpPr>
        <p:spPr bwMode="auto">
          <a:xfrm>
            <a:off x="4248000" y="3223081"/>
            <a:ext cx="524160" cy="1440"/>
          </a:xfrm>
          <a:prstGeom prst="straightConnector1">
            <a:avLst/>
          </a:prstGeom>
          <a:noFill/>
          <a:ln w="9360">
            <a:solidFill>
              <a:srgbClr val="6B4794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8" name="Group 29"/>
          <p:cNvGrpSpPr>
            <a:grpSpLocks/>
          </p:cNvGrpSpPr>
          <p:nvPr/>
        </p:nvGrpSpPr>
        <p:grpSpPr bwMode="auto">
          <a:xfrm>
            <a:off x="2059201" y="2390760"/>
            <a:ext cx="2331360" cy="1670400"/>
            <a:chOff x="1430" y="1660"/>
            <a:chExt cx="1619" cy="1160"/>
          </a:xfrm>
        </p:grpSpPr>
        <p:sp>
          <p:nvSpPr>
            <p:cNvPr id="58386" name="Oval 30"/>
            <p:cNvSpPr>
              <a:spLocks noChangeArrowheads="1"/>
            </p:cNvSpPr>
            <p:nvPr/>
          </p:nvSpPr>
          <p:spPr bwMode="auto">
            <a:xfrm>
              <a:off x="1739" y="1660"/>
              <a:ext cx="1311" cy="1161"/>
            </a:xfrm>
            <a:prstGeom prst="ellipse">
              <a:avLst/>
            </a:prstGeom>
            <a:noFill/>
            <a:ln w="36720">
              <a:solidFill>
                <a:srgbClr val="FF333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8387" name="Text Box 31"/>
            <p:cNvSpPr txBox="1">
              <a:spLocks noChangeArrowheads="1"/>
            </p:cNvSpPr>
            <p:nvPr/>
          </p:nvSpPr>
          <p:spPr bwMode="auto">
            <a:xfrm>
              <a:off x="1430" y="1836"/>
              <a:ext cx="402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8" tIns="40819" rIns="81638" bIns="40819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solidFill>
                    <a:srgbClr val="FF3333"/>
                  </a:solidFill>
                  <a:latin typeface="Calibri" charset="0"/>
                  <a:ea typeface="Calibri" charset="0"/>
                  <a:cs typeface="Calibri" charset="0"/>
                </a:rPr>
                <a:t>Run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8449417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71041" y="91081"/>
            <a:ext cx="7807680" cy="432000"/>
          </a:xfrm>
        </p:spPr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MLFQ Implementation</a:t>
            </a:r>
          </a:p>
        </p:txBody>
      </p:sp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545761" y="1460521"/>
            <a:ext cx="1452960" cy="3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81638" tIns="40819" rIns="81638" bIns="40819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GB" altLang="en-US" sz="1633">
                <a:solidFill>
                  <a:srgbClr val="6B4794"/>
                </a:solidFill>
                <a:latin typeface="Calibri" charset="0"/>
                <a:ea typeface="Calibri" charset="0"/>
                <a:cs typeface="Calibri" charset="0"/>
              </a:rPr>
              <a:t>High prio</a:t>
            </a:r>
          </a:p>
        </p:txBody>
      </p:sp>
      <p:cxnSp>
        <p:nvCxnSpPr>
          <p:cNvPr id="60419" name="AutoShape 3"/>
          <p:cNvCxnSpPr>
            <a:cxnSpLocks noChangeShapeType="1"/>
            <a:stCxn id="60418" idx="3"/>
          </p:cNvCxnSpPr>
          <p:nvPr/>
        </p:nvCxnSpPr>
        <p:spPr bwMode="auto">
          <a:xfrm flipV="1">
            <a:off x="1998721" y="1581480"/>
            <a:ext cx="637920" cy="40320"/>
          </a:xfrm>
          <a:prstGeom prst="straightConnector1">
            <a:avLst/>
          </a:prstGeom>
          <a:noFill/>
          <a:ln w="9360">
            <a:solidFill>
              <a:srgbClr val="6B4794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545761" y="3093481"/>
            <a:ext cx="1452960" cy="3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81638" tIns="40819" rIns="81638" bIns="40819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GB" altLang="en-US" sz="1633">
                <a:solidFill>
                  <a:srgbClr val="6B4794"/>
                </a:solidFill>
                <a:latin typeface="Calibri" charset="0"/>
                <a:ea typeface="Calibri" charset="0"/>
                <a:cs typeface="Calibri" charset="0"/>
              </a:rPr>
              <a:t>Medium prio</a:t>
            </a:r>
          </a:p>
        </p:txBody>
      </p:sp>
      <p:cxnSp>
        <p:nvCxnSpPr>
          <p:cNvPr id="60421" name="AutoShape 5"/>
          <p:cNvCxnSpPr>
            <a:cxnSpLocks noChangeShapeType="1"/>
            <a:stCxn id="60420" idx="3"/>
          </p:cNvCxnSpPr>
          <p:nvPr/>
        </p:nvCxnSpPr>
        <p:spPr bwMode="auto">
          <a:xfrm flipV="1">
            <a:off x="1998721" y="3223081"/>
            <a:ext cx="637920" cy="31680"/>
          </a:xfrm>
          <a:prstGeom prst="straightConnector1">
            <a:avLst/>
          </a:prstGeom>
          <a:noFill/>
          <a:ln w="9360">
            <a:solidFill>
              <a:srgbClr val="6B4794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0422" name="Text Box 6"/>
          <p:cNvSpPr txBox="1">
            <a:spLocks noChangeArrowheads="1"/>
          </p:cNvSpPr>
          <p:nvPr/>
        </p:nvSpPr>
        <p:spPr bwMode="auto">
          <a:xfrm>
            <a:off x="545761" y="4725001"/>
            <a:ext cx="1452960" cy="3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81638" tIns="40819" rIns="81638" bIns="40819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GB" altLang="en-US" sz="1633">
                <a:solidFill>
                  <a:srgbClr val="6B4794"/>
                </a:solidFill>
                <a:latin typeface="Calibri" charset="0"/>
                <a:ea typeface="Calibri" charset="0"/>
                <a:cs typeface="Calibri" charset="0"/>
              </a:rPr>
              <a:t>Low prio</a:t>
            </a:r>
          </a:p>
        </p:txBody>
      </p:sp>
      <p:cxnSp>
        <p:nvCxnSpPr>
          <p:cNvPr id="60423" name="AutoShape 7"/>
          <p:cNvCxnSpPr>
            <a:cxnSpLocks noChangeShapeType="1"/>
            <a:stCxn id="60422" idx="3"/>
          </p:cNvCxnSpPr>
          <p:nvPr/>
        </p:nvCxnSpPr>
        <p:spPr bwMode="auto">
          <a:xfrm flipV="1">
            <a:off x="1998721" y="4847401"/>
            <a:ext cx="637920" cy="38880"/>
          </a:xfrm>
          <a:prstGeom prst="straightConnector1">
            <a:avLst/>
          </a:prstGeom>
          <a:noFill/>
          <a:ln w="9360">
            <a:solidFill>
              <a:srgbClr val="6B4794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60424" name="Group 8"/>
          <p:cNvGrpSpPr>
            <a:grpSpLocks/>
          </p:cNvGrpSpPr>
          <p:nvPr/>
        </p:nvGrpSpPr>
        <p:grpSpPr bwMode="auto">
          <a:xfrm>
            <a:off x="2635201" y="2518921"/>
            <a:ext cx="3741120" cy="1389600"/>
            <a:chOff x="1830" y="1749"/>
            <a:chExt cx="2598" cy="965"/>
          </a:xfrm>
        </p:grpSpPr>
        <p:grpSp>
          <p:nvGrpSpPr>
            <p:cNvPr id="60436" name="Group 9"/>
            <p:cNvGrpSpPr>
              <a:grpSpLocks/>
            </p:cNvGrpSpPr>
            <p:nvPr/>
          </p:nvGrpSpPr>
          <p:grpSpPr bwMode="auto">
            <a:xfrm>
              <a:off x="1830" y="1759"/>
              <a:ext cx="1114" cy="955"/>
              <a:chOff x="1830" y="1759"/>
              <a:chExt cx="1114" cy="955"/>
            </a:xfrm>
          </p:grpSpPr>
          <p:sp>
            <p:nvSpPr>
              <p:cNvPr id="60444" name="AutoShape 10"/>
              <p:cNvSpPr>
                <a:spLocks noChangeArrowheads="1"/>
              </p:cNvSpPr>
              <p:nvPr/>
            </p:nvSpPr>
            <p:spPr bwMode="auto">
              <a:xfrm>
                <a:off x="1830" y="1759"/>
                <a:ext cx="1115" cy="956"/>
              </a:xfrm>
              <a:prstGeom prst="roundRect">
                <a:avLst>
                  <a:gd name="adj" fmla="val 102"/>
                </a:avLst>
              </a:prstGeom>
              <a:solidFill>
                <a:srgbClr val="E6E6E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eaLnBrk="1">
                  <a:lnSpc>
                    <a:spcPct val="8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grpSp>
            <p:nvGrpSpPr>
              <p:cNvPr id="60445" name="Group 11"/>
              <p:cNvGrpSpPr>
                <a:grpSpLocks/>
              </p:cNvGrpSpPr>
              <p:nvPr/>
            </p:nvGrpSpPr>
            <p:grpSpPr bwMode="auto">
              <a:xfrm>
                <a:off x="1940" y="2156"/>
                <a:ext cx="892" cy="464"/>
                <a:chOff x="1940" y="2156"/>
                <a:chExt cx="892" cy="464"/>
              </a:xfrm>
            </p:grpSpPr>
            <p:sp>
              <p:nvSpPr>
                <p:cNvPr id="60447" name="AutoShape 12"/>
                <p:cNvSpPr>
                  <a:spLocks noChangeArrowheads="1"/>
                </p:cNvSpPr>
                <p:nvPr/>
              </p:nvSpPr>
              <p:spPr bwMode="auto">
                <a:xfrm>
                  <a:off x="1940" y="2156"/>
                  <a:ext cx="893" cy="193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81638" tIns="40819" rIns="81638" bIns="40819" anchor="ctr" anchorCtr="1"/>
                <a:lstStyle>
                  <a:lvl1pPr>
                    <a:lnSpc>
                      <a:spcPct val="68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1pPr>
                  <a:lvl2pPr marL="742950" indent="-28575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2pPr>
                  <a:lvl3pPr marL="1143000" indent="-22860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</a:defRPr>
                  </a:lvl3pPr>
                  <a:lvl4pPr marL="1600200" indent="-22860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4pPr>
                  <a:lvl5pPr marL="2057400" indent="-228600"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9pPr>
                </a:lstStyle>
                <a:p>
                  <a:pPr algn="ctr" eaLnBrk="1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PC</a:t>
                  </a:r>
                </a:p>
              </p:txBody>
            </p:sp>
            <p:sp>
              <p:nvSpPr>
                <p:cNvPr id="60448" name="AutoShape 13"/>
                <p:cNvSpPr>
                  <a:spLocks noChangeArrowheads="1"/>
                </p:cNvSpPr>
                <p:nvPr/>
              </p:nvSpPr>
              <p:spPr bwMode="auto">
                <a:xfrm>
                  <a:off x="1940" y="2428"/>
                  <a:ext cx="893" cy="193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81638" tIns="40819" rIns="81638" bIns="40819" anchor="ctr" anchorCtr="1"/>
                <a:lstStyle>
                  <a:lvl1pPr>
                    <a:lnSpc>
                      <a:spcPct val="68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1pPr>
                  <a:lvl2pPr marL="742950" indent="-28575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2pPr>
                  <a:lvl3pPr marL="1143000" indent="-22860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</a:defRPr>
                  </a:lvl3pPr>
                  <a:lvl4pPr marL="1600200" indent="-22860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4pPr>
                  <a:lvl5pPr marL="2057400" indent="-228600"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9pPr>
                </a:lstStyle>
                <a:p>
                  <a:pPr algn="ctr" eaLnBrk="1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Registers</a:t>
                  </a:r>
                </a:p>
              </p:txBody>
            </p:sp>
          </p:grpSp>
          <p:sp>
            <p:nvSpPr>
              <p:cNvPr id="60446" name="Text Box 14"/>
              <p:cNvSpPr txBox="1">
                <a:spLocks noChangeArrowheads="1"/>
              </p:cNvSpPr>
              <p:nvPr/>
            </p:nvSpPr>
            <p:spPr bwMode="auto">
              <a:xfrm>
                <a:off x="1901" y="1789"/>
                <a:ext cx="990" cy="3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81638" tIns="40819" rIns="81638" bIns="40819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PID 4277, T0</a:t>
                </a:r>
              </a:p>
              <a:p>
                <a:pPr algn="ctr" eaLnBrk="1">
                  <a:lnSpc>
                    <a:spcPct val="86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State: Ready</a:t>
                </a:r>
              </a:p>
            </p:txBody>
          </p:sp>
        </p:grpSp>
        <p:grpSp>
          <p:nvGrpSpPr>
            <p:cNvPr id="60437" name="Group 15"/>
            <p:cNvGrpSpPr>
              <a:grpSpLocks/>
            </p:cNvGrpSpPr>
            <p:nvPr/>
          </p:nvGrpSpPr>
          <p:grpSpPr bwMode="auto">
            <a:xfrm>
              <a:off x="3314" y="1749"/>
              <a:ext cx="1114" cy="955"/>
              <a:chOff x="3314" y="1749"/>
              <a:chExt cx="1114" cy="955"/>
            </a:xfrm>
          </p:grpSpPr>
          <p:sp>
            <p:nvSpPr>
              <p:cNvPr id="60439" name="AutoShape 16"/>
              <p:cNvSpPr>
                <a:spLocks noChangeArrowheads="1"/>
              </p:cNvSpPr>
              <p:nvPr/>
            </p:nvSpPr>
            <p:spPr bwMode="auto">
              <a:xfrm>
                <a:off x="3314" y="1749"/>
                <a:ext cx="1115" cy="956"/>
              </a:xfrm>
              <a:prstGeom prst="roundRect">
                <a:avLst>
                  <a:gd name="adj" fmla="val 102"/>
                </a:avLst>
              </a:prstGeom>
              <a:solidFill>
                <a:srgbClr val="E6E6E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eaLnBrk="1">
                  <a:lnSpc>
                    <a:spcPct val="8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grpSp>
            <p:nvGrpSpPr>
              <p:cNvPr id="60440" name="Group 17"/>
              <p:cNvGrpSpPr>
                <a:grpSpLocks/>
              </p:cNvGrpSpPr>
              <p:nvPr/>
            </p:nvGrpSpPr>
            <p:grpSpPr bwMode="auto">
              <a:xfrm>
                <a:off x="3423" y="2146"/>
                <a:ext cx="892" cy="464"/>
                <a:chOff x="3423" y="2146"/>
                <a:chExt cx="892" cy="464"/>
              </a:xfrm>
            </p:grpSpPr>
            <p:sp>
              <p:nvSpPr>
                <p:cNvPr id="60442" name="AutoShape 18"/>
                <p:cNvSpPr>
                  <a:spLocks noChangeArrowheads="1"/>
                </p:cNvSpPr>
                <p:nvPr/>
              </p:nvSpPr>
              <p:spPr bwMode="auto">
                <a:xfrm>
                  <a:off x="3423" y="2146"/>
                  <a:ext cx="893" cy="193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81638" tIns="40819" rIns="81638" bIns="40819" anchor="ctr" anchorCtr="1"/>
                <a:lstStyle>
                  <a:lvl1pPr>
                    <a:lnSpc>
                      <a:spcPct val="68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1pPr>
                  <a:lvl2pPr marL="742950" indent="-28575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2pPr>
                  <a:lvl3pPr marL="1143000" indent="-22860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</a:defRPr>
                  </a:lvl3pPr>
                  <a:lvl4pPr marL="1600200" indent="-22860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4pPr>
                  <a:lvl5pPr marL="2057400" indent="-228600"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9pPr>
                </a:lstStyle>
                <a:p>
                  <a:pPr algn="ctr" eaLnBrk="1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PC</a:t>
                  </a:r>
                </a:p>
              </p:txBody>
            </p:sp>
            <p:sp>
              <p:nvSpPr>
                <p:cNvPr id="60443" name="AutoShape 19"/>
                <p:cNvSpPr>
                  <a:spLocks noChangeArrowheads="1"/>
                </p:cNvSpPr>
                <p:nvPr/>
              </p:nvSpPr>
              <p:spPr bwMode="auto">
                <a:xfrm>
                  <a:off x="3424" y="2418"/>
                  <a:ext cx="892" cy="193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81638" tIns="40819" rIns="81638" bIns="40819" anchor="ctr" anchorCtr="1"/>
                <a:lstStyle>
                  <a:lvl1pPr>
                    <a:lnSpc>
                      <a:spcPct val="68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1pPr>
                  <a:lvl2pPr marL="742950" indent="-28575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2pPr>
                  <a:lvl3pPr marL="1143000" indent="-22860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</a:defRPr>
                  </a:lvl3pPr>
                  <a:lvl4pPr marL="1600200" indent="-22860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4pPr>
                  <a:lvl5pPr marL="2057400" indent="-228600"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9pPr>
                </a:lstStyle>
                <a:p>
                  <a:pPr algn="ctr" eaLnBrk="1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Registers</a:t>
                  </a:r>
                </a:p>
              </p:txBody>
            </p:sp>
          </p:grpSp>
          <p:sp>
            <p:nvSpPr>
              <p:cNvPr id="60441" name="Text Box 20"/>
              <p:cNvSpPr txBox="1">
                <a:spLocks noChangeArrowheads="1"/>
              </p:cNvSpPr>
              <p:nvPr/>
            </p:nvSpPr>
            <p:spPr bwMode="auto">
              <a:xfrm>
                <a:off x="3385" y="1779"/>
                <a:ext cx="990" cy="3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81638" tIns="40819" rIns="81638" bIns="40819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PID 4391, T2</a:t>
                </a:r>
              </a:p>
              <a:p>
                <a:pPr algn="ctr" eaLnBrk="1">
                  <a:lnSpc>
                    <a:spcPct val="86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State: Ready</a:t>
                </a:r>
              </a:p>
            </p:txBody>
          </p:sp>
        </p:grpSp>
        <p:cxnSp>
          <p:nvCxnSpPr>
            <p:cNvPr id="60438" name="AutoShape 21"/>
            <p:cNvCxnSpPr>
              <a:cxnSpLocks noChangeShapeType="1"/>
            </p:cNvCxnSpPr>
            <p:nvPr/>
          </p:nvCxnSpPr>
          <p:spPr bwMode="auto">
            <a:xfrm>
              <a:off x="2963" y="2226"/>
              <a:ext cx="364" cy="1"/>
            </a:xfrm>
            <a:prstGeom prst="straightConnector1">
              <a:avLst/>
            </a:prstGeom>
            <a:noFill/>
            <a:ln w="9360">
              <a:solidFill>
                <a:srgbClr val="6B4794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7" name="Group 22"/>
          <p:cNvGrpSpPr>
            <a:grpSpLocks/>
          </p:cNvGrpSpPr>
          <p:nvPr/>
        </p:nvGrpSpPr>
        <p:grpSpPr bwMode="auto">
          <a:xfrm>
            <a:off x="2636641" y="864360"/>
            <a:ext cx="4682880" cy="1388160"/>
            <a:chOff x="1831" y="600"/>
            <a:chExt cx="3252" cy="964"/>
          </a:xfrm>
        </p:grpSpPr>
        <p:grpSp>
          <p:nvGrpSpPr>
            <p:cNvPr id="60429" name="Group 23"/>
            <p:cNvGrpSpPr>
              <a:grpSpLocks/>
            </p:cNvGrpSpPr>
            <p:nvPr/>
          </p:nvGrpSpPr>
          <p:grpSpPr bwMode="auto">
            <a:xfrm>
              <a:off x="1831" y="609"/>
              <a:ext cx="1114" cy="955"/>
              <a:chOff x="1831" y="609"/>
              <a:chExt cx="1114" cy="955"/>
            </a:xfrm>
          </p:grpSpPr>
          <p:sp>
            <p:nvSpPr>
              <p:cNvPr id="60431" name="AutoShape 24"/>
              <p:cNvSpPr>
                <a:spLocks noChangeArrowheads="1"/>
              </p:cNvSpPr>
              <p:nvPr/>
            </p:nvSpPr>
            <p:spPr bwMode="auto">
              <a:xfrm>
                <a:off x="1831" y="609"/>
                <a:ext cx="1115" cy="956"/>
              </a:xfrm>
              <a:prstGeom prst="roundRect">
                <a:avLst>
                  <a:gd name="adj" fmla="val 102"/>
                </a:avLst>
              </a:prstGeom>
              <a:solidFill>
                <a:srgbClr val="E6E6E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eaLnBrk="1">
                  <a:lnSpc>
                    <a:spcPct val="8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grpSp>
            <p:nvGrpSpPr>
              <p:cNvPr id="60432" name="Group 25"/>
              <p:cNvGrpSpPr>
                <a:grpSpLocks/>
              </p:cNvGrpSpPr>
              <p:nvPr/>
            </p:nvGrpSpPr>
            <p:grpSpPr bwMode="auto">
              <a:xfrm>
                <a:off x="1940" y="1006"/>
                <a:ext cx="892" cy="464"/>
                <a:chOff x="1940" y="1006"/>
                <a:chExt cx="892" cy="464"/>
              </a:xfrm>
            </p:grpSpPr>
            <p:sp>
              <p:nvSpPr>
                <p:cNvPr id="60434" name="AutoShape 26"/>
                <p:cNvSpPr>
                  <a:spLocks noChangeArrowheads="1"/>
                </p:cNvSpPr>
                <p:nvPr/>
              </p:nvSpPr>
              <p:spPr bwMode="auto">
                <a:xfrm>
                  <a:off x="1940" y="1006"/>
                  <a:ext cx="893" cy="193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81638" tIns="40819" rIns="81638" bIns="40819" anchor="ctr" anchorCtr="1"/>
                <a:lstStyle>
                  <a:lvl1pPr>
                    <a:lnSpc>
                      <a:spcPct val="68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1pPr>
                  <a:lvl2pPr marL="742950" indent="-28575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2pPr>
                  <a:lvl3pPr marL="1143000" indent="-22860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</a:defRPr>
                  </a:lvl3pPr>
                  <a:lvl4pPr marL="1600200" indent="-22860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4pPr>
                  <a:lvl5pPr marL="2057400" indent="-228600"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9pPr>
                </a:lstStyle>
                <a:p>
                  <a:pPr algn="ctr" eaLnBrk="1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PC</a:t>
                  </a:r>
                </a:p>
              </p:txBody>
            </p:sp>
            <p:sp>
              <p:nvSpPr>
                <p:cNvPr id="60435" name="AutoShape 27"/>
                <p:cNvSpPr>
                  <a:spLocks noChangeArrowheads="1"/>
                </p:cNvSpPr>
                <p:nvPr/>
              </p:nvSpPr>
              <p:spPr bwMode="auto">
                <a:xfrm>
                  <a:off x="1940" y="1278"/>
                  <a:ext cx="893" cy="194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81638" tIns="40819" rIns="81638" bIns="40819" anchor="ctr" anchorCtr="1"/>
                <a:lstStyle>
                  <a:lvl1pPr>
                    <a:lnSpc>
                      <a:spcPct val="68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1pPr>
                  <a:lvl2pPr marL="742950" indent="-28575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2pPr>
                  <a:lvl3pPr marL="1143000" indent="-22860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</a:defRPr>
                  </a:lvl3pPr>
                  <a:lvl4pPr marL="1600200" indent="-22860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4pPr>
                  <a:lvl5pPr marL="2057400" indent="-228600"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9pPr>
                </a:lstStyle>
                <a:p>
                  <a:pPr algn="ctr" eaLnBrk="1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Registers</a:t>
                  </a:r>
                </a:p>
              </p:txBody>
            </p:sp>
          </p:grpSp>
          <p:sp>
            <p:nvSpPr>
              <p:cNvPr id="60433" name="Text Box 28"/>
              <p:cNvSpPr txBox="1">
                <a:spLocks noChangeArrowheads="1"/>
              </p:cNvSpPr>
              <p:nvPr/>
            </p:nvSpPr>
            <p:spPr bwMode="auto">
              <a:xfrm>
                <a:off x="1901" y="639"/>
                <a:ext cx="990" cy="3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81638" tIns="40819" rIns="81638" bIns="40819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PID 3202, T1</a:t>
                </a:r>
              </a:p>
              <a:p>
                <a:pPr algn="ctr" eaLnBrk="1">
                  <a:lnSpc>
                    <a:spcPct val="86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State: Ready</a:t>
                </a:r>
              </a:p>
            </p:txBody>
          </p:sp>
        </p:grpSp>
        <p:sp>
          <p:nvSpPr>
            <p:cNvPr id="60430" name="Text Box 29"/>
            <p:cNvSpPr txBox="1">
              <a:spLocks noChangeArrowheads="1"/>
            </p:cNvSpPr>
            <p:nvPr/>
          </p:nvSpPr>
          <p:spPr bwMode="auto">
            <a:xfrm>
              <a:off x="3031" y="600"/>
              <a:ext cx="2053" cy="3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0819" rIns="81638" bIns="40819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solidFill>
                    <a:srgbClr val="FF3333"/>
                  </a:solidFill>
                  <a:latin typeface="Calibri" charset="0"/>
                  <a:ea typeface="Calibri" charset="0"/>
                  <a:cs typeface="Calibri" charset="0"/>
                </a:rPr>
                <a:t>Runs with short CPU burst (blocks on I/O)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09316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Priority inversion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440" y="1362600"/>
            <a:ext cx="7739170" cy="497088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defRPr/>
            </a:pPr>
            <a:r>
              <a:rPr lang="en-US" dirty="0" smtClean="0"/>
              <a:t>A problem that may occur in priority scheduling systems!</a:t>
            </a:r>
          </a:p>
          <a:p>
            <a:pPr>
              <a:lnSpc>
                <a:spcPct val="120000"/>
              </a:lnSpc>
              <a:defRPr/>
            </a:pPr>
            <a:r>
              <a:rPr lang="en-US" dirty="0" smtClean="0"/>
              <a:t>A </a:t>
            </a:r>
            <a:r>
              <a:rPr lang="en-US" dirty="0"/>
              <a:t>high priority </a:t>
            </a:r>
            <a:r>
              <a:rPr lang="en-US" dirty="0" smtClean="0"/>
              <a:t>process</a:t>
            </a:r>
            <a:r>
              <a:rPr lang="en-US" dirty="0"/>
              <a:t> </a:t>
            </a:r>
            <a:r>
              <a:rPr lang="en-US" dirty="0" smtClean="0"/>
              <a:t>is indirectly</a:t>
            </a:r>
            <a:r>
              <a:rPr lang="en-US" dirty="0"/>
              <a:t> </a:t>
            </a:r>
            <a:r>
              <a:rPr lang="en-US" dirty="0" smtClean="0"/>
              <a:t>”preempted”</a:t>
            </a:r>
            <a:r>
              <a:rPr lang="en-US" dirty="0"/>
              <a:t> by a lower priority task effectively "inverting" the relative priorities of the two tasks.</a:t>
            </a:r>
            <a:endParaRPr lang="en-US" dirty="0" smtClean="0"/>
          </a:p>
          <a:p>
            <a:pPr>
              <a:lnSpc>
                <a:spcPct val="120000"/>
              </a:lnSpc>
              <a:defRPr/>
            </a:pPr>
            <a:r>
              <a:rPr lang="en-US" dirty="0" smtClean="0"/>
              <a:t>It happened on the Mars rover Sojourner!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94721" y="5810761"/>
            <a:ext cx="82771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400" dirty="0">
                <a:hlinkClick r:id="rId2"/>
              </a:rPr>
              <a:t>http://www.drdobbs.com/jvm/what-is-priority-inversion-and-how-do-yo/230600008</a:t>
            </a:r>
            <a:endParaRPr lang="en-US" sz="1400" dirty="0"/>
          </a:p>
          <a:p>
            <a:pPr>
              <a:defRPr/>
            </a:pPr>
            <a:r>
              <a:rPr lang="en-US" sz="1400" dirty="0">
                <a:hlinkClick r:id="rId3"/>
              </a:rPr>
              <a:t>https://users.cs.duke.edu/~carla/mars.html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706506095"/>
      </p:ext>
    </p:extLst>
  </p:cSld>
  <p:clrMapOvr>
    <a:masterClrMapping/>
  </p:clrMapOvr>
  <p:transition spd="slow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Priority inversion</a:t>
            </a:r>
          </a:p>
        </p:txBody>
      </p:sp>
      <p:sp>
        <p:nvSpPr>
          <p:cNvPr id="9" name="AutoShape 16"/>
          <p:cNvSpPr>
            <a:spLocks noChangeArrowheads="1"/>
          </p:cNvSpPr>
          <p:nvPr/>
        </p:nvSpPr>
        <p:spPr bwMode="auto">
          <a:xfrm>
            <a:off x="1137920" y="3492707"/>
            <a:ext cx="1239521" cy="421920"/>
          </a:xfrm>
          <a:prstGeom prst="roundRect">
            <a:avLst>
              <a:gd name="adj" fmla="val 333"/>
            </a:avLst>
          </a:prstGeom>
          <a:solidFill>
            <a:srgbClr val="630801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81638" tIns="40819" rIns="81638" bIns="40819" anchor="ctr" anchorCtr="1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GB" altLang="en-US" sz="1633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C</a:t>
            </a:r>
            <a:endParaRPr lang="en-GB" altLang="en-US" sz="1633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" name="AutoShape 16"/>
          <p:cNvSpPr>
            <a:spLocks noChangeArrowheads="1"/>
          </p:cNvSpPr>
          <p:nvPr/>
        </p:nvSpPr>
        <p:spPr bwMode="auto">
          <a:xfrm>
            <a:off x="3688080" y="3072919"/>
            <a:ext cx="1666239" cy="421920"/>
          </a:xfrm>
          <a:prstGeom prst="roundRect">
            <a:avLst>
              <a:gd name="adj" fmla="val 333"/>
            </a:avLst>
          </a:prstGeom>
          <a:solidFill>
            <a:srgbClr val="C01A01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81638" tIns="40819" rIns="81638" bIns="40819" anchor="ctr" anchorCtr="1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GB" altLang="en-US" sz="1633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B</a:t>
            </a:r>
            <a:endParaRPr lang="en-GB" altLang="en-US" sz="1633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2" name="AutoShape 16"/>
          <p:cNvSpPr>
            <a:spLocks noChangeArrowheads="1"/>
          </p:cNvSpPr>
          <p:nvPr/>
        </p:nvSpPr>
        <p:spPr bwMode="auto">
          <a:xfrm>
            <a:off x="2362241" y="2653131"/>
            <a:ext cx="1325839" cy="421920"/>
          </a:xfrm>
          <a:prstGeom prst="roundRect">
            <a:avLst>
              <a:gd name="adj" fmla="val 333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81638" tIns="40819" rIns="81638" bIns="40819" anchor="ctr" anchorCtr="1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GB" altLang="en-US" sz="1633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A</a:t>
            </a:r>
            <a:endParaRPr lang="en-GB" altLang="en-US" sz="1633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3" name="AutoShape 16"/>
          <p:cNvSpPr>
            <a:spLocks noChangeArrowheads="1"/>
          </p:cNvSpPr>
          <p:nvPr/>
        </p:nvSpPr>
        <p:spPr bwMode="auto">
          <a:xfrm>
            <a:off x="5354318" y="3518201"/>
            <a:ext cx="660401" cy="421920"/>
          </a:xfrm>
          <a:prstGeom prst="roundRect">
            <a:avLst>
              <a:gd name="adj" fmla="val 333"/>
            </a:avLst>
          </a:prstGeom>
          <a:solidFill>
            <a:srgbClr val="630801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81638" tIns="40819" rIns="81638" bIns="40819" anchor="ctr" anchorCtr="1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GB" altLang="en-US" sz="1633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C</a:t>
            </a:r>
            <a:endParaRPr lang="en-GB" altLang="en-US" sz="1633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4" name="AutoShape 16"/>
          <p:cNvSpPr>
            <a:spLocks noChangeArrowheads="1"/>
          </p:cNvSpPr>
          <p:nvPr/>
        </p:nvSpPr>
        <p:spPr bwMode="auto">
          <a:xfrm>
            <a:off x="7650481" y="2644923"/>
            <a:ext cx="1325839" cy="421920"/>
          </a:xfrm>
          <a:prstGeom prst="roundRect">
            <a:avLst>
              <a:gd name="adj" fmla="val 333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81638" tIns="40819" rIns="81638" bIns="40819" anchor="ctr" anchorCtr="1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GB" altLang="en-US" sz="1633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A</a:t>
            </a:r>
            <a:endParaRPr lang="en-GB" altLang="en-US" sz="1633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21077" y="4081173"/>
            <a:ext cx="12649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C acquires a lock for resource 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975779" y="1462982"/>
            <a:ext cx="14020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A blocks on  resource 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763385" y="4113430"/>
            <a:ext cx="9855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C releases lock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576638" y="4232773"/>
            <a:ext cx="995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smtClean="0">
                <a:latin typeface="Calibri" pitchFamily="34" charset="0"/>
              </a:rPr>
              <a:t>B runs</a:t>
            </a: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490381" y="1703511"/>
            <a:ext cx="17780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A</a:t>
            </a:r>
            <a:r>
              <a:rPr lang="en-US" sz="1800" dirty="0" smtClean="0">
                <a:latin typeface="Calibri" pitchFamily="34" charset="0"/>
              </a:rPr>
              <a:t> acquires lock for resource R and runs</a:t>
            </a:r>
          </a:p>
        </p:txBody>
      </p:sp>
      <p:sp>
        <p:nvSpPr>
          <p:cNvPr id="21" name="AutoShape 16"/>
          <p:cNvSpPr>
            <a:spLocks noChangeArrowheads="1"/>
          </p:cNvSpPr>
          <p:nvPr/>
        </p:nvSpPr>
        <p:spPr bwMode="auto">
          <a:xfrm>
            <a:off x="6014719" y="3103587"/>
            <a:ext cx="970241" cy="421920"/>
          </a:xfrm>
          <a:prstGeom prst="roundRect">
            <a:avLst>
              <a:gd name="adj" fmla="val 333"/>
            </a:avLst>
          </a:prstGeom>
          <a:solidFill>
            <a:srgbClr val="C01A01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81638" tIns="40819" rIns="81638" bIns="40819" anchor="ctr" anchorCtr="1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GB" altLang="en-US" sz="1633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B</a:t>
            </a:r>
            <a:endParaRPr lang="en-GB" altLang="en-US" sz="1633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2" name="AutoShape 16"/>
          <p:cNvSpPr>
            <a:spLocks noChangeArrowheads="1"/>
          </p:cNvSpPr>
          <p:nvPr/>
        </p:nvSpPr>
        <p:spPr bwMode="auto">
          <a:xfrm>
            <a:off x="6984960" y="3543879"/>
            <a:ext cx="660401" cy="421920"/>
          </a:xfrm>
          <a:prstGeom prst="roundRect">
            <a:avLst>
              <a:gd name="adj" fmla="val 333"/>
            </a:avLst>
          </a:prstGeom>
          <a:solidFill>
            <a:srgbClr val="630801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81638" tIns="40819" rIns="81638" bIns="40819" anchor="ctr" anchorCtr="1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GB" altLang="en-US" sz="1633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C</a:t>
            </a:r>
            <a:endParaRPr lang="en-GB" altLang="en-US" sz="1633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9455" y="2622452"/>
            <a:ext cx="8959623" cy="49173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sz="1800" smtClean="0">
                <a:solidFill>
                  <a:srgbClr val="FF0000"/>
                </a:solidFill>
                <a:latin typeface="Calibri" pitchFamily="34" charset="0"/>
              </a:rPr>
              <a:t>High</a:t>
            </a:r>
            <a:endParaRPr lang="en-US" sz="1800" dirty="0" smtClean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6697" y="3083151"/>
            <a:ext cx="8959623" cy="42892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sz="1800" dirty="0" smtClean="0">
                <a:solidFill>
                  <a:srgbClr val="C00000"/>
                </a:solidFill>
                <a:latin typeface="Calibri" pitchFamily="34" charset="0"/>
              </a:rPr>
              <a:t>Medium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9615" y="3514516"/>
            <a:ext cx="8946706" cy="42892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sz="1800" dirty="0" smtClean="0">
                <a:solidFill>
                  <a:srgbClr val="630801"/>
                </a:solidFill>
                <a:latin typeface="Calibri" pitchFamily="34" charset="0"/>
              </a:rPr>
              <a:t>Low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186676" y="4357849"/>
            <a:ext cx="995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</a:t>
            </a:r>
            <a:r>
              <a:rPr lang="en-US" sz="1800" dirty="0" smtClean="0">
                <a:latin typeface="Calibri" pitchFamily="34" charset="0"/>
              </a:rPr>
              <a:t> runs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068019" y="4373797"/>
            <a:ext cx="995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smtClean="0">
                <a:latin typeface="Calibri" pitchFamily="34" charset="0"/>
              </a:rPr>
              <a:t>B runs</a:t>
            </a: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3688079" y="2165176"/>
            <a:ext cx="3954523" cy="3129479"/>
          </a:xfrm>
          <a:prstGeom prst="rect">
            <a:avLst/>
          </a:prstGeom>
          <a:solidFill>
            <a:schemeClr val="bg2">
              <a:lumMod val="75000"/>
              <a:alpha val="24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3987228" y="5444073"/>
            <a:ext cx="29621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B ”seems to” have a higher priority than A! </a:t>
            </a:r>
          </a:p>
          <a:p>
            <a:pPr algn="ctr"/>
            <a:r>
              <a:rPr lang="en-US" sz="1800" dirty="0" smtClean="0">
                <a:latin typeface="Calibri" pitchFamily="34" charset="0"/>
              </a:rPr>
              <a:t>Hence priority inversion!</a:t>
            </a:r>
          </a:p>
        </p:txBody>
      </p:sp>
      <p:cxnSp>
        <p:nvCxnSpPr>
          <p:cNvPr id="41" name="Straight Arrow Connector 40"/>
          <p:cNvCxnSpPr/>
          <p:nvPr/>
        </p:nvCxnSpPr>
        <p:spPr bwMode="auto">
          <a:xfrm>
            <a:off x="2385320" y="2483512"/>
            <a:ext cx="7619" cy="1009195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25" name="Straight Arrow Connector 24"/>
          <p:cNvCxnSpPr/>
          <p:nvPr/>
        </p:nvCxnSpPr>
        <p:spPr bwMode="auto">
          <a:xfrm>
            <a:off x="3684420" y="1947986"/>
            <a:ext cx="7600" cy="744985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1592837" y="1287488"/>
            <a:ext cx="14020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A gets in the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r</a:t>
            </a:r>
            <a:r>
              <a:rPr lang="en-US" sz="1800" dirty="0" smtClean="0">
                <a:latin typeface="Calibri" pitchFamily="34" charset="0"/>
              </a:rPr>
              <a:t>eady queue and preempts C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281184" y="4136438"/>
            <a:ext cx="14117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B gets in the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r</a:t>
            </a:r>
            <a:r>
              <a:rPr lang="en-US" sz="1800" dirty="0" smtClean="0">
                <a:latin typeface="Calibri" pitchFamily="34" charset="0"/>
              </a:rPr>
              <a:t>eady queue but waits for A</a:t>
            </a:r>
          </a:p>
        </p:txBody>
      </p:sp>
      <p:cxnSp>
        <p:nvCxnSpPr>
          <p:cNvPr id="31" name="Straight Arrow Connector 30"/>
          <p:cNvCxnSpPr/>
          <p:nvPr/>
        </p:nvCxnSpPr>
        <p:spPr bwMode="auto">
          <a:xfrm flipV="1">
            <a:off x="3187444" y="3492160"/>
            <a:ext cx="0" cy="726669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36" name="Straight Arrow Connector 35"/>
          <p:cNvCxnSpPr/>
          <p:nvPr/>
        </p:nvCxnSpPr>
        <p:spPr bwMode="auto">
          <a:xfrm flipV="1">
            <a:off x="3702510" y="3512078"/>
            <a:ext cx="0" cy="726669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43" name="Straight Arrow Connector 42"/>
          <p:cNvCxnSpPr/>
          <p:nvPr/>
        </p:nvCxnSpPr>
        <p:spPr bwMode="auto">
          <a:xfrm>
            <a:off x="5337705" y="2335728"/>
            <a:ext cx="7600" cy="744985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44" name="TextBox 43"/>
          <p:cNvSpPr txBox="1"/>
          <p:nvPr/>
        </p:nvSpPr>
        <p:spPr>
          <a:xfrm>
            <a:off x="4872059" y="1345081"/>
            <a:ext cx="8513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>
                <a:latin typeface="Calibri" pitchFamily="34" charset="0"/>
              </a:rPr>
              <a:t>B gets </a:t>
            </a:r>
            <a:r>
              <a:rPr lang="en-US" sz="1800" dirty="0" smtClean="0">
                <a:latin typeface="Calibri" pitchFamily="34" charset="0"/>
              </a:rPr>
              <a:t>in</a:t>
            </a:r>
          </a:p>
          <a:p>
            <a:pPr algn="ctr"/>
            <a:r>
              <a:rPr lang="en-US" sz="1800" dirty="0" smtClean="0">
                <a:latin typeface="Calibri" pitchFamily="34" charset="0"/>
              </a:rPr>
              <a:t>I/O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582607" y="1358400"/>
            <a:ext cx="13888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B’s I/O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e</a:t>
            </a:r>
            <a:r>
              <a:rPr lang="en-US" sz="1800" dirty="0" smtClean="0">
                <a:latin typeface="Calibri" pitchFamily="34" charset="0"/>
              </a:rPr>
              <a:t>nds and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p</a:t>
            </a:r>
            <a:r>
              <a:rPr lang="en-US" sz="1800" dirty="0" smtClean="0">
                <a:latin typeface="Calibri" pitchFamily="34" charset="0"/>
              </a:rPr>
              <a:t>reempts C</a:t>
            </a:r>
          </a:p>
        </p:txBody>
      </p:sp>
      <p:cxnSp>
        <p:nvCxnSpPr>
          <p:cNvPr id="46" name="Straight Arrow Connector 45"/>
          <p:cNvCxnSpPr/>
          <p:nvPr/>
        </p:nvCxnSpPr>
        <p:spPr bwMode="auto">
          <a:xfrm>
            <a:off x="6007119" y="2310209"/>
            <a:ext cx="7600" cy="744985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6631152" y="1333595"/>
            <a:ext cx="8513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>
                <a:latin typeface="Calibri" pitchFamily="34" charset="0"/>
              </a:rPr>
              <a:t>B gets </a:t>
            </a:r>
            <a:r>
              <a:rPr lang="en-US" sz="1800" dirty="0" smtClean="0">
                <a:latin typeface="Calibri" pitchFamily="34" charset="0"/>
              </a:rPr>
              <a:t>in</a:t>
            </a:r>
          </a:p>
          <a:p>
            <a:pPr algn="ctr"/>
            <a:r>
              <a:rPr lang="en-US" sz="1800" dirty="0" smtClean="0">
                <a:latin typeface="Calibri" pitchFamily="34" charset="0"/>
              </a:rPr>
              <a:t>I/O</a:t>
            </a:r>
          </a:p>
        </p:txBody>
      </p:sp>
      <p:cxnSp>
        <p:nvCxnSpPr>
          <p:cNvPr id="48" name="Straight Arrow Connector 47"/>
          <p:cNvCxnSpPr/>
          <p:nvPr/>
        </p:nvCxnSpPr>
        <p:spPr bwMode="auto">
          <a:xfrm>
            <a:off x="6967675" y="2347250"/>
            <a:ext cx="7600" cy="744985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188167477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Scheduler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The </a:t>
            </a:r>
            <a:r>
              <a:rPr lang="en-GB" altLang="en-US" i="1" dirty="0">
                <a:solidFill>
                  <a:srgbClr val="993333"/>
                </a:solidFill>
              </a:rPr>
              <a:t>scheduler</a:t>
            </a:r>
            <a:r>
              <a:rPr lang="en-GB" altLang="en-US" dirty="0"/>
              <a:t> is the OS component that determines which thread to run next on the CPU</a:t>
            </a:r>
          </a:p>
          <a:p>
            <a:pPr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The scheduler operates on the ready queue</a:t>
            </a:r>
          </a:p>
          <a:p>
            <a:pPr lvl="1"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Why does it not deal with the waiting thread queues?</a:t>
            </a:r>
          </a:p>
          <a:p>
            <a:pPr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When does the scheduler run?</a:t>
            </a:r>
          </a:p>
          <a:p>
            <a:pPr lvl="1">
              <a:buNone/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/>
          </a:p>
          <a:p>
            <a:pPr lvl="1">
              <a:buNone/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/>
          </a:p>
          <a:p>
            <a:pPr lvl="1">
              <a:buNone/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/>
          </a:p>
          <a:p>
            <a:pPr lvl="1">
              <a:buNone/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53505074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Solution: Priority inheritance</a:t>
            </a:r>
            <a:endParaRPr lang="en-US" altLang="en-US" dirty="0"/>
          </a:p>
        </p:txBody>
      </p:sp>
      <p:sp>
        <p:nvSpPr>
          <p:cNvPr id="4" name="Rectangle 3"/>
          <p:cNvSpPr/>
          <p:nvPr/>
        </p:nvSpPr>
        <p:spPr>
          <a:xfrm>
            <a:off x="594721" y="5810761"/>
            <a:ext cx="82771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400" dirty="0">
                <a:hlinkClick r:id="rId3"/>
              </a:rPr>
              <a:t>http://www.drdobbs.com/jvm/what-is-priority-inversion-and-how-do-yo/230600008</a:t>
            </a:r>
            <a:endParaRPr lang="en-US" sz="1400" dirty="0"/>
          </a:p>
          <a:p>
            <a:pPr>
              <a:defRPr/>
            </a:pPr>
            <a:r>
              <a:rPr lang="en-US" sz="1400" dirty="0">
                <a:hlinkClick r:id="rId4"/>
              </a:rPr>
              <a:t>https://users.cs.duke.edu/~carla/mars.html</a:t>
            </a:r>
            <a:endParaRPr lang="en-US" sz="1400" dirty="0"/>
          </a:p>
        </p:txBody>
      </p:sp>
      <p:sp>
        <p:nvSpPr>
          <p:cNvPr id="9" name="AutoShape 16"/>
          <p:cNvSpPr>
            <a:spLocks noChangeArrowheads="1"/>
          </p:cNvSpPr>
          <p:nvPr/>
        </p:nvSpPr>
        <p:spPr bwMode="auto">
          <a:xfrm>
            <a:off x="1137920" y="2801049"/>
            <a:ext cx="1239521" cy="421920"/>
          </a:xfrm>
          <a:prstGeom prst="roundRect">
            <a:avLst>
              <a:gd name="adj" fmla="val 333"/>
            </a:avLst>
          </a:prstGeom>
          <a:solidFill>
            <a:srgbClr val="630801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81638" tIns="40819" rIns="81638" bIns="40819" anchor="ctr" anchorCtr="1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GB" altLang="en-US" sz="1633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C</a:t>
            </a:r>
            <a:endParaRPr lang="en-GB" altLang="en-US" sz="1633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2" name="AutoShape 16"/>
          <p:cNvSpPr>
            <a:spLocks noChangeArrowheads="1"/>
          </p:cNvSpPr>
          <p:nvPr/>
        </p:nvSpPr>
        <p:spPr bwMode="auto">
          <a:xfrm>
            <a:off x="2362241" y="1961473"/>
            <a:ext cx="1325839" cy="421920"/>
          </a:xfrm>
          <a:prstGeom prst="roundRect">
            <a:avLst>
              <a:gd name="adj" fmla="val 333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81638" tIns="40819" rIns="81638" bIns="40819" anchor="ctr" anchorCtr="1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GB" altLang="en-US" sz="1633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A</a:t>
            </a:r>
            <a:endParaRPr lang="en-GB" altLang="en-US" sz="1633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3" name="AutoShape 16"/>
          <p:cNvSpPr>
            <a:spLocks noChangeArrowheads="1"/>
          </p:cNvSpPr>
          <p:nvPr/>
        </p:nvSpPr>
        <p:spPr bwMode="auto">
          <a:xfrm>
            <a:off x="3690599" y="2825639"/>
            <a:ext cx="1303750" cy="448502"/>
          </a:xfrm>
          <a:prstGeom prst="roundRect">
            <a:avLst>
              <a:gd name="adj" fmla="val 333"/>
            </a:avLst>
          </a:prstGeom>
          <a:solidFill>
            <a:srgbClr val="630801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81638" tIns="40819" rIns="81638" bIns="40819" anchor="ctr" anchorCtr="1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GB" altLang="en-US" sz="1633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C</a:t>
            </a:r>
            <a:endParaRPr lang="en-GB" altLang="en-US" sz="1633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4" name="AutoShape 16"/>
          <p:cNvSpPr>
            <a:spLocks noChangeArrowheads="1"/>
          </p:cNvSpPr>
          <p:nvPr/>
        </p:nvSpPr>
        <p:spPr bwMode="auto">
          <a:xfrm>
            <a:off x="5004566" y="1957464"/>
            <a:ext cx="1325839" cy="421920"/>
          </a:xfrm>
          <a:prstGeom prst="roundRect">
            <a:avLst>
              <a:gd name="adj" fmla="val 333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81638" tIns="40819" rIns="81638" bIns="40819" anchor="ctr" anchorCtr="1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GB" altLang="en-US" sz="1633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A</a:t>
            </a:r>
            <a:endParaRPr lang="en-GB" altLang="en-US" sz="1633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21077" y="3389515"/>
            <a:ext cx="12649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C acquires a lock for resource 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897719" y="1278018"/>
            <a:ext cx="14020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A blocks on  resource 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96259" y="3422265"/>
            <a:ext cx="14736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C runs with </a:t>
            </a:r>
            <a:r>
              <a:rPr lang="en-US" sz="1800" smtClean="0">
                <a:latin typeface="Calibri" pitchFamily="34" charset="0"/>
              </a:rPr>
              <a:t>A’s priority and </a:t>
            </a:r>
            <a:r>
              <a:rPr lang="en-US" sz="1800" dirty="0" smtClean="0">
                <a:latin typeface="Calibri" pitchFamily="34" charset="0"/>
              </a:rPr>
              <a:t>releases lock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911522" y="1104556"/>
            <a:ext cx="17780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A</a:t>
            </a:r>
            <a:r>
              <a:rPr lang="en-US" sz="1800" dirty="0" smtClean="0">
                <a:latin typeface="Calibri" pitchFamily="34" charset="0"/>
              </a:rPr>
              <a:t> acquires lock for resource R and runs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9455" y="1930794"/>
            <a:ext cx="1498449" cy="44439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sz="1800" smtClean="0">
                <a:solidFill>
                  <a:srgbClr val="FF0000"/>
                </a:solidFill>
                <a:latin typeface="Calibri" pitchFamily="34" charset="0"/>
              </a:rPr>
              <a:t>High</a:t>
            </a:r>
            <a:endParaRPr lang="en-US" sz="1800" dirty="0" smtClean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6697" y="2391494"/>
            <a:ext cx="1118465" cy="35140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sz="1800" dirty="0" smtClean="0">
                <a:solidFill>
                  <a:srgbClr val="C00000"/>
                </a:solidFill>
                <a:latin typeface="Calibri" pitchFamily="34" charset="0"/>
              </a:rPr>
              <a:t>Medium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9615" y="2822858"/>
            <a:ext cx="1105547" cy="45826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sz="1800" dirty="0" smtClean="0">
                <a:solidFill>
                  <a:srgbClr val="630801"/>
                </a:solidFill>
                <a:latin typeface="Calibri" pitchFamily="34" charset="0"/>
              </a:rPr>
              <a:t>Low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285998" y="4752415"/>
            <a:ext cx="46633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C “inherits” A’s priority!</a:t>
            </a:r>
          </a:p>
          <a:p>
            <a:pPr algn="ctr"/>
            <a:r>
              <a:rPr lang="en-US" sz="1800" dirty="0" smtClean="0">
                <a:latin typeface="Calibri" pitchFamily="34" charset="0"/>
              </a:rPr>
              <a:t>Hence priority inheritance!</a:t>
            </a:r>
          </a:p>
        </p:txBody>
      </p:sp>
      <p:cxnSp>
        <p:nvCxnSpPr>
          <p:cNvPr id="41" name="Straight Arrow Connector 40"/>
          <p:cNvCxnSpPr/>
          <p:nvPr/>
        </p:nvCxnSpPr>
        <p:spPr bwMode="auto">
          <a:xfrm>
            <a:off x="2377441" y="1924349"/>
            <a:ext cx="15498" cy="876700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3719682" y="1930794"/>
            <a:ext cx="0" cy="845588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2" name="Rectangle 1"/>
          <p:cNvSpPr/>
          <p:nvPr/>
        </p:nvSpPr>
        <p:spPr>
          <a:xfrm>
            <a:off x="1255716" y="1034134"/>
            <a:ext cx="1676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A gets in the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ready queue and preempts C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3651935" y="1967688"/>
            <a:ext cx="1342414" cy="2589840"/>
          </a:xfrm>
          <a:prstGeom prst="rect">
            <a:avLst/>
          </a:prstGeom>
          <a:solidFill>
            <a:schemeClr val="bg2">
              <a:lumMod val="75000"/>
              <a:alpha val="24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04191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Lottery Scheduling</a:t>
            </a:r>
          </a:p>
        </p:txBody>
      </p:sp>
      <p:sp>
        <p:nvSpPr>
          <p:cNvPr id="4198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A kind of </a:t>
            </a:r>
            <a:r>
              <a:rPr lang="en-GB" altLang="en-US" i="1" dirty="0">
                <a:solidFill>
                  <a:srgbClr val="993333"/>
                </a:solidFill>
              </a:rPr>
              <a:t>randomized</a:t>
            </a:r>
            <a:r>
              <a:rPr lang="en-GB" altLang="en-US" dirty="0"/>
              <a:t> priority scheduling scheme!</a:t>
            </a:r>
          </a:p>
          <a:p>
            <a:pPr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Give each thread some number of </a:t>
            </a:r>
            <a:r>
              <a:rPr lang="ja-JP" altLang="en-GB" dirty="0"/>
              <a:t>“</a:t>
            </a:r>
            <a:r>
              <a:rPr lang="en-GB" altLang="ja-JP" dirty="0"/>
              <a:t>tickets</a:t>
            </a:r>
            <a:r>
              <a:rPr lang="ja-JP" altLang="en-GB" dirty="0"/>
              <a:t>”</a:t>
            </a:r>
            <a:endParaRPr lang="en-GB" altLang="ja-JP" dirty="0"/>
          </a:p>
          <a:p>
            <a:pPr lvl="1"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The more tickets a thread has, the higher its priority</a:t>
            </a:r>
          </a:p>
          <a:p>
            <a:pPr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On each scheduling interval:</a:t>
            </a:r>
          </a:p>
          <a:p>
            <a:pPr lvl="1"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Pick a random number between 1 and total # of tickets</a:t>
            </a:r>
          </a:p>
          <a:p>
            <a:pPr lvl="1"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Scheduling the job holding the ticket with this number</a:t>
            </a:r>
          </a:p>
          <a:p>
            <a:pPr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How does this avoid starvation?</a:t>
            </a:r>
          </a:p>
          <a:p>
            <a:pPr lvl="1"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Even low priority threads have a small chance of running!</a:t>
            </a:r>
          </a:p>
          <a:p>
            <a:pPr marL="0" indent="0">
              <a:buNone/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/>
          </a:p>
        </p:txBody>
      </p:sp>
      <p:sp>
        <p:nvSpPr>
          <p:cNvPr id="41987" name="AutoShape 3"/>
          <p:cNvSpPr>
            <a:spLocks noChangeArrowheads="1"/>
          </p:cNvSpPr>
          <p:nvPr/>
        </p:nvSpPr>
        <p:spPr bwMode="auto">
          <a:xfrm>
            <a:off x="6451200" y="1018441"/>
            <a:ext cx="2603520" cy="2603520"/>
          </a:xfrm>
          <a:prstGeom prst="roundRect">
            <a:avLst>
              <a:gd name="adj" fmla="val 51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42950" indent="-28575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1430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00200" indent="-2286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endParaRPr lang="tr-TR" altLang="en-US" sz="2177">
              <a:solidFill>
                <a:schemeClr val="bg1"/>
              </a:solidFill>
              <a:latin typeface="Bitstream Vera Serif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801141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Lottery scheduling example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329396" y="1486325"/>
            <a:ext cx="6871680" cy="5034240"/>
            <a:chOff x="768960" y="881641"/>
            <a:chExt cx="6871680" cy="5034240"/>
          </a:xfrm>
        </p:grpSpPr>
        <p:sp>
          <p:nvSpPr>
            <p:cNvPr id="44034" name="Text Box 2"/>
            <p:cNvSpPr txBox="1">
              <a:spLocks noChangeArrowheads="1"/>
            </p:cNvSpPr>
            <p:nvPr/>
          </p:nvSpPr>
          <p:spPr bwMode="auto">
            <a:xfrm>
              <a:off x="2619361" y="900361"/>
              <a:ext cx="681120" cy="315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8" tIns="40819" rIns="81638" bIns="40819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Job A</a:t>
              </a:r>
            </a:p>
          </p:txBody>
        </p:sp>
        <p:sp>
          <p:nvSpPr>
            <p:cNvPr id="44035" name="AutoShape 3"/>
            <p:cNvSpPr>
              <a:spLocks noChangeArrowheads="1"/>
            </p:cNvSpPr>
            <p:nvPr/>
          </p:nvSpPr>
          <p:spPr bwMode="auto">
            <a:xfrm>
              <a:off x="2466721" y="1250281"/>
              <a:ext cx="792000" cy="646560"/>
            </a:xfrm>
            <a:prstGeom prst="flowChartMultidocument">
              <a:avLst/>
            </a:prstGeom>
            <a:solidFill>
              <a:srgbClr val="99CC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81638" tIns="40819" rIns="81638" bIns="40819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92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2177" dirty="0" smtClean="0">
                  <a:latin typeface="Calibri" charset="0"/>
                  <a:ea typeface="Calibri" charset="0"/>
                  <a:cs typeface="Calibri" charset="0"/>
                </a:rPr>
                <a:t>0-30</a:t>
              </a:r>
              <a:endParaRPr lang="en-GB" altLang="en-US" sz="2177" dirty="0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4036" name="Text Box 4"/>
            <p:cNvSpPr txBox="1">
              <a:spLocks noChangeArrowheads="1"/>
            </p:cNvSpPr>
            <p:nvPr/>
          </p:nvSpPr>
          <p:spPr bwMode="auto">
            <a:xfrm>
              <a:off x="4158721" y="881641"/>
              <a:ext cx="694080" cy="315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8" tIns="40819" rIns="81638" bIns="40819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Job B</a:t>
              </a:r>
            </a:p>
          </p:txBody>
        </p:sp>
        <p:sp>
          <p:nvSpPr>
            <p:cNvPr id="44037" name="AutoShape 5"/>
            <p:cNvSpPr>
              <a:spLocks noChangeArrowheads="1"/>
            </p:cNvSpPr>
            <p:nvPr/>
          </p:nvSpPr>
          <p:spPr bwMode="auto">
            <a:xfrm>
              <a:off x="4006081" y="1231561"/>
              <a:ext cx="792000" cy="646560"/>
            </a:xfrm>
            <a:prstGeom prst="flowChartMultidocument">
              <a:avLst/>
            </a:prstGeom>
            <a:solidFill>
              <a:srgbClr val="99CC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81638" tIns="40819" rIns="81638" bIns="40819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92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2177" dirty="0" smtClean="0">
                  <a:latin typeface="Calibri" charset="0"/>
                  <a:ea typeface="Calibri" charset="0"/>
                  <a:cs typeface="Calibri" charset="0"/>
                </a:rPr>
                <a:t>30-40</a:t>
              </a:r>
              <a:endParaRPr lang="en-GB" altLang="en-US" sz="2177" dirty="0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4038" name="Text Box 6"/>
            <p:cNvSpPr txBox="1">
              <a:spLocks noChangeArrowheads="1"/>
            </p:cNvSpPr>
            <p:nvPr/>
          </p:nvSpPr>
          <p:spPr bwMode="auto">
            <a:xfrm>
              <a:off x="5647681" y="881641"/>
              <a:ext cx="704160" cy="315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8" tIns="40819" rIns="81638" bIns="40819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Job C</a:t>
              </a:r>
            </a:p>
          </p:txBody>
        </p:sp>
        <p:sp>
          <p:nvSpPr>
            <p:cNvPr id="44039" name="AutoShape 7"/>
            <p:cNvSpPr>
              <a:spLocks noChangeArrowheads="1"/>
            </p:cNvSpPr>
            <p:nvPr/>
          </p:nvSpPr>
          <p:spPr bwMode="auto">
            <a:xfrm>
              <a:off x="5496481" y="1231561"/>
              <a:ext cx="792000" cy="646560"/>
            </a:xfrm>
            <a:prstGeom prst="flowChartMultidocument">
              <a:avLst/>
            </a:prstGeom>
            <a:solidFill>
              <a:srgbClr val="99CC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81638" tIns="40819" rIns="81638" bIns="40819" anchor="ctr"/>
            <a:lstStyle>
              <a:lvl1pPr>
                <a:lnSpc>
                  <a:spcPct val="6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100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1pPr>
              <a:lvl2pPr marL="742950" indent="-28575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2pPr>
              <a:lvl3pPr marL="11430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</a:defRPr>
              </a:lvl3pPr>
              <a:lvl4pPr marL="1600200" indent="-228600">
                <a:spcAft>
                  <a:spcPts val="575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4pPr>
              <a:lvl5pPr marL="2057400" indent="-228600"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100000"/>
                <a:buFont typeface="Arial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</a:defRPr>
              </a:lvl9pPr>
            </a:lstStyle>
            <a:p>
              <a:pPr algn="ctr" eaLnBrk="1">
                <a:lnSpc>
                  <a:spcPct val="92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GB" altLang="en-US" sz="2177" dirty="0" smtClean="0">
                  <a:latin typeface="Calibri" charset="0"/>
                  <a:ea typeface="Calibri" charset="0"/>
                  <a:cs typeface="Calibri" charset="0"/>
                </a:rPr>
                <a:t>40-99</a:t>
              </a:r>
              <a:endParaRPr lang="en-GB" altLang="en-US" sz="2177" dirty="0"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2" name="Group 8"/>
            <p:cNvGrpSpPr>
              <a:grpSpLocks/>
            </p:cNvGrpSpPr>
            <p:nvPr/>
          </p:nvGrpSpPr>
          <p:grpSpPr bwMode="auto">
            <a:xfrm>
              <a:off x="768961" y="2395081"/>
              <a:ext cx="3672000" cy="482400"/>
              <a:chOff x="534" y="1663"/>
              <a:chExt cx="2550" cy="335"/>
            </a:xfrm>
          </p:grpSpPr>
          <p:sp>
            <p:nvSpPr>
              <p:cNvPr id="44071" name="Text Box 9"/>
              <p:cNvSpPr txBox="1">
                <a:spLocks noChangeArrowheads="1"/>
              </p:cNvSpPr>
              <p:nvPr/>
            </p:nvSpPr>
            <p:spPr bwMode="auto">
              <a:xfrm>
                <a:off x="534" y="1717"/>
                <a:ext cx="657" cy="2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81638" tIns="40819" rIns="81638" bIns="40819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633">
                    <a:latin typeface="Calibri" charset="0"/>
                    <a:ea typeface="Calibri" charset="0"/>
                    <a:cs typeface="Calibri" charset="0"/>
                  </a:rPr>
                  <a:t>Round 1</a:t>
                </a:r>
              </a:p>
            </p:txBody>
          </p:sp>
          <p:sp>
            <p:nvSpPr>
              <p:cNvPr id="44072" name="AutoShape 10"/>
              <p:cNvSpPr>
                <a:spLocks noChangeArrowheads="1"/>
              </p:cNvSpPr>
              <p:nvPr/>
            </p:nvSpPr>
            <p:spPr bwMode="auto">
              <a:xfrm>
                <a:off x="1244" y="1684"/>
                <a:ext cx="427" cy="315"/>
              </a:xfrm>
              <a:prstGeom prst="flowChartDocument">
                <a:avLst/>
              </a:prstGeom>
              <a:solidFill>
                <a:srgbClr val="CCCC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lIns="81638" tIns="40819" rIns="81638" bIns="40819" anchor="ctr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2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26</a:t>
                </a:r>
              </a:p>
            </p:txBody>
          </p:sp>
          <p:grpSp>
            <p:nvGrpSpPr>
              <p:cNvPr id="44073" name="Group 11"/>
              <p:cNvGrpSpPr>
                <a:grpSpLocks/>
              </p:cNvGrpSpPr>
              <p:nvPr/>
            </p:nvGrpSpPr>
            <p:grpSpPr bwMode="auto">
              <a:xfrm>
                <a:off x="1874" y="1663"/>
                <a:ext cx="1210" cy="289"/>
                <a:chOff x="1874" y="1663"/>
                <a:chExt cx="1210" cy="289"/>
              </a:xfrm>
            </p:grpSpPr>
            <p:sp>
              <p:nvSpPr>
                <p:cNvPr id="44074" name="AutoShape 12"/>
                <p:cNvSpPr>
                  <a:spLocks noChangeArrowheads="1"/>
                </p:cNvSpPr>
                <p:nvPr/>
              </p:nvSpPr>
              <p:spPr bwMode="auto">
                <a:xfrm>
                  <a:off x="1874" y="1663"/>
                  <a:ext cx="727" cy="290"/>
                </a:xfrm>
                <a:prstGeom prst="roundRect">
                  <a:avLst>
                    <a:gd name="adj" fmla="val 333"/>
                  </a:avLst>
                </a:prstGeom>
                <a:solidFill>
                  <a:srgbClr val="198A8A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81638" tIns="40819" rIns="81638" bIns="40819" anchor="ctr" anchorCtr="1"/>
                <a:lstStyle>
                  <a:lvl1pPr>
                    <a:lnSpc>
                      <a:spcPct val="68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1pPr>
                  <a:lvl2pPr marL="742950" indent="-28575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2pPr>
                  <a:lvl3pPr marL="1143000" indent="-22860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</a:defRPr>
                  </a:lvl3pPr>
                  <a:lvl4pPr marL="1600200" indent="-22860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4pPr>
                  <a:lvl5pPr marL="2057400" indent="-228600"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9pPr>
                </a:lstStyle>
                <a:p>
                  <a:pPr algn="ctr" eaLnBrk="1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</a:pPr>
                  <a:r>
                    <a:rPr lang="en-GB" altLang="en-US" sz="1633">
                      <a:solidFill>
                        <a:srgbClr val="FFFFFF"/>
                      </a:solidFill>
                      <a:latin typeface="Calibri" charset="0"/>
                      <a:ea typeface="Calibri" charset="0"/>
                      <a:cs typeface="Calibri" charset="0"/>
                    </a:rPr>
                    <a:t>A</a:t>
                  </a:r>
                </a:p>
              </p:txBody>
            </p:sp>
            <p:sp>
              <p:nvSpPr>
                <p:cNvPr id="44075" name="AutoShape 13"/>
                <p:cNvSpPr>
                  <a:spLocks noChangeArrowheads="1"/>
                </p:cNvSpPr>
                <p:nvPr/>
              </p:nvSpPr>
              <p:spPr bwMode="auto">
                <a:xfrm>
                  <a:off x="2599" y="1663"/>
                  <a:ext cx="486" cy="290"/>
                </a:xfrm>
                <a:prstGeom prst="roundRect">
                  <a:avLst>
                    <a:gd name="adj" fmla="val 333"/>
                  </a:avLst>
                </a:prstGeom>
                <a:solidFill>
                  <a:srgbClr val="993366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81638" tIns="40819" rIns="81638" bIns="40819" anchor="ctr" anchorCtr="1"/>
                <a:lstStyle>
                  <a:lvl1pPr>
                    <a:lnSpc>
                      <a:spcPct val="68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1pPr>
                  <a:lvl2pPr marL="742950" indent="-28575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2pPr>
                  <a:lvl3pPr marL="1143000" indent="-22860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</a:defRPr>
                  </a:lvl3pPr>
                  <a:lvl4pPr marL="1600200" indent="-22860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4pPr>
                  <a:lvl5pPr marL="2057400" indent="-228600"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9pPr>
                </a:lstStyle>
                <a:p>
                  <a:pPr algn="ctr" eaLnBrk="1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</a:pPr>
                  <a:r>
                    <a:rPr lang="en-GB" altLang="en-US" sz="1633">
                      <a:solidFill>
                        <a:srgbClr val="FFFFFF"/>
                      </a:solidFill>
                      <a:latin typeface="Calibri" charset="0"/>
                      <a:ea typeface="Calibri" charset="0"/>
                      <a:cs typeface="Calibri" charset="0"/>
                    </a:rPr>
                    <a:t>i/o</a:t>
                  </a:r>
                </a:p>
              </p:txBody>
            </p:sp>
          </p:grpSp>
        </p:grpSp>
        <p:grpSp>
          <p:nvGrpSpPr>
            <p:cNvPr id="4" name="Group 14"/>
            <p:cNvGrpSpPr>
              <a:grpSpLocks/>
            </p:cNvGrpSpPr>
            <p:nvPr/>
          </p:nvGrpSpPr>
          <p:grpSpPr bwMode="auto">
            <a:xfrm>
              <a:off x="768961" y="3155401"/>
              <a:ext cx="4163040" cy="482400"/>
              <a:chOff x="534" y="2191"/>
              <a:chExt cx="2891" cy="335"/>
            </a:xfrm>
          </p:grpSpPr>
          <p:sp>
            <p:nvSpPr>
              <p:cNvPr id="44061" name="Text Box 15"/>
              <p:cNvSpPr txBox="1">
                <a:spLocks noChangeArrowheads="1"/>
              </p:cNvSpPr>
              <p:nvPr/>
            </p:nvSpPr>
            <p:spPr bwMode="auto">
              <a:xfrm>
                <a:off x="534" y="2245"/>
                <a:ext cx="657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81638" tIns="40819" rIns="81638" bIns="40819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633">
                    <a:latin typeface="Calibri" charset="0"/>
                    <a:ea typeface="Calibri" charset="0"/>
                    <a:cs typeface="Calibri" charset="0"/>
                  </a:rPr>
                  <a:t>Round 2</a:t>
                </a:r>
              </a:p>
            </p:txBody>
          </p:sp>
          <p:sp>
            <p:nvSpPr>
              <p:cNvPr id="44062" name="AutoShape 16"/>
              <p:cNvSpPr>
                <a:spLocks noChangeArrowheads="1"/>
              </p:cNvSpPr>
              <p:nvPr/>
            </p:nvSpPr>
            <p:spPr bwMode="auto">
              <a:xfrm>
                <a:off x="1244" y="2212"/>
                <a:ext cx="427" cy="314"/>
              </a:xfrm>
              <a:prstGeom prst="flowChartDocument">
                <a:avLst/>
              </a:prstGeom>
              <a:solidFill>
                <a:srgbClr val="CCCC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lIns="81638" tIns="40819" rIns="81638" bIns="40819" anchor="ctr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2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65</a:t>
                </a:r>
              </a:p>
            </p:txBody>
          </p:sp>
          <p:grpSp>
            <p:nvGrpSpPr>
              <p:cNvPr id="44063" name="Group 17"/>
              <p:cNvGrpSpPr>
                <a:grpSpLocks/>
              </p:cNvGrpSpPr>
              <p:nvPr/>
            </p:nvGrpSpPr>
            <p:grpSpPr bwMode="auto">
              <a:xfrm>
                <a:off x="2597" y="2191"/>
                <a:ext cx="828" cy="288"/>
                <a:chOff x="2597" y="2191"/>
                <a:chExt cx="828" cy="288"/>
              </a:xfrm>
            </p:grpSpPr>
            <p:sp>
              <p:nvSpPr>
                <p:cNvPr id="44069" name="AutoShape 18"/>
                <p:cNvSpPr>
                  <a:spLocks noChangeArrowheads="1"/>
                </p:cNvSpPr>
                <p:nvPr/>
              </p:nvSpPr>
              <p:spPr bwMode="auto">
                <a:xfrm>
                  <a:off x="2597" y="2191"/>
                  <a:ext cx="346" cy="289"/>
                </a:xfrm>
                <a:prstGeom prst="roundRect">
                  <a:avLst>
                    <a:gd name="adj" fmla="val 333"/>
                  </a:avLst>
                </a:prstGeom>
                <a:solidFill>
                  <a:srgbClr val="198A8A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81638" tIns="40819" rIns="81638" bIns="40819" anchor="ctr" anchorCtr="1"/>
                <a:lstStyle>
                  <a:lvl1pPr>
                    <a:lnSpc>
                      <a:spcPct val="68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1pPr>
                  <a:lvl2pPr marL="742950" indent="-28575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2pPr>
                  <a:lvl3pPr marL="1143000" indent="-22860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</a:defRPr>
                  </a:lvl3pPr>
                  <a:lvl4pPr marL="1600200" indent="-22860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4pPr>
                  <a:lvl5pPr marL="2057400" indent="-228600"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9pPr>
                </a:lstStyle>
                <a:p>
                  <a:pPr algn="ctr" eaLnBrk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</a:pPr>
                  <a:r>
                    <a:rPr lang="en-GB" altLang="en-US" sz="1633">
                      <a:solidFill>
                        <a:srgbClr val="FFFFFF"/>
                      </a:solidFill>
                      <a:latin typeface="Calibri" charset="0"/>
                      <a:ea typeface="Calibri" charset="0"/>
                      <a:cs typeface="Calibri" charset="0"/>
                    </a:rPr>
                    <a:t>C</a:t>
                  </a:r>
                </a:p>
              </p:txBody>
            </p:sp>
            <p:sp>
              <p:nvSpPr>
                <p:cNvPr id="44070" name="AutoShape 19"/>
                <p:cNvSpPr>
                  <a:spLocks noChangeArrowheads="1"/>
                </p:cNvSpPr>
                <p:nvPr/>
              </p:nvSpPr>
              <p:spPr bwMode="auto">
                <a:xfrm>
                  <a:off x="2941" y="2191"/>
                  <a:ext cx="486" cy="289"/>
                </a:xfrm>
                <a:prstGeom prst="roundRect">
                  <a:avLst>
                    <a:gd name="adj" fmla="val 333"/>
                  </a:avLst>
                </a:prstGeom>
                <a:solidFill>
                  <a:srgbClr val="993366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81638" tIns="40819" rIns="81638" bIns="40819" anchor="ctr" anchorCtr="1"/>
                <a:lstStyle>
                  <a:lvl1pPr>
                    <a:lnSpc>
                      <a:spcPct val="68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1pPr>
                  <a:lvl2pPr marL="742950" indent="-28575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2pPr>
                  <a:lvl3pPr marL="1143000" indent="-22860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</a:defRPr>
                  </a:lvl3pPr>
                  <a:lvl4pPr marL="1600200" indent="-22860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4pPr>
                  <a:lvl5pPr marL="2057400" indent="-228600"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9pPr>
                </a:lstStyle>
                <a:p>
                  <a:pPr algn="ctr" eaLnBrk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</a:pPr>
                  <a:r>
                    <a:rPr lang="en-GB" altLang="en-US" sz="1633">
                      <a:solidFill>
                        <a:srgbClr val="FFFFFF"/>
                      </a:solidFill>
                      <a:latin typeface="Calibri" charset="0"/>
                      <a:ea typeface="Calibri" charset="0"/>
                      <a:cs typeface="Calibri" charset="0"/>
                    </a:rPr>
                    <a:t>i/o</a:t>
                  </a:r>
                </a:p>
              </p:txBody>
            </p:sp>
          </p:grpSp>
          <p:sp>
            <p:nvSpPr>
              <p:cNvPr id="44064" name="Text Box 20"/>
              <p:cNvSpPr txBox="1">
                <a:spLocks noChangeArrowheads="1"/>
              </p:cNvSpPr>
              <p:nvPr/>
            </p:nvSpPr>
            <p:spPr bwMode="auto">
              <a:xfrm>
                <a:off x="534" y="2245"/>
                <a:ext cx="657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81638" tIns="40819" rIns="81638" bIns="40819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633">
                    <a:latin typeface="Calibri" charset="0"/>
                    <a:ea typeface="Calibri" charset="0"/>
                    <a:cs typeface="Calibri" charset="0"/>
                  </a:rPr>
                  <a:t>Round 2</a:t>
                </a:r>
              </a:p>
            </p:txBody>
          </p:sp>
          <p:sp>
            <p:nvSpPr>
              <p:cNvPr id="44065" name="AutoShape 21"/>
              <p:cNvSpPr>
                <a:spLocks noChangeArrowheads="1"/>
              </p:cNvSpPr>
              <p:nvPr/>
            </p:nvSpPr>
            <p:spPr bwMode="auto">
              <a:xfrm>
                <a:off x="1244" y="2213"/>
                <a:ext cx="427" cy="314"/>
              </a:xfrm>
              <a:prstGeom prst="flowChartDocument">
                <a:avLst/>
              </a:prstGeom>
              <a:solidFill>
                <a:srgbClr val="CCCC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lIns="81638" tIns="40819" rIns="81638" bIns="40819" anchor="ctr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2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65</a:t>
                </a:r>
              </a:p>
            </p:txBody>
          </p:sp>
          <p:grpSp>
            <p:nvGrpSpPr>
              <p:cNvPr id="44066" name="Group 22"/>
              <p:cNvGrpSpPr>
                <a:grpSpLocks/>
              </p:cNvGrpSpPr>
              <p:nvPr/>
            </p:nvGrpSpPr>
            <p:grpSpPr bwMode="auto">
              <a:xfrm>
                <a:off x="2597" y="2191"/>
                <a:ext cx="828" cy="288"/>
                <a:chOff x="2597" y="2191"/>
                <a:chExt cx="828" cy="288"/>
              </a:xfrm>
            </p:grpSpPr>
            <p:sp>
              <p:nvSpPr>
                <p:cNvPr id="44067" name="AutoShape 23"/>
                <p:cNvSpPr>
                  <a:spLocks noChangeArrowheads="1"/>
                </p:cNvSpPr>
                <p:nvPr/>
              </p:nvSpPr>
              <p:spPr bwMode="auto">
                <a:xfrm>
                  <a:off x="2597" y="2191"/>
                  <a:ext cx="345" cy="289"/>
                </a:xfrm>
                <a:prstGeom prst="roundRect">
                  <a:avLst>
                    <a:gd name="adj" fmla="val 333"/>
                  </a:avLst>
                </a:prstGeom>
                <a:solidFill>
                  <a:srgbClr val="198A8A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81638" tIns="40819" rIns="81638" bIns="40819" anchor="ctr" anchorCtr="1"/>
                <a:lstStyle>
                  <a:lvl1pPr>
                    <a:lnSpc>
                      <a:spcPct val="68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1pPr>
                  <a:lvl2pPr marL="742950" indent="-28575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2pPr>
                  <a:lvl3pPr marL="1143000" indent="-22860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</a:defRPr>
                  </a:lvl3pPr>
                  <a:lvl4pPr marL="1600200" indent="-22860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4pPr>
                  <a:lvl5pPr marL="2057400" indent="-228600"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9pPr>
                </a:lstStyle>
                <a:p>
                  <a:pPr algn="ctr" eaLnBrk="1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</a:pPr>
                  <a:r>
                    <a:rPr lang="en-GB" altLang="en-US" sz="1633">
                      <a:solidFill>
                        <a:srgbClr val="FFFFFF"/>
                      </a:solidFill>
                      <a:latin typeface="Calibri" charset="0"/>
                      <a:ea typeface="Calibri" charset="0"/>
                      <a:cs typeface="Calibri" charset="0"/>
                    </a:rPr>
                    <a:t>C</a:t>
                  </a:r>
                </a:p>
              </p:txBody>
            </p:sp>
            <p:sp>
              <p:nvSpPr>
                <p:cNvPr id="44068" name="AutoShape 24"/>
                <p:cNvSpPr>
                  <a:spLocks noChangeArrowheads="1"/>
                </p:cNvSpPr>
                <p:nvPr/>
              </p:nvSpPr>
              <p:spPr bwMode="auto">
                <a:xfrm>
                  <a:off x="2941" y="2191"/>
                  <a:ext cx="485" cy="289"/>
                </a:xfrm>
                <a:prstGeom prst="roundRect">
                  <a:avLst>
                    <a:gd name="adj" fmla="val 333"/>
                  </a:avLst>
                </a:prstGeom>
                <a:solidFill>
                  <a:srgbClr val="993366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81638" tIns="40819" rIns="81638" bIns="40819" anchor="ctr" anchorCtr="1"/>
                <a:lstStyle>
                  <a:lvl1pPr>
                    <a:lnSpc>
                      <a:spcPct val="68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1pPr>
                  <a:lvl2pPr marL="742950" indent="-28575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2pPr>
                  <a:lvl3pPr marL="1143000" indent="-22860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</a:defRPr>
                  </a:lvl3pPr>
                  <a:lvl4pPr marL="1600200" indent="-22860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4pPr>
                  <a:lvl5pPr marL="2057400" indent="-228600"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9pPr>
                </a:lstStyle>
                <a:p>
                  <a:pPr algn="ctr" eaLnBrk="1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</a:pPr>
                  <a:r>
                    <a:rPr lang="en-GB" altLang="en-US" sz="1633">
                      <a:solidFill>
                        <a:srgbClr val="FFFFFF"/>
                      </a:solidFill>
                      <a:latin typeface="Calibri" charset="0"/>
                      <a:ea typeface="Calibri" charset="0"/>
                      <a:cs typeface="Calibri" charset="0"/>
                    </a:rPr>
                    <a:t>i/o</a:t>
                  </a:r>
                </a:p>
              </p:txBody>
            </p:sp>
          </p:grpSp>
        </p:grpSp>
        <p:grpSp>
          <p:nvGrpSpPr>
            <p:cNvPr id="7" name="Group 25"/>
            <p:cNvGrpSpPr>
              <a:grpSpLocks/>
            </p:cNvGrpSpPr>
            <p:nvPr/>
          </p:nvGrpSpPr>
          <p:grpSpPr bwMode="auto">
            <a:xfrm>
              <a:off x="768960" y="3967561"/>
              <a:ext cx="6871680" cy="450720"/>
              <a:chOff x="534" y="2755"/>
              <a:chExt cx="4772" cy="313"/>
            </a:xfrm>
          </p:grpSpPr>
          <p:sp>
            <p:nvSpPr>
              <p:cNvPr id="44058" name="Text Box 26"/>
              <p:cNvSpPr txBox="1">
                <a:spLocks noChangeArrowheads="1"/>
              </p:cNvSpPr>
              <p:nvPr/>
            </p:nvSpPr>
            <p:spPr bwMode="auto">
              <a:xfrm>
                <a:off x="534" y="2823"/>
                <a:ext cx="657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81638" tIns="40819" rIns="81638" bIns="40819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633">
                    <a:latin typeface="Calibri" charset="0"/>
                    <a:ea typeface="Calibri" charset="0"/>
                    <a:cs typeface="Calibri" charset="0"/>
                  </a:rPr>
                  <a:t>Round 3</a:t>
                </a:r>
              </a:p>
            </p:txBody>
          </p:sp>
          <p:sp>
            <p:nvSpPr>
              <p:cNvPr id="44059" name="AutoShape 27"/>
              <p:cNvSpPr>
                <a:spLocks noChangeArrowheads="1"/>
              </p:cNvSpPr>
              <p:nvPr/>
            </p:nvSpPr>
            <p:spPr bwMode="auto">
              <a:xfrm>
                <a:off x="1244" y="2755"/>
                <a:ext cx="427" cy="314"/>
              </a:xfrm>
              <a:prstGeom prst="flowChartDocument">
                <a:avLst/>
              </a:prstGeom>
              <a:solidFill>
                <a:srgbClr val="CCCC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lIns="81638" tIns="40819" rIns="81638" bIns="40819" anchor="ctr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2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92</a:t>
                </a:r>
              </a:p>
            </p:txBody>
          </p:sp>
          <p:sp>
            <p:nvSpPr>
              <p:cNvPr id="44060" name="Text Box 28"/>
              <p:cNvSpPr txBox="1">
                <a:spLocks noChangeArrowheads="1"/>
              </p:cNvSpPr>
              <p:nvPr/>
            </p:nvSpPr>
            <p:spPr bwMode="auto">
              <a:xfrm>
                <a:off x="2939" y="2824"/>
                <a:ext cx="2367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81638" tIns="40819" rIns="81638" bIns="40819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633">
                    <a:latin typeface="Calibri" charset="0"/>
                    <a:ea typeface="Calibri" charset="0"/>
                    <a:cs typeface="Calibri" charset="0"/>
                  </a:rPr>
                  <a:t>C would win ... but it is still blocked!</a:t>
                </a:r>
              </a:p>
            </p:txBody>
          </p:sp>
        </p:grpSp>
        <p:grpSp>
          <p:nvGrpSpPr>
            <p:cNvPr id="8" name="Group 29"/>
            <p:cNvGrpSpPr>
              <a:grpSpLocks/>
            </p:cNvGrpSpPr>
            <p:nvPr/>
          </p:nvGrpSpPr>
          <p:grpSpPr bwMode="auto">
            <a:xfrm>
              <a:off x="768961" y="4716361"/>
              <a:ext cx="4946400" cy="492480"/>
              <a:chOff x="534" y="3275"/>
              <a:chExt cx="3435" cy="342"/>
            </a:xfrm>
          </p:grpSpPr>
          <p:sp>
            <p:nvSpPr>
              <p:cNvPr id="44053" name="Text Box 30"/>
              <p:cNvSpPr txBox="1">
                <a:spLocks noChangeArrowheads="1"/>
              </p:cNvSpPr>
              <p:nvPr/>
            </p:nvSpPr>
            <p:spPr bwMode="auto">
              <a:xfrm>
                <a:off x="534" y="3336"/>
                <a:ext cx="657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81638" tIns="40819" rIns="81638" bIns="40819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633">
                    <a:latin typeface="Calibri" charset="0"/>
                    <a:ea typeface="Calibri" charset="0"/>
                    <a:cs typeface="Calibri" charset="0"/>
                  </a:rPr>
                  <a:t>Round 4</a:t>
                </a:r>
              </a:p>
            </p:txBody>
          </p:sp>
          <p:sp>
            <p:nvSpPr>
              <p:cNvPr id="44054" name="AutoShape 31"/>
              <p:cNvSpPr>
                <a:spLocks noChangeArrowheads="1"/>
              </p:cNvSpPr>
              <p:nvPr/>
            </p:nvSpPr>
            <p:spPr bwMode="auto">
              <a:xfrm>
                <a:off x="1244" y="3304"/>
                <a:ext cx="427" cy="314"/>
              </a:xfrm>
              <a:prstGeom prst="flowChartDocument">
                <a:avLst/>
              </a:prstGeom>
              <a:solidFill>
                <a:srgbClr val="CCCC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lIns="81638" tIns="40819" rIns="81638" bIns="40819" anchor="ctr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2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33</a:t>
                </a:r>
              </a:p>
            </p:txBody>
          </p:sp>
          <p:grpSp>
            <p:nvGrpSpPr>
              <p:cNvPr id="44055" name="Group 32"/>
              <p:cNvGrpSpPr>
                <a:grpSpLocks/>
              </p:cNvGrpSpPr>
              <p:nvPr/>
            </p:nvGrpSpPr>
            <p:grpSpPr bwMode="auto">
              <a:xfrm>
                <a:off x="2975" y="3275"/>
                <a:ext cx="994" cy="288"/>
                <a:chOff x="2975" y="3275"/>
                <a:chExt cx="994" cy="288"/>
              </a:xfrm>
            </p:grpSpPr>
            <p:sp>
              <p:nvSpPr>
                <p:cNvPr id="44056" name="AutoShape 33"/>
                <p:cNvSpPr>
                  <a:spLocks noChangeArrowheads="1"/>
                </p:cNvSpPr>
                <p:nvPr/>
              </p:nvSpPr>
              <p:spPr bwMode="auto">
                <a:xfrm>
                  <a:off x="2975" y="3275"/>
                  <a:ext cx="513" cy="289"/>
                </a:xfrm>
                <a:prstGeom prst="roundRect">
                  <a:avLst>
                    <a:gd name="adj" fmla="val 333"/>
                  </a:avLst>
                </a:prstGeom>
                <a:solidFill>
                  <a:srgbClr val="198A8A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81638" tIns="40819" rIns="81638" bIns="40819" anchor="ctr" anchorCtr="1"/>
                <a:lstStyle>
                  <a:lvl1pPr>
                    <a:lnSpc>
                      <a:spcPct val="68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1pPr>
                  <a:lvl2pPr marL="742950" indent="-28575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2pPr>
                  <a:lvl3pPr marL="1143000" indent="-22860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</a:defRPr>
                  </a:lvl3pPr>
                  <a:lvl4pPr marL="1600200" indent="-22860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4pPr>
                  <a:lvl5pPr marL="2057400" indent="-228600"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9pPr>
                </a:lstStyle>
                <a:p>
                  <a:pPr algn="ctr" eaLnBrk="1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</a:pPr>
                  <a:r>
                    <a:rPr lang="en-GB" altLang="en-US" sz="1633">
                      <a:solidFill>
                        <a:srgbClr val="FFFFFF"/>
                      </a:solidFill>
                      <a:latin typeface="Calibri" charset="0"/>
                      <a:ea typeface="Calibri" charset="0"/>
                      <a:cs typeface="Calibri" charset="0"/>
                    </a:rPr>
                    <a:t>B</a:t>
                  </a:r>
                </a:p>
              </p:txBody>
            </p:sp>
            <p:sp>
              <p:nvSpPr>
                <p:cNvPr id="44057" name="AutoShape 34"/>
                <p:cNvSpPr>
                  <a:spLocks noChangeArrowheads="1"/>
                </p:cNvSpPr>
                <p:nvPr/>
              </p:nvSpPr>
              <p:spPr bwMode="auto">
                <a:xfrm>
                  <a:off x="3484" y="3275"/>
                  <a:ext cx="486" cy="289"/>
                </a:xfrm>
                <a:prstGeom prst="roundRect">
                  <a:avLst>
                    <a:gd name="adj" fmla="val 333"/>
                  </a:avLst>
                </a:prstGeom>
                <a:solidFill>
                  <a:srgbClr val="993366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81638" tIns="40819" rIns="81638" bIns="40819" anchor="ctr" anchorCtr="1"/>
                <a:lstStyle>
                  <a:lvl1pPr>
                    <a:lnSpc>
                      <a:spcPct val="68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1pPr>
                  <a:lvl2pPr marL="742950" indent="-28575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2pPr>
                  <a:lvl3pPr marL="1143000" indent="-22860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</a:defRPr>
                  </a:lvl3pPr>
                  <a:lvl4pPr marL="1600200" indent="-22860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4pPr>
                  <a:lvl5pPr marL="2057400" indent="-228600"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9pPr>
                </a:lstStyle>
                <a:p>
                  <a:pPr algn="ctr" eaLnBrk="1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</a:pPr>
                  <a:r>
                    <a:rPr lang="en-GB" altLang="en-US" sz="1633">
                      <a:solidFill>
                        <a:srgbClr val="FFFFFF"/>
                      </a:solidFill>
                      <a:latin typeface="Calibri" charset="0"/>
                      <a:ea typeface="Calibri" charset="0"/>
                      <a:cs typeface="Calibri" charset="0"/>
                    </a:rPr>
                    <a:t>i/o</a:t>
                  </a:r>
                </a:p>
              </p:txBody>
            </p:sp>
          </p:grpSp>
        </p:grpSp>
        <p:grpSp>
          <p:nvGrpSpPr>
            <p:cNvPr id="10" name="Group 35"/>
            <p:cNvGrpSpPr>
              <a:grpSpLocks/>
            </p:cNvGrpSpPr>
            <p:nvPr/>
          </p:nvGrpSpPr>
          <p:grpSpPr bwMode="auto">
            <a:xfrm>
              <a:off x="768961" y="5424841"/>
              <a:ext cx="5994720" cy="491040"/>
              <a:chOff x="534" y="3767"/>
              <a:chExt cx="4163" cy="341"/>
            </a:xfrm>
          </p:grpSpPr>
          <p:sp>
            <p:nvSpPr>
              <p:cNvPr id="44048" name="Text Box 36"/>
              <p:cNvSpPr txBox="1">
                <a:spLocks noChangeArrowheads="1"/>
              </p:cNvSpPr>
              <p:nvPr/>
            </p:nvSpPr>
            <p:spPr bwMode="auto">
              <a:xfrm>
                <a:off x="534" y="3827"/>
                <a:ext cx="657" cy="2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81638" tIns="40819" rIns="81638" bIns="40819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1633">
                    <a:latin typeface="Calibri" charset="0"/>
                    <a:ea typeface="Calibri" charset="0"/>
                    <a:cs typeface="Calibri" charset="0"/>
                  </a:rPr>
                  <a:t>Round 5</a:t>
                </a:r>
              </a:p>
            </p:txBody>
          </p:sp>
          <p:sp>
            <p:nvSpPr>
              <p:cNvPr id="44049" name="AutoShape 37"/>
              <p:cNvSpPr>
                <a:spLocks noChangeArrowheads="1"/>
              </p:cNvSpPr>
              <p:nvPr/>
            </p:nvSpPr>
            <p:spPr bwMode="auto">
              <a:xfrm>
                <a:off x="1244" y="3795"/>
                <a:ext cx="427" cy="314"/>
              </a:xfrm>
              <a:prstGeom prst="flowChartDocument">
                <a:avLst/>
              </a:prstGeom>
              <a:solidFill>
                <a:srgbClr val="CCCC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lIns="81638" tIns="40819" rIns="81638" bIns="40819" anchor="ctr"/>
              <a:lstStyle>
                <a:lvl1pPr>
                  <a:lnSpc>
                    <a:spcPct val="68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1pPr>
                <a:lvl2pPr marL="742950" indent="-28575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2pPr>
                <a:lvl3pPr marL="11430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</a:defRPr>
                </a:lvl3pPr>
                <a:lvl4pPr marL="1600200" indent="-228600">
                  <a:spcAft>
                    <a:spcPts val="575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4pPr>
                <a:lvl5pPr marL="2057400" indent="-228600"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100000"/>
                  <a:buFont typeface="Arial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</a:defRPr>
                </a:lvl9pPr>
              </a:lstStyle>
              <a:p>
                <a:pPr algn="ctr" eaLnBrk="1">
                  <a:lnSpc>
                    <a:spcPct val="92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7</a:t>
                </a:r>
              </a:p>
            </p:txBody>
          </p:sp>
          <p:grpSp>
            <p:nvGrpSpPr>
              <p:cNvPr id="44050" name="Group 38"/>
              <p:cNvGrpSpPr>
                <a:grpSpLocks/>
              </p:cNvGrpSpPr>
              <p:nvPr/>
            </p:nvGrpSpPr>
            <p:grpSpPr bwMode="auto">
              <a:xfrm>
                <a:off x="3487" y="3767"/>
                <a:ext cx="1210" cy="288"/>
                <a:chOff x="3487" y="3767"/>
                <a:chExt cx="1210" cy="288"/>
              </a:xfrm>
            </p:grpSpPr>
            <p:sp>
              <p:nvSpPr>
                <p:cNvPr id="44051" name="AutoShape 39"/>
                <p:cNvSpPr>
                  <a:spLocks noChangeArrowheads="1"/>
                </p:cNvSpPr>
                <p:nvPr/>
              </p:nvSpPr>
              <p:spPr bwMode="auto">
                <a:xfrm>
                  <a:off x="3487" y="3767"/>
                  <a:ext cx="727" cy="289"/>
                </a:xfrm>
                <a:prstGeom prst="roundRect">
                  <a:avLst>
                    <a:gd name="adj" fmla="val 333"/>
                  </a:avLst>
                </a:prstGeom>
                <a:solidFill>
                  <a:srgbClr val="198A8A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81638" tIns="40819" rIns="81638" bIns="40819" anchor="ctr" anchorCtr="1"/>
                <a:lstStyle>
                  <a:lvl1pPr>
                    <a:lnSpc>
                      <a:spcPct val="68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1pPr>
                  <a:lvl2pPr marL="742950" indent="-28575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2pPr>
                  <a:lvl3pPr marL="1143000" indent="-22860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</a:defRPr>
                  </a:lvl3pPr>
                  <a:lvl4pPr marL="1600200" indent="-22860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4pPr>
                  <a:lvl5pPr marL="2057400" indent="-228600"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9pPr>
                </a:lstStyle>
                <a:p>
                  <a:pPr algn="ctr" eaLnBrk="1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</a:pPr>
                  <a:r>
                    <a:rPr lang="en-GB" altLang="en-US" sz="1633">
                      <a:solidFill>
                        <a:srgbClr val="FFFFFF"/>
                      </a:solidFill>
                      <a:latin typeface="Calibri" charset="0"/>
                      <a:ea typeface="Calibri" charset="0"/>
                      <a:cs typeface="Calibri" charset="0"/>
                    </a:rPr>
                    <a:t>A</a:t>
                  </a:r>
                </a:p>
              </p:txBody>
            </p:sp>
            <p:sp>
              <p:nvSpPr>
                <p:cNvPr id="44052" name="AutoShape 40"/>
                <p:cNvSpPr>
                  <a:spLocks noChangeArrowheads="1"/>
                </p:cNvSpPr>
                <p:nvPr/>
              </p:nvSpPr>
              <p:spPr bwMode="auto">
                <a:xfrm>
                  <a:off x="4212" y="3767"/>
                  <a:ext cx="486" cy="289"/>
                </a:xfrm>
                <a:prstGeom prst="roundRect">
                  <a:avLst>
                    <a:gd name="adj" fmla="val 333"/>
                  </a:avLst>
                </a:prstGeom>
                <a:solidFill>
                  <a:srgbClr val="993366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81638" tIns="40819" rIns="81638" bIns="40819" anchor="ctr" anchorCtr="1"/>
                <a:lstStyle>
                  <a:lvl1pPr>
                    <a:lnSpc>
                      <a:spcPct val="68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1pPr>
                  <a:lvl2pPr marL="742950" indent="-28575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2pPr>
                  <a:lvl3pPr marL="1143000" indent="-22860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</a:defRPr>
                  </a:lvl3pPr>
                  <a:lvl4pPr marL="1600200" indent="-228600">
                    <a:spcAft>
                      <a:spcPts val="575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4pPr>
                  <a:lvl5pPr marL="2057400" indent="-228600"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100000"/>
                    <a:buFont typeface="Arial" charset="0"/>
                    <a:buChar char="•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</a:defRPr>
                  </a:lvl9pPr>
                </a:lstStyle>
                <a:p>
                  <a:pPr algn="ctr" eaLnBrk="1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</a:pPr>
                  <a:r>
                    <a:rPr lang="en-GB" altLang="en-US" sz="1633">
                      <a:solidFill>
                        <a:srgbClr val="FFFFFF"/>
                      </a:solidFill>
                      <a:latin typeface="Calibri" charset="0"/>
                      <a:ea typeface="Calibri" charset="0"/>
                      <a:cs typeface="Calibri" charset="0"/>
                    </a:rPr>
                    <a:t>i/o</a:t>
                  </a:r>
                </a:p>
              </p:txBody>
            </p:sp>
          </p:grpSp>
        </p:grpSp>
      </p:grpSp>
      <p:sp>
        <p:nvSpPr>
          <p:cNvPr id="43" name="TextBox 42"/>
          <p:cNvSpPr txBox="1"/>
          <p:nvPr/>
        </p:nvSpPr>
        <p:spPr>
          <a:xfrm>
            <a:off x="2690335" y="2486059"/>
            <a:ext cx="1249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>
                <a:latin typeface="Calibri" pitchFamily="34" charset="0"/>
              </a:rPr>
              <a:t>30 tickets</a:t>
            </a: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378260" y="2491654"/>
            <a:ext cx="1249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>
                <a:latin typeface="Calibri" pitchFamily="34" charset="0"/>
              </a:rPr>
              <a:t>10 </a:t>
            </a:r>
            <a:r>
              <a:rPr lang="en-US" sz="1800" dirty="0" smtClean="0">
                <a:latin typeface="Calibri" pitchFamily="34" charset="0"/>
              </a:rPr>
              <a:t>tickets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828340" y="2467339"/>
            <a:ext cx="1249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60 tickets</a:t>
            </a:r>
          </a:p>
        </p:txBody>
      </p:sp>
    </p:spTree>
    <p:extLst>
      <p:ext uri="{BB962C8B-B14F-4D97-AF65-F5344CB8AC3E}">
        <p14:creationId xmlns:p14="http://schemas.microsoft.com/office/powerpoint/2010/main" val="81014048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51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Guaranteed Scheduling</a:t>
            </a:r>
          </a:p>
        </p:txBody>
      </p:sp>
      <p:sp>
        <p:nvSpPr>
          <p:cNvPr id="6246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/>
              <a:t>Provide guarantees about </a:t>
            </a:r>
            <a:r>
              <a:rPr lang="en-GB" altLang="en-US" dirty="0">
                <a:solidFill>
                  <a:schemeClr val="accent2"/>
                </a:solidFill>
              </a:rPr>
              <a:t>CPU usage</a:t>
            </a:r>
          </a:p>
          <a:p>
            <a:pPr lvl="1"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 smtClean="0"/>
              <a:t>If </a:t>
            </a:r>
            <a:r>
              <a:rPr lang="en-GB" altLang="en-US" dirty="0"/>
              <a:t>there are N processes, </a:t>
            </a:r>
            <a:r>
              <a:rPr lang="en-GB" altLang="en-US" dirty="0" smtClean="0"/>
              <a:t>then </a:t>
            </a:r>
            <a:r>
              <a:rPr lang="en-GB" altLang="en-US" dirty="0"/>
              <a:t>each should get 1/N of CPU allocation.</a:t>
            </a:r>
          </a:p>
          <a:p>
            <a:pPr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/>
              <a:t>How to do it?</a:t>
            </a:r>
          </a:p>
          <a:p>
            <a:pPr lvl="1"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 smtClean="0"/>
              <a:t>For each process</a:t>
            </a:r>
          </a:p>
          <a:p>
            <a:pPr lvl="2"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 smtClean="0"/>
              <a:t>Compute </a:t>
            </a:r>
            <a:r>
              <a:rPr lang="en-GB" altLang="en-US" dirty="0"/>
              <a:t>the ratio of actual CPU time / consumed CPU time.</a:t>
            </a:r>
          </a:p>
          <a:p>
            <a:pPr lvl="1"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/>
              <a:t>Pick the one with the lowest ratio.</a:t>
            </a:r>
          </a:p>
          <a:p>
            <a:pPr lvl="1"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/>
              <a:t>Ratio of 0.5: process had consumed half of it should have had</a:t>
            </a:r>
          </a:p>
          <a:p>
            <a:pPr lvl="1"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/>
              <a:t>Ratio of 2.0: process had consumed twice of it should have had</a:t>
            </a:r>
          </a:p>
          <a:p>
            <a:pPr lvl="1"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8504515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51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Fair-share scheduling</a:t>
            </a:r>
          </a:p>
        </p:txBody>
      </p:sp>
      <p:sp>
        <p:nvSpPr>
          <p:cNvPr id="64514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/>
              <a:t>W</a:t>
            </a:r>
            <a:r>
              <a:rPr lang="en-GB" altLang="en-US" dirty="0" smtClean="0"/>
              <a:t>e </a:t>
            </a:r>
            <a:r>
              <a:rPr lang="en-GB" altLang="en-US" dirty="0"/>
              <a:t>have assumed that </a:t>
            </a:r>
            <a:r>
              <a:rPr lang="en-GB" altLang="en-US" dirty="0">
                <a:solidFill>
                  <a:schemeClr val="accent2"/>
                </a:solidFill>
              </a:rPr>
              <a:t>each process is of its own</a:t>
            </a:r>
            <a:r>
              <a:rPr lang="en-GB" altLang="en-US" dirty="0"/>
              <a:t>, with no regard who its </a:t>
            </a:r>
            <a:r>
              <a:rPr lang="en-GB" altLang="en-US" dirty="0">
                <a:solidFill>
                  <a:srgbClr val="C00000"/>
                </a:solidFill>
              </a:rPr>
              <a:t>owner</a:t>
            </a:r>
            <a:r>
              <a:rPr lang="en-GB" altLang="en-US" dirty="0"/>
              <a:t> is.</a:t>
            </a:r>
          </a:p>
          <a:p>
            <a:pPr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 smtClean="0">
                <a:solidFill>
                  <a:schemeClr val="accent2"/>
                </a:solidFill>
              </a:rPr>
              <a:t>CPU </a:t>
            </a:r>
            <a:r>
              <a:rPr lang="en-GB" altLang="en-US" dirty="0">
                <a:solidFill>
                  <a:schemeClr val="accent2"/>
                </a:solidFill>
              </a:rPr>
              <a:t>allocation</a:t>
            </a:r>
            <a:r>
              <a:rPr lang="en-GB" altLang="en-US" dirty="0"/>
              <a:t> is </a:t>
            </a:r>
            <a:r>
              <a:rPr lang="en-GB" altLang="en-US" dirty="0">
                <a:solidFill>
                  <a:schemeClr val="accent2"/>
                </a:solidFill>
              </a:rPr>
              <a:t>split to the number of processes a user has</a:t>
            </a:r>
            <a:r>
              <a:rPr lang="en-GB" altLang="en-US" dirty="0"/>
              <a:t>.</a:t>
            </a:r>
          </a:p>
          <a:p>
            <a:pPr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 smtClean="0"/>
              <a:t>A user </a:t>
            </a:r>
            <a:r>
              <a:rPr lang="en-GB" altLang="en-US" dirty="0"/>
              <a:t>running a single process would run 10 times as fast, than another user running 10 copies of the same process.  </a:t>
            </a:r>
          </a:p>
        </p:txBody>
      </p:sp>
    </p:spTree>
    <p:extLst>
      <p:ext uri="{BB962C8B-B14F-4D97-AF65-F5344CB8AC3E}">
        <p14:creationId xmlns:p14="http://schemas.microsoft.com/office/powerpoint/2010/main" val="24258675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1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81638" tIns="42452" rIns="81638" bIns="42452" numCol="1" anchor="b" anchorCtr="0" compatLnSpc="1">
            <a:prstTxWarp prst="textNoShape">
              <a:avLst/>
            </a:prstTxWarp>
          </a:bodyPr>
          <a:lstStyle/>
          <a:p>
            <a:pPr>
              <a:lnSpc>
                <a:spcPct val="6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Multi-Processor Scheduling</a:t>
            </a:r>
          </a:p>
        </p:txBody>
      </p:sp>
      <p:sp>
        <p:nvSpPr>
          <p:cNvPr id="66562" name="Rectangle 2"/>
          <p:cNvSpPr>
            <a:spLocks noGrp="1" noChangeArrowheads="1"/>
          </p:cNvSpPr>
          <p:nvPr>
            <p:ph idx="1"/>
          </p:nvPr>
        </p:nvSpPr>
        <p:spPr/>
        <p:txBody>
          <a:bodyPr vert="horz" wrap="square" lIns="81638" tIns="42452" rIns="81638" bIns="42452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715"/>
              </a:spcBef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/>
              <a:t>CPU scheduling more complex when </a:t>
            </a:r>
            <a:r>
              <a:rPr lang="en-GB" altLang="en-US">
                <a:solidFill>
                  <a:schemeClr val="accent2"/>
                </a:solidFill>
              </a:rPr>
              <a:t>multiple CPUs </a:t>
            </a:r>
            <a:r>
              <a:rPr lang="en-GB" altLang="en-US"/>
              <a:t>are available</a:t>
            </a:r>
          </a:p>
          <a:p>
            <a:pPr>
              <a:spcBef>
                <a:spcPts val="715"/>
              </a:spcBef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GB" altLang="en-US"/>
          </a:p>
          <a:p>
            <a:pPr>
              <a:spcBef>
                <a:spcPts val="715"/>
              </a:spcBef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i="1"/>
              <a:t>Homogeneous processors</a:t>
            </a:r>
            <a:r>
              <a:rPr lang="en-GB" altLang="en-US"/>
              <a:t> within a multiprocessor system</a:t>
            </a:r>
          </a:p>
          <a:p>
            <a:pPr lvl="1"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/>
              <a:t>multiple physical processors</a:t>
            </a:r>
          </a:p>
          <a:p>
            <a:pPr lvl="1"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/>
              <a:t>single physical processor providing multiple logical processors</a:t>
            </a:r>
          </a:p>
          <a:p>
            <a:pPr lvl="2"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/>
              <a:t>hyperthreading</a:t>
            </a:r>
          </a:p>
          <a:p>
            <a:pPr lvl="2"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/>
              <a:t>multiple  cores</a:t>
            </a:r>
          </a:p>
          <a:p>
            <a:pPr>
              <a:spcBef>
                <a:spcPts val="715"/>
              </a:spcBef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2831971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itle 2"/>
          <p:cNvSpPr>
            <a:spLocks noGrp="1"/>
          </p:cNvSpPr>
          <p:nvPr>
            <p:ph type="title"/>
          </p:nvPr>
        </p:nvSpPr>
        <p:spPr/>
        <p:txBody>
          <a:bodyPr vert="horz" wrap="square" lIns="91429" tIns="45714" rIns="91429" bIns="45714" numCol="1" anchor="ctr" anchorCtr="0" compatLnSpc="1">
            <a:prstTxWarp prst="textNoShape">
              <a:avLst/>
            </a:prstTxWarp>
          </a:bodyPr>
          <a:lstStyle/>
          <a:p>
            <a:pPr defTabSz="829452"/>
            <a:r>
              <a:rPr lang="en-US" altLang="en-US">
                <a:ea typeface="ＭＳ Ｐゴシック" charset="-128"/>
              </a:rPr>
              <a:t>Multiprocessor scheduling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4000"/>
              </a:lnSpc>
              <a:spcBef>
                <a:spcPts val="544"/>
              </a:spcBef>
              <a:buSzTx/>
              <a:buFont typeface="Wingdings" charset="2"/>
              <a:buChar char=""/>
            </a:pPr>
            <a:r>
              <a:rPr lang="en-GB" altLang="en-US" sz="2177" dirty="0"/>
              <a:t>On a uniprocessor:</a:t>
            </a:r>
          </a:p>
          <a:p>
            <a:pPr lvl="1">
              <a:lnSpc>
                <a:spcPct val="94000"/>
              </a:lnSpc>
              <a:spcBef>
                <a:spcPts val="544"/>
              </a:spcBef>
              <a:buSzTx/>
              <a:buFont typeface="Wingdings" charset="2"/>
              <a:buChar char=""/>
            </a:pPr>
            <a:r>
              <a:rPr lang="en-GB" altLang="en-US" sz="1633" dirty="0">
                <a:ea typeface="ＭＳ Ｐゴシック" charset="-128"/>
              </a:rPr>
              <a:t>Which thread should be run next?</a:t>
            </a:r>
          </a:p>
          <a:p>
            <a:pPr>
              <a:lnSpc>
                <a:spcPct val="94000"/>
              </a:lnSpc>
              <a:spcBef>
                <a:spcPts val="544"/>
              </a:spcBef>
              <a:buSzTx/>
              <a:buFont typeface="Wingdings" charset="2"/>
              <a:buChar char=""/>
            </a:pPr>
            <a:r>
              <a:rPr lang="en-GB" altLang="en-US" sz="2177" dirty="0">
                <a:ea typeface="ＭＳ Ｐゴシック" charset="-128"/>
              </a:rPr>
              <a:t>On a multiprocessor:</a:t>
            </a:r>
          </a:p>
          <a:p>
            <a:pPr lvl="1">
              <a:lnSpc>
                <a:spcPct val="94000"/>
              </a:lnSpc>
              <a:spcBef>
                <a:spcPts val="544"/>
              </a:spcBef>
              <a:buSzTx/>
              <a:buFont typeface="Wingdings" charset="2"/>
              <a:buChar char=""/>
            </a:pPr>
            <a:r>
              <a:rPr lang="en-GB" altLang="en-US" sz="1633" dirty="0">
                <a:ea typeface="ＭＳ Ｐゴシック" charset="-128"/>
              </a:rPr>
              <a:t>Which thread should be run on which CPU next?</a:t>
            </a:r>
          </a:p>
          <a:p>
            <a:pPr>
              <a:lnSpc>
                <a:spcPct val="94000"/>
              </a:lnSpc>
              <a:spcBef>
                <a:spcPts val="544"/>
              </a:spcBef>
              <a:buSzTx/>
              <a:buFont typeface="Wingdings" charset="2"/>
              <a:buChar char=""/>
            </a:pPr>
            <a:r>
              <a:rPr lang="en-GB" altLang="en-US" sz="2177" dirty="0">
                <a:ea typeface="ＭＳ Ｐゴシック" charset="-128"/>
              </a:rPr>
              <a:t>What should be the scheduling unit? </a:t>
            </a:r>
          </a:p>
          <a:p>
            <a:pPr lvl="1">
              <a:lnSpc>
                <a:spcPct val="94000"/>
              </a:lnSpc>
              <a:spcBef>
                <a:spcPts val="544"/>
              </a:spcBef>
              <a:buSzTx/>
              <a:buFont typeface="Wingdings" charset="2"/>
              <a:buChar char=""/>
            </a:pPr>
            <a:r>
              <a:rPr lang="en-GB" altLang="en-US" sz="1633" dirty="0">
                <a:ea typeface="ＭＳ Ｐゴシック" charset="-128"/>
              </a:rPr>
              <a:t>Threads or processes</a:t>
            </a:r>
          </a:p>
          <a:p>
            <a:pPr lvl="2">
              <a:lnSpc>
                <a:spcPct val="94000"/>
              </a:lnSpc>
              <a:spcBef>
                <a:spcPts val="544"/>
              </a:spcBef>
              <a:buSzTx/>
              <a:buFont typeface="Wingdings" charset="2"/>
              <a:buChar char=""/>
            </a:pPr>
            <a:r>
              <a:rPr lang="en-GB" altLang="en-US" sz="1633" dirty="0">
                <a:ea typeface="ＭＳ Ｐゴシック" charset="-128"/>
              </a:rPr>
              <a:t>Recall user-level and kernel-level threads</a:t>
            </a:r>
          </a:p>
          <a:p>
            <a:pPr lvl="1">
              <a:lnSpc>
                <a:spcPct val="94000"/>
              </a:lnSpc>
              <a:spcBef>
                <a:spcPts val="544"/>
              </a:spcBef>
              <a:buSzTx/>
              <a:buFont typeface="Wingdings" charset="2"/>
              <a:buChar char=""/>
            </a:pPr>
            <a:r>
              <a:rPr lang="en-GB" altLang="en-US" sz="1633" dirty="0">
                <a:ea typeface="ＭＳ Ｐゴシック" charset="-128"/>
              </a:rPr>
              <a:t>In some systems all threads are independent, </a:t>
            </a:r>
          </a:p>
          <a:p>
            <a:pPr lvl="2">
              <a:lnSpc>
                <a:spcPct val="94000"/>
              </a:lnSpc>
              <a:spcBef>
                <a:spcPts val="544"/>
              </a:spcBef>
              <a:buSzTx/>
              <a:buFont typeface="Wingdings" charset="2"/>
              <a:buChar char=""/>
            </a:pPr>
            <a:r>
              <a:rPr lang="en-GB" altLang="en-US" sz="1633" dirty="0">
                <a:ea typeface="ＭＳ Ｐゴシック" charset="-128"/>
              </a:rPr>
              <a:t>Independent users start independent processes</a:t>
            </a:r>
          </a:p>
          <a:p>
            <a:pPr lvl="1">
              <a:lnSpc>
                <a:spcPct val="94000"/>
              </a:lnSpc>
              <a:spcBef>
                <a:spcPts val="544"/>
              </a:spcBef>
              <a:buSzTx/>
              <a:buFont typeface="Wingdings" charset="2"/>
              <a:buChar char=""/>
            </a:pPr>
            <a:r>
              <a:rPr lang="en-GB" altLang="en-US" sz="1633" dirty="0">
                <a:ea typeface="ＭＳ Ｐゴシック" charset="-128"/>
              </a:rPr>
              <a:t>in others they come in groups</a:t>
            </a:r>
          </a:p>
          <a:p>
            <a:pPr lvl="2">
              <a:lnSpc>
                <a:spcPct val="94000"/>
              </a:lnSpc>
              <a:spcBef>
                <a:spcPts val="544"/>
              </a:spcBef>
              <a:buSzTx/>
              <a:buFont typeface="Wingdings" charset="2"/>
              <a:buChar char=""/>
            </a:pPr>
            <a:r>
              <a:rPr lang="en-GB" altLang="en-US" sz="1633" dirty="0">
                <a:ea typeface="ＭＳ Ｐゴシック" charset="-128"/>
              </a:rPr>
              <a:t>Make</a:t>
            </a:r>
          </a:p>
          <a:p>
            <a:pPr lvl="2">
              <a:lnSpc>
                <a:spcPct val="94000"/>
              </a:lnSpc>
              <a:spcBef>
                <a:spcPts val="544"/>
              </a:spcBef>
              <a:buSzTx/>
              <a:buFont typeface="Wingdings" charset="2"/>
              <a:buChar char=""/>
            </a:pPr>
            <a:r>
              <a:rPr lang="en-GB" altLang="en-US" sz="1633" dirty="0">
                <a:ea typeface="ＭＳ Ｐゴシック" charset="-128"/>
              </a:rPr>
              <a:t>Originally compiles sequentially</a:t>
            </a:r>
          </a:p>
          <a:p>
            <a:pPr lvl="2">
              <a:lnSpc>
                <a:spcPct val="94000"/>
              </a:lnSpc>
              <a:spcBef>
                <a:spcPts val="544"/>
              </a:spcBef>
              <a:buSzTx/>
              <a:buFont typeface="Wingdings" charset="2"/>
              <a:buChar char=""/>
            </a:pPr>
            <a:r>
              <a:rPr lang="en-GB" altLang="en-US" sz="1633" dirty="0">
                <a:ea typeface="ＭＳ Ｐゴシック" charset="-128"/>
              </a:rPr>
              <a:t>Newer versions starts compilations in parallel</a:t>
            </a:r>
          </a:p>
          <a:p>
            <a:pPr lvl="3">
              <a:lnSpc>
                <a:spcPct val="94000"/>
              </a:lnSpc>
              <a:spcBef>
                <a:spcPts val="544"/>
              </a:spcBef>
              <a:buFont typeface="Wingdings" charset="2"/>
              <a:buChar char=""/>
            </a:pPr>
            <a:r>
              <a:rPr lang="en-GB" altLang="en-US" sz="1633" dirty="0">
                <a:ea typeface="ＭＳ Ｐゴシック" charset="-128"/>
              </a:rPr>
              <a:t>The compilation processes need to be treated as a group and scheduled to maximize performance </a:t>
            </a:r>
          </a:p>
          <a:p>
            <a:pPr>
              <a:lnSpc>
                <a:spcPct val="94000"/>
              </a:lnSpc>
              <a:spcBef>
                <a:spcPts val="544"/>
              </a:spcBef>
              <a:buSzTx/>
              <a:buFont typeface="Wingdings" charset="2"/>
              <a:buChar char=""/>
            </a:pPr>
            <a:endParaRPr lang="en-GB" altLang="en-US" sz="2177" dirty="0">
              <a:ea typeface="ＭＳ Ｐゴシック" charset="-128"/>
            </a:endParaRPr>
          </a:p>
          <a:p>
            <a:endParaRPr lang="tr-TR" dirty="0"/>
          </a:p>
        </p:txBody>
      </p:sp>
      <p:sp>
        <p:nvSpPr>
          <p:cNvPr id="68611" name="Rectangle 4"/>
          <p:cNvSpPr>
            <a:spLocks noChangeArrowheads="1"/>
          </p:cNvSpPr>
          <p:nvPr/>
        </p:nvSpPr>
        <p:spPr bwMode="auto">
          <a:xfrm>
            <a:off x="1431386" y="2312281"/>
            <a:ext cx="8428320" cy="5667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282575" indent="-177800">
              <a:lnSpc>
                <a:spcPct val="6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tabLst>
                <a:tab pos="28257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 marL="750888" indent="-180975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28257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 marL="1254125" indent="-177800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28257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</a:defRPr>
            </a:lvl3pPr>
            <a:lvl4pPr marL="1685925" indent="-174625">
              <a:spcAft>
                <a:spcPts val="575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28257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 marL="2057400" indent="-228600"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28257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28257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28257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28257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100000"/>
              <a:buFont typeface="Arial" charset="0"/>
              <a:buChar char="•"/>
              <a:tabLst>
                <a:tab pos="28257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eaLnBrk="1" hangingPunct="1">
              <a:lnSpc>
                <a:spcPct val="94000"/>
              </a:lnSpc>
              <a:spcBef>
                <a:spcPts val="544"/>
              </a:spcBef>
              <a:spcAft>
                <a:spcPct val="0"/>
              </a:spcAft>
              <a:buSzTx/>
              <a:buFont typeface="Wingdings" charset="2"/>
              <a:buChar char=""/>
            </a:pPr>
            <a:endParaRPr lang="en-GB" altLang="en-US" sz="2177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5291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81638" tIns="42452" rIns="81638" bIns="42452" numCol="1" anchor="b" anchorCtr="0" compatLnSpc="1">
            <a:prstTxWarp prst="textNoShape">
              <a:avLst/>
            </a:prstTxWarp>
          </a:bodyPr>
          <a:lstStyle/>
          <a:p>
            <a:pPr>
              <a:lnSpc>
                <a:spcPct val="6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Multi-Processor Scheduling</a:t>
            </a:r>
          </a:p>
        </p:txBody>
      </p:sp>
      <p:sp>
        <p:nvSpPr>
          <p:cNvPr id="70658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8479111" cy="3225691"/>
          </a:xfrm>
        </p:spPr>
        <p:txBody>
          <a:bodyPr vert="horz" wrap="square" lIns="81638" tIns="42452" rIns="81638" bIns="42452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>
              <a:spcBef>
                <a:spcPts val="715"/>
              </a:spcBef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/>
              <a:t>Asymmetric multiprocessing</a:t>
            </a:r>
          </a:p>
          <a:p>
            <a:pPr lvl="1">
              <a:spcBef>
                <a:spcPts val="715"/>
              </a:spcBef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sz="1800" dirty="0"/>
              <a:t>A single processor (master) handles all the scheduling with regard to CPU, I/O for all the processors in the system.</a:t>
            </a:r>
          </a:p>
          <a:p>
            <a:pPr lvl="1">
              <a:spcBef>
                <a:spcPts val="715"/>
              </a:spcBef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sz="1800" dirty="0"/>
              <a:t>Other processors execute only user code.</a:t>
            </a:r>
          </a:p>
          <a:p>
            <a:pPr lvl="1">
              <a:spcBef>
                <a:spcPts val="715"/>
              </a:spcBef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sz="1800" dirty="0"/>
              <a:t>only one processor accesses the system data structures, alleviating the need for data sharing</a:t>
            </a:r>
          </a:p>
          <a:p>
            <a:pPr>
              <a:spcBef>
                <a:spcPts val="715"/>
              </a:spcBef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dirty="0"/>
              <a:t>Symmetric multiprocessing (SMP)</a:t>
            </a:r>
          </a:p>
          <a:p>
            <a:pPr lvl="1">
              <a:spcBef>
                <a:spcPts val="715"/>
              </a:spcBef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sz="1800" dirty="0"/>
              <a:t>Two or more identical processors are connected to a single shared main memory. </a:t>
            </a:r>
          </a:p>
          <a:p>
            <a:pPr lvl="1">
              <a:spcBef>
                <a:spcPts val="715"/>
              </a:spcBef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sz="1800" dirty="0"/>
              <a:t>Most common multiprocessor systems today use an SMP architecture</a:t>
            </a:r>
          </a:p>
          <a:p>
            <a:pPr lvl="1">
              <a:spcBef>
                <a:spcPts val="715"/>
              </a:spcBef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US" altLang="en-US" sz="1800" dirty="0"/>
              <a:t>Each processor does his own self-scheduling. </a:t>
            </a:r>
          </a:p>
        </p:txBody>
      </p:sp>
      <p:pic>
        <p:nvPicPr>
          <p:cNvPr id="7066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2881" y="4897528"/>
            <a:ext cx="6922080" cy="1658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29908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60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 dirty="0"/>
              <a:t>Issues with SMP </a:t>
            </a:r>
            <a:r>
              <a:rPr lang="en-GB" altLang="en-US" dirty="0" smtClean="0"/>
              <a:t>scheduling - 1</a:t>
            </a:r>
            <a:endParaRPr lang="en-GB" altLang="en-US" dirty="0"/>
          </a:p>
        </p:txBody>
      </p:sp>
      <p:sp>
        <p:nvSpPr>
          <p:cNvPr id="72706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  <a:buClr>
                <a:srgbClr val="000000"/>
              </a:buClr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  <a:defRPr/>
            </a:pPr>
            <a:r>
              <a:rPr lang="en-GB" altLang="en-US" dirty="0"/>
              <a:t>Processor affinity</a:t>
            </a:r>
          </a:p>
          <a:p>
            <a:pPr lvl="1">
              <a:lnSpc>
                <a:spcPct val="110000"/>
              </a:lnSpc>
              <a:buClr>
                <a:srgbClr val="000000"/>
              </a:buClr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  <a:defRPr/>
            </a:pPr>
            <a:r>
              <a:rPr lang="en-GB" altLang="en-US" dirty="0"/>
              <a:t>Migration of a process from one processor to another is costly</a:t>
            </a:r>
          </a:p>
          <a:p>
            <a:pPr lvl="2">
              <a:lnSpc>
                <a:spcPct val="110000"/>
              </a:lnSpc>
              <a:buClr>
                <a:srgbClr val="000000"/>
              </a:buClr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  <a:defRPr/>
            </a:pPr>
            <a:r>
              <a:rPr lang="en-GB" altLang="en-US" dirty="0"/>
              <a:t>cached data is invalidated</a:t>
            </a:r>
          </a:p>
          <a:p>
            <a:pPr lvl="1">
              <a:lnSpc>
                <a:spcPct val="110000"/>
              </a:lnSpc>
              <a:buClr>
                <a:srgbClr val="000000"/>
              </a:buClr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  <a:defRPr/>
            </a:pPr>
            <a:r>
              <a:rPr lang="en-GB" altLang="en-US" dirty="0"/>
              <a:t>Avoid migration of one process from one processor to another.</a:t>
            </a:r>
          </a:p>
          <a:p>
            <a:pPr lvl="1">
              <a:lnSpc>
                <a:spcPct val="110000"/>
              </a:lnSpc>
              <a:buClr>
                <a:srgbClr val="000000"/>
              </a:buClr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  <a:defRPr/>
            </a:pPr>
            <a:r>
              <a:rPr lang="en-GB" altLang="en-US" dirty="0">
                <a:solidFill>
                  <a:srgbClr val="C00000"/>
                </a:solidFill>
              </a:rPr>
              <a:t>Hard affinity</a:t>
            </a:r>
            <a:r>
              <a:rPr lang="en-GB" altLang="en-US" dirty="0"/>
              <a:t>: Assign a processor to a particular process and do not allow it to migrate.</a:t>
            </a:r>
          </a:p>
          <a:p>
            <a:pPr lvl="1">
              <a:lnSpc>
                <a:spcPct val="110000"/>
              </a:lnSpc>
              <a:buClr>
                <a:srgbClr val="000000"/>
              </a:buClr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  <a:defRPr/>
            </a:pPr>
            <a:r>
              <a:rPr lang="en-GB" altLang="en-US" dirty="0">
                <a:solidFill>
                  <a:srgbClr val="C00000"/>
                </a:solidFill>
              </a:rPr>
              <a:t>Soft affinity</a:t>
            </a:r>
            <a:r>
              <a:rPr lang="en-GB" altLang="en-US" dirty="0"/>
              <a:t>: The OS tries to keep a process running on the same processor as much as possible</a:t>
            </a:r>
            <a:r>
              <a:rPr lang="en-GB" altLang="en-US" dirty="0" smtClean="0"/>
              <a:t>.</a:t>
            </a:r>
          </a:p>
          <a:p>
            <a:pPr lvl="1">
              <a:lnSpc>
                <a:spcPct val="110000"/>
              </a:lnSpc>
              <a:buClr>
                <a:srgbClr val="000000"/>
              </a:buClr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  <a:defRPr/>
            </a:pPr>
            <a:r>
              <a:rPr lang="en-GB" altLang="en-US" dirty="0" smtClean="0">
                <a:hlinkClick r:id="rId3"/>
              </a:rPr>
              <a:t>http://www.linuxjournal.com/article/6799</a:t>
            </a:r>
            <a:r>
              <a:rPr lang="en-GB" altLang="en-US" dirty="0" smtClean="0"/>
              <a:t> 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99758802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60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 dirty="0"/>
              <a:t>Issues with SMP </a:t>
            </a:r>
            <a:r>
              <a:rPr lang="en-GB" altLang="en-US" dirty="0" smtClean="0"/>
              <a:t>scheduling - 2</a:t>
            </a:r>
            <a:endParaRPr lang="en-GB" altLang="en-US" dirty="0"/>
          </a:p>
        </p:txBody>
      </p:sp>
      <p:sp>
        <p:nvSpPr>
          <p:cNvPr id="72706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buClr>
                <a:srgbClr val="000000"/>
              </a:buClr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  <a:defRPr/>
            </a:pPr>
            <a:r>
              <a:rPr lang="en-GB" altLang="en-US" dirty="0" smtClean="0"/>
              <a:t>Load </a:t>
            </a:r>
            <a:r>
              <a:rPr lang="en-GB" altLang="en-US" dirty="0"/>
              <a:t>balancing</a:t>
            </a:r>
          </a:p>
          <a:p>
            <a:pPr lvl="1">
              <a:lnSpc>
                <a:spcPct val="110000"/>
              </a:lnSpc>
              <a:buClr>
                <a:srgbClr val="000000"/>
              </a:buClr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  <a:defRPr/>
            </a:pPr>
            <a:r>
              <a:rPr lang="en-GB" altLang="en-US" dirty="0"/>
              <a:t>All processors should keep an eye on their load with respect to the load of other processors</a:t>
            </a:r>
          </a:p>
          <a:p>
            <a:pPr lvl="1">
              <a:lnSpc>
                <a:spcPct val="110000"/>
              </a:lnSpc>
              <a:buClr>
                <a:srgbClr val="000000"/>
              </a:buClr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  <a:defRPr/>
            </a:pPr>
            <a:r>
              <a:rPr lang="en-GB" altLang="en-US" dirty="0"/>
              <a:t>Processes should </a:t>
            </a:r>
            <a:r>
              <a:rPr lang="en-GB" altLang="en-US" dirty="0">
                <a:solidFill>
                  <a:schemeClr val="accent2"/>
                </a:solidFill>
              </a:rPr>
              <a:t>migrate</a:t>
            </a:r>
            <a:r>
              <a:rPr lang="en-GB" altLang="en-US" dirty="0"/>
              <a:t> from loaded processors to idle ones.</a:t>
            </a:r>
          </a:p>
          <a:p>
            <a:pPr lvl="1">
              <a:lnSpc>
                <a:spcPct val="110000"/>
              </a:lnSpc>
              <a:buClr>
                <a:srgbClr val="000000"/>
              </a:buClr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  <a:defRPr/>
            </a:pPr>
            <a:r>
              <a:rPr lang="en-GB" altLang="en-US" dirty="0">
                <a:solidFill>
                  <a:srgbClr val="C00000"/>
                </a:solidFill>
              </a:rPr>
              <a:t>Push migration</a:t>
            </a:r>
            <a:r>
              <a:rPr lang="en-GB" altLang="en-US" dirty="0"/>
              <a:t>: The busy processor tries to unload some of its processes</a:t>
            </a:r>
          </a:p>
          <a:p>
            <a:pPr lvl="1">
              <a:lnSpc>
                <a:spcPct val="110000"/>
              </a:lnSpc>
              <a:buClr>
                <a:srgbClr val="000000"/>
              </a:buClr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  <a:defRPr/>
            </a:pPr>
            <a:r>
              <a:rPr lang="en-GB" altLang="en-US" dirty="0">
                <a:solidFill>
                  <a:srgbClr val="C00000"/>
                </a:solidFill>
              </a:rPr>
              <a:t>Pull migration</a:t>
            </a:r>
            <a:r>
              <a:rPr lang="en-GB" altLang="en-US" dirty="0"/>
              <a:t>: The idle process tries to grab processes from other processors</a:t>
            </a:r>
          </a:p>
          <a:p>
            <a:pPr lvl="1">
              <a:lnSpc>
                <a:spcPct val="110000"/>
              </a:lnSpc>
              <a:buClr>
                <a:srgbClr val="000000"/>
              </a:buClr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  <a:defRPr/>
            </a:pPr>
            <a:r>
              <a:rPr lang="en-GB" altLang="en-US" dirty="0"/>
              <a:t>Push and pull migration can run concurrently</a:t>
            </a:r>
          </a:p>
          <a:p>
            <a:pPr lvl="1">
              <a:lnSpc>
                <a:spcPct val="110000"/>
              </a:lnSpc>
              <a:buClr>
                <a:srgbClr val="000000"/>
              </a:buClr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  <a:defRPr/>
            </a:pPr>
            <a:r>
              <a:rPr lang="en-GB" altLang="en-US" dirty="0"/>
              <a:t>Load balancing conflicts with processor affinity.</a:t>
            </a:r>
          </a:p>
          <a:p>
            <a:pPr>
              <a:lnSpc>
                <a:spcPct val="110000"/>
              </a:lnSpc>
              <a:buClr>
                <a:srgbClr val="000000"/>
              </a:buClr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  <a:defRPr/>
            </a:pPr>
            <a:r>
              <a:rPr lang="en-GB" altLang="en-US" dirty="0"/>
              <a:t>Space sharing</a:t>
            </a:r>
          </a:p>
          <a:p>
            <a:pPr lvl="1">
              <a:lnSpc>
                <a:spcPct val="110000"/>
              </a:lnSpc>
              <a:buClr>
                <a:srgbClr val="000000"/>
              </a:buClr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  <a:defRPr/>
            </a:pPr>
            <a:r>
              <a:rPr lang="en-GB" altLang="en-US" dirty="0"/>
              <a:t>Try to run threads from the </a:t>
            </a:r>
            <a:r>
              <a:rPr lang="en-GB" altLang="en-US" i="1" dirty="0">
                <a:solidFill>
                  <a:srgbClr val="993333"/>
                </a:solidFill>
              </a:rPr>
              <a:t>same process</a:t>
            </a:r>
            <a:r>
              <a:rPr lang="en-GB" altLang="en-US" dirty="0"/>
              <a:t> on different CPUs </a:t>
            </a:r>
            <a:r>
              <a:rPr lang="en-GB" altLang="en-US" dirty="0" smtClean="0"/>
              <a:t>simultaneously</a:t>
            </a:r>
          </a:p>
        </p:txBody>
      </p:sp>
    </p:spTree>
    <p:extLst>
      <p:ext uri="{BB962C8B-B14F-4D97-AF65-F5344CB8AC3E}">
        <p14:creationId xmlns:p14="http://schemas.microsoft.com/office/powerpoint/2010/main" val="161341327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Scheduler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The </a:t>
            </a:r>
            <a:r>
              <a:rPr lang="en-GB" altLang="en-US" dirty="0">
                <a:solidFill>
                  <a:srgbClr val="993333"/>
                </a:solidFill>
              </a:rPr>
              <a:t>scheduler</a:t>
            </a:r>
            <a:r>
              <a:rPr lang="en-GB" altLang="en-US" dirty="0"/>
              <a:t> is the OS component that determines which thread to run next on the CPU</a:t>
            </a:r>
          </a:p>
          <a:p>
            <a:pPr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The scheduler operates on the ready queue</a:t>
            </a:r>
          </a:p>
          <a:p>
            <a:pPr lvl="1"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Why does it not deal with the waiting thread queues?</a:t>
            </a:r>
          </a:p>
          <a:p>
            <a:pPr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When does the scheduler run?</a:t>
            </a:r>
          </a:p>
          <a:p>
            <a:pPr lvl="1"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When a thread voluntarily gives up the CPU (yield)</a:t>
            </a:r>
            <a:r>
              <a:rPr lang="en-US" altLang="en-US" dirty="0">
                <a:ea typeface="ＭＳ Ｐゴシック" charset="-128"/>
              </a:rPr>
              <a:t>‏</a:t>
            </a:r>
            <a:endParaRPr lang="en-GB" altLang="en-US" dirty="0"/>
          </a:p>
          <a:p>
            <a:pPr lvl="1"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When a thread blocks on I/O, timer, etc.</a:t>
            </a:r>
          </a:p>
          <a:p>
            <a:pPr lvl="1"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When a thread exits</a:t>
            </a:r>
          </a:p>
          <a:p>
            <a:pPr lvl="1"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When a thread is </a:t>
            </a:r>
            <a:r>
              <a:rPr lang="en-GB" altLang="en-US" dirty="0" err="1">
                <a:solidFill>
                  <a:srgbClr val="993333"/>
                </a:solidFill>
              </a:rPr>
              <a:t>preempted</a:t>
            </a:r>
            <a:r>
              <a:rPr lang="en-GB" altLang="en-US" dirty="0">
                <a:solidFill>
                  <a:srgbClr val="993333"/>
                </a:solidFill>
              </a:rPr>
              <a:t> </a:t>
            </a:r>
            <a:r>
              <a:rPr lang="en-GB" altLang="en-US" dirty="0"/>
              <a:t>(e.g., due to timer interrupt)</a:t>
            </a:r>
            <a:r>
              <a:rPr lang="en-US" altLang="en-US" dirty="0">
                <a:ea typeface="ＭＳ Ｐゴシック" charset="-128"/>
              </a:rPr>
              <a:t>‏</a:t>
            </a:r>
            <a:endParaRPr lang="en-GB" altLang="en-US" dirty="0"/>
          </a:p>
          <a:p>
            <a:pPr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Scheduling can be </a:t>
            </a:r>
            <a:r>
              <a:rPr lang="en-GB" altLang="en-US" dirty="0" err="1">
                <a:solidFill>
                  <a:srgbClr val="993333"/>
                </a:solidFill>
              </a:rPr>
              <a:t>preemptive</a:t>
            </a:r>
            <a:r>
              <a:rPr lang="en-GB" altLang="en-US" dirty="0"/>
              <a:t> or </a:t>
            </a:r>
            <a:r>
              <a:rPr lang="en-GB" altLang="en-US" dirty="0">
                <a:solidFill>
                  <a:srgbClr val="993333"/>
                </a:solidFill>
              </a:rPr>
              <a:t>non-</a:t>
            </a:r>
            <a:r>
              <a:rPr lang="en-GB" altLang="en-US" dirty="0" err="1">
                <a:solidFill>
                  <a:srgbClr val="993333"/>
                </a:solidFill>
              </a:rPr>
              <a:t>preemptive</a:t>
            </a:r>
            <a:endParaRPr lang="en-GB" altLang="en-US" dirty="0">
              <a:solidFill>
                <a:srgbClr val="993333"/>
              </a:solidFill>
            </a:endParaRPr>
          </a:p>
          <a:p>
            <a:pPr lvl="1"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 err="1"/>
              <a:t>Preemptive</a:t>
            </a:r>
            <a:r>
              <a:rPr lang="en-GB" altLang="en-US" dirty="0"/>
              <a:t>: Timer interrupt can force context switch</a:t>
            </a:r>
          </a:p>
          <a:p>
            <a:pPr lvl="1"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Non-</a:t>
            </a:r>
            <a:r>
              <a:rPr lang="en-GB" altLang="en-US" dirty="0" err="1"/>
              <a:t>preemptive</a:t>
            </a:r>
            <a:r>
              <a:rPr lang="en-GB" altLang="en-US" dirty="0"/>
              <a:t>: Process must yield or block voluntarily</a:t>
            </a:r>
          </a:p>
          <a:p>
            <a:pPr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Batch vs. Interactive Scheduling</a:t>
            </a:r>
          </a:p>
          <a:p>
            <a:pPr lvl="1"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Batch: Non-</a:t>
            </a:r>
            <a:r>
              <a:rPr lang="en-GB" altLang="en-US" dirty="0" err="1"/>
              <a:t>preemptive</a:t>
            </a:r>
            <a:r>
              <a:rPr lang="en-GB" altLang="en-US" dirty="0"/>
              <a:t> </a:t>
            </a:r>
            <a:r>
              <a:rPr lang="en-GB" altLang="en-US" b="1" dirty="0">
                <a:solidFill>
                  <a:srgbClr val="993333"/>
                </a:solidFill>
              </a:rPr>
              <a:t>and no other jobs run if they block</a:t>
            </a:r>
          </a:p>
          <a:p>
            <a:pPr lvl="1"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Interactive: </a:t>
            </a:r>
            <a:r>
              <a:rPr lang="en-GB" altLang="en-US" dirty="0" err="1"/>
              <a:t>Preemptive</a:t>
            </a:r>
            <a:r>
              <a:rPr lang="en-GB" altLang="en-US" dirty="0"/>
              <a:t> and other jobs do run if they block</a:t>
            </a:r>
          </a:p>
          <a:p>
            <a:pPr>
              <a:lnSpc>
                <a:spcPct val="12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530560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1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81638" tIns="42452" rIns="81638" bIns="42452" numCol="1" anchor="b" anchorCtr="0" compatLnSpc="1">
            <a:prstTxWarp prst="textNoShape">
              <a:avLst/>
            </a:prstTxWarp>
          </a:bodyPr>
          <a:lstStyle/>
          <a:p>
            <a:pPr>
              <a:lnSpc>
                <a:spcPct val="6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Real-Time Scheduling</a:t>
            </a:r>
          </a:p>
        </p:txBody>
      </p:sp>
      <p:sp>
        <p:nvSpPr>
          <p:cNvPr id="78850" name="Rectangle 2"/>
          <p:cNvSpPr>
            <a:spLocks noGrp="1" noChangeArrowheads="1"/>
          </p:cNvSpPr>
          <p:nvPr>
            <p:ph idx="1"/>
          </p:nvPr>
        </p:nvSpPr>
        <p:spPr>
          <a:xfrm>
            <a:off x="396876" y="1362075"/>
            <a:ext cx="4868808" cy="4972050"/>
          </a:xfrm>
        </p:spPr>
        <p:txBody>
          <a:bodyPr vert="horz" wrap="square" lIns="81638" tIns="42452" rIns="81638" bIns="42452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715"/>
              </a:spcBef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/>
              <a:t>Hard real-time systems </a:t>
            </a:r>
          </a:p>
          <a:p>
            <a:pPr lvl="1">
              <a:spcBef>
                <a:spcPts val="715"/>
              </a:spcBef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 smtClean="0"/>
              <a:t>System must </a:t>
            </a:r>
            <a:r>
              <a:rPr lang="en-GB" altLang="en-US" b="1" dirty="0" smtClean="0">
                <a:solidFill>
                  <a:srgbClr val="FF0000"/>
                </a:solidFill>
              </a:rPr>
              <a:t>always </a:t>
            </a:r>
            <a:r>
              <a:rPr lang="en-GB" altLang="en-US" dirty="0" smtClean="0"/>
              <a:t>complete </a:t>
            </a:r>
            <a:r>
              <a:rPr lang="en-GB" altLang="en-US" dirty="0"/>
              <a:t>a critical task within a guaranteed amount of time</a:t>
            </a:r>
          </a:p>
          <a:p>
            <a:pPr lvl="2">
              <a:spcBef>
                <a:spcPts val="715"/>
              </a:spcBef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/>
              <a:t>On-board computer system of a robot </a:t>
            </a:r>
          </a:p>
          <a:p>
            <a:pPr lvl="1">
              <a:spcBef>
                <a:spcPts val="715"/>
              </a:spcBef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 smtClean="0"/>
              <a:t>Designers must describe task requirements</a:t>
            </a:r>
          </a:p>
          <a:p>
            <a:pPr lvl="2">
              <a:spcBef>
                <a:spcPts val="715"/>
              </a:spcBef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 smtClean="0"/>
              <a:t>Worst-case execution time of instruction sequences</a:t>
            </a:r>
          </a:p>
          <a:p>
            <a:pPr lvl="1">
              <a:spcBef>
                <a:spcPts val="715"/>
              </a:spcBef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 smtClean="0"/>
              <a:t>“Prove” system response time</a:t>
            </a:r>
          </a:p>
        </p:txBody>
      </p:sp>
      <p:pic>
        <p:nvPicPr>
          <p:cNvPr id="78852" name="Picture 8" descr="http://cache.io9.com/assets/resources/2008/03/20040629-MarsroversSpiri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0561" y="1078921"/>
            <a:ext cx="3628800" cy="2903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537468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1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81638" tIns="42452" rIns="81638" bIns="42452" numCol="1" anchor="b" anchorCtr="0" compatLnSpc="1">
            <a:prstTxWarp prst="textNoShape">
              <a:avLst/>
            </a:prstTxWarp>
          </a:bodyPr>
          <a:lstStyle/>
          <a:p>
            <a:pPr>
              <a:lnSpc>
                <a:spcPct val="64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Real-Time Scheduling</a:t>
            </a:r>
          </a:p>
        </p:txBody>
      </p:sp>
      <p:sp>
        <p:nvSpPr>
          <p:cNvPr id="78850" name="Rectangle 2"/>
          <p:cNvSpPr>
            <a:spLocks noGrp="1" noChangeArrowheads="1"/>
          </p:cNvSpPr>
          <p:nvPr>
            <p:ph idx="1"/>
          </p:nvPr>
        </p:nvSpPr>
        <p:spPr>
          <a:xfrm>
            <a:off x="396876" y="1362075"/>
            <a:ext cx="4868808" cy="4972050"/>
          </a:xfrm>
        </p:spPr>
        <p:txBody>
          <a:bodyPr vert="horz" wrap="square" lIns="81638" tIns="42452" rIns="81638" bIns="42452" numCol="1" anchor="t" anchorCtr="0" compatLnSpc="1">
            <a:prstTxWarp prst="textNoShape">
              <a:avLst/>
            </a:prstTxWarp>
          </a:bodyPr>
          <a:lstStyle/>
          <a:p>
            <a:pPr lvl="1">
              <a:spcBef>
                <a:spcPts val="715"/>
              </a:spcBef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GB" altLang="en-US" dirty="0"/>
          </a:p>
          <a:p>
            <a:pPr>
              <a:spcBef>
                <a:spcPts val="715"/>
              </a:spcBef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/>
              <a:t>Soft real-time systems </a:t>
            </a:r>
          </a:p>
          <a:p>
            <a:pPr lvl="1">
              <a:spcBef>
                <a:spcPts val="715"/>
              </a:spcBef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/>
              <a:t>requires that critical processes receive priority over less fortunate ones</a:t>
            </a:r>
          </a:p>
        </p:txBody>
      </p:sp>
      <p:pic>
        <p:nvPicPr>
          <p:cNvPr id="78852" name="Picture 8" descr="http://cache.io9.com/assets/resources/2008/03/20040629-MarsroversSpiri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0561" y="1078921"/>
            <a:ext cx="3628800" cy="2903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388597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On-line 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http://sehitoglu.web.tr/scheddemo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617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81638" tIns="42452" rIns="81638" bIns="42452" numCol="1" anchor="b" anchorCtr="0" compatLnSpc="1">
            <a:prstTxWarp prst="textNoShape">
              <a:avLst/>
            </a:prstTxWarp>
          </a:bodyPr>
          <a:lstStyle/>
          <a:p>
            <a:pPr>
              <a:lnSpc>
                <a:spcPct val="60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Dispatcher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idx="1"/>
          </p:nvPr>
        </p:nvSpPr>
        <p:spPr/>
        <p:txBody>
          <a:bodyPr vert="horz" wrap="square" lIns="81638" tIns="42452" rIns="81638" bIns="42452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715"/>
              </a:spcBef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/>
              <a:t>Dispatcher module gives control of the CPU to the process selected by the short-term scheduler; this involves:</a:t>
            </a:r>
          </a:p>
          <a:p>
            <a:pPr lvl="1">
              <a:spcBef>
                <a:spcPts val="715"/>
              </a:spcBef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/>
              <a:t>switching context</a:t>
            </a:r>
          </a:p>
          <a:p>
            <a:pPr lvl="1">
              <a:spcBef>
                <a:spcPts val="715"/>
              </a:spcBef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/>
              <a:t>switching to user mode</a:t>
            </a:r>
          </a:p>
          <a:p>
            <a:pPr lvl="1">
              <a:spcBef>
                <a:spcPts val="715"/>
              </a:spcBef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/>
              <a:t>jumping to the proper location in the user program to restart that program</a:t>
            </a:r>
          </a:p>
          <a:p>
            <a:pPr>
              <a:spcBef>
                <a:spcPts val="715"/>
              </a:spcBef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GB" altLang="en-US" i="1" dirty="0">
              <a:solidFill>
                <a:schemeClr val="accent2"/>
              </a:solidFill>
            </a:endParaRPr>
          </a:p>
          <a:p>
            <a:pPr>
              <a:spcBef>
                <a:spcPts val="715"/>
              </a:spcBef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i="1" dirty="0">
                <a:solidFill>
                  <a:schemeClr val="accent2"/>
                </a:solidFill>
              </a:rPr>
              <a:t>Dispatch latency</a:t>
            </a:r>
            <a:r>
              <a:rPr lang="en-GB" altLang="en-US" dirty="0">
                <a:solidFill>
                  <a:schemeClr val="accent2"/>
                </a:solidFill>
              </a:rPr>
              <a:t> </a:t>
            </a:r>
            <a:r>
              <a:rPr lang="en-GB" altLang="en-US" dirty="0"/>
              <a:t>– time it takes for the dispatcher to stop one process and start another running</a:t>
            </a:r>
          </a:p>
        </p:txBody>
      </p:sp>
    </p:spTree>
    <p:extLst>
      <p:ext uri="{BB962C8B-B14F-4D97-AF65-F5344CB8AC3E}">
        <p14:creationId xmlns:p14="http://schemas.microsoft.com/office/powerpoint/2010/main" val="115543132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Scheduling Policy Goals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Goal of a scheduling policy is to achieve some </a:t>
            </a:r>
            <a:r>
              <a:rPr lang="ja-JP" altLang="en-GB" dirty="0"/>
              <a:t>“</a:t>
            </a:r>
            <a:r>
              <a:rPr lang="en-GB" altLang="ja-JP" dirty="0"/>
              <a:t>optimal</a:t>
            </a:r>
            <a:r>
              <a:rPr lang="ja-JP" altLang="en-GB" dirty="0"/>
              <a:t>”</a:t>
            </a:r>
            <a:r>
              <a:rPr lang="en-GB" altLang="ja-JP" dirty="0"/>
              <a:t> allocation of CPU time in the system</a:t>
            </a:r>
          </a:p>
          <a:p>
            <a:pPr lvl="1"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According to some definition of </a:t>
            </a:r>
            <a:r>
              <a:rPr lang="ja-JP" altLang="en-GB" dirty="0"/>
              <a:t>“</a:t>
            </a:r>
            <a:r>
              <a:rPr lang="en-GB" altLang="ja-JP" dirty="0"/>
              <a:t>optimal</a:t>
            </a:r>
            <a:r>
              <a:rPr lang="ja-JP" altLang="en-GB" dirty="0"/>
              <a:t>”</a:t>
            </a:r>
            <a:endParaRPr lang="en-GB" altLang="ja-JP" dirty="0"/>
          </a:p>
          <a:p>
            <a:pPr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Possible goals of the scheduling policy??</a:t>
            </a:r>
          </a:p>
          <a:p>
            <a:pPr lvl="1">
              <a:buNone/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/>
          </a:p>
          <a:p>
            <a:pPr lvl="1">
              <a:buNone/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/>
          </a:p>
          <a:p>
            <a:pPr lvl="1">
              <a:buNone/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/>
          </a:p>
          <a:p>
            <a:pPr lvl="1">
              <a:buNone/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/>
          </a:p>
          <a:p>
            <a:pPr lvl="1">
              <a:buNone/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09028681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 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en-US" sz="2000" dirty="0" smtClean="0"/>
              <a:t>CPU utilization: </a:t>
            </a:r>
            <a:r>
              <a:rPr lang="en-US" sz="2000" b="0" dirty="0" smtClean="0"/>
              <a:t>The percentage of time that CPU is running (user) jobs</a:t>
            </a:r>
            <a:endParaRPr lang="en-US" sz="2000" dirty="0" smtClean="0"/>
          </a:p>
          <a:p>
            <a:pPr>
              <a:lnSpc>
                <a:spcPct val="120000"/>
              </a:lnSpc>
            </a:pPr>
            <a:r>
              <a:rPr lang="en-US" sz="2000" dirty="0" smtClean="0"/>
              <a:t>Throughput: </a:t>
            </a:r>
            <a:r>
              <a:rPr lang="en-US" sz="2000" b="0" dirty="0" smtClean="0"/>
              <a:t>The number of jobs completed per unit time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120 jobs completed over 1 minute: </a:t>
            </a:r>
          </a:p>
          <a:p>
            <a:pPr lvl="2">
              <a:lnSpc>
                <a:spcPct val="120000"/>
              </a:lnSpc>
            </a:pPr>
            <a:r>
              <a:rPr lang="en-US" dirty="0" smtClean="0"/>
              <a:t>Throughput: 2 jobs/second	</a:t>
            </a:r>
          </a:p>
          <a:p>
            <a:pPr>
              <a:lnSpc>
                <a:spcPct val="120000"/>
              </a:lnSpc>
            </a:pPr>
            <a:r>
              <a:rPr lang="en-US" sz="2000" dirty="0" smtClean="0"/>
              <a:t>Turnaround time: </a:t>
            </a:r>
            <a:r>
              <a:rPr lang="en-US" sz="2000" b="0" dirty="0" smtClean="0"/>
              <a:t>The duration from the submission of the job to its completion.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Job submitted at 8:05:00, and completed at 8:15:00.</a:t>
            </a:r>
          </a:p>
          <a:p>
            <a:pPr lvl="2">
              <a:lnSpc>
                <a:spcPct val="120000"/>
              </a:lnSpc>
            </a:pPr>
            <a:r>
              <a:rPr lang="en-US" dirty="0" smtClean="0"/>
              <a:t>Turnaround time: 10:00 </a:t>
            </a:r>
          </a:p>
          <a:p>
            <a:pPr>
              <a:lnSpc>
                <a:spcPct val="120000"/>
              </a:lnSpc>
            </a:pPr>
            <a:r>
              <a:rPr lang="en-US" sz="2000" dirty="0" smtClean="0"/>
              <a:t>Waiting time: </a:t>
            </a:r>
            <a:r>
              <a:rPr lang="en-US" sz="2000" b="0" dirty="0" smtClean="0"/>
              <a:t>The total amount of time a job spent in the ready list.</a:t>
            </a:r>
          </a:p>
          <a:p>
            <a:pPr>
              <a:lnSpc>
                <a:spcPct val="120000"/>
              </a:lnSpc>
            </a:pPr>
            <a:r>
              <a:rPr lang="en-US" sz="2000" dirty="0" smtClean="0"/>
              <a:t>Load average: </a:t>
            </a:r>
            <a:r>
              <a:rPr lang="en-US" sz="2000" b="0" dirty="0" smtClean="0"/>
              <a:t>The average number of jobs in the ready queue.</a:t>
            </a:r>
          </a:p>
          <a:p>
            <a:pPr>
              <a:lnSpc>
                <a:spcPct val="120000"/>
              </a:lnSpc>
            </a:pPr>
            <a:r>
              <a:rPr lang="en-US" sz="2000" dirty="0" smtClean="0"/>
              <a:t>Response time: </a:t>
            </a:r>
            <a:r>
              <a:rPr lang="en-US" sz="2000" b="0" dirty="0" smtClean="0"/>
              <a:t>The amount of time a request is submitted until the first response is produced.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The amount of time from pressing a key on the keyboard, and seeing it printed on the screen.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31840" y="152400"/>
            <a:ext cx="3139440" cy="923330"/>
          </a:xfrm>
          <a:prstGeom prst="rect">
            <a:avLst/>
          </a:prstGeom>
          <a:solidFill>
            <a:srgbClr val="F1C7C7"/>
          </a:solidFill>
        </p:spPr>
        <p:txBody>
          <a:bodyPr wrap="square" rtlCol="0">
            <a:spAutoFit/>
          </a:bodyPr>
          <a:lstStyle/>
          <a:p>
            <a:r>
              <a:rPr lang="en-US" sz="1800" smtClean="0">
                <a:latin typeface="Calibri" pitchFamily="34" charset="0"/>
              </a:rPr>
              <a:t>Note: The </a:t>
            </a:r>
            <a:r>
              <a:rPr lang="en-US" sz="1800" dirty="0" smtClean="0">
                <a:latin typeface="Calibri" pitchFamily="34" charset="0"/>
              </a:rPr>
              <a:t>term jobs (left from the early days of OS) can be replaced by ”processes”.</a:t>
            </a:r>
          </a:p>
        </p:txBody>
      </p:sp>
    </p:spTree>
    <p:extLst>
      <p:ext uri="{BB962C8B-B14F-4D97-AF65-F5344CB8AC3E}">
        <p14:creationId xmlns:p14="http://schemas.microsoft.com/office/powerpoint/2010/main" val="72576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Scheduling Policy Goals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 smtClean="0"/>
              <a:t>Possible </a:t>
            </a:r>
            <a:r>
              <a:rPr lang="en-GB" altLang="en-US" dirty="0"/>
              <a:t>goals</a:t>
            </a:r>
            <a:r>
              <a:rPr lang="en-GB" altLang="en-US" dirty="0" smtClean="0"/>
              <a:t>: </a:t>
            </a:r>
          </a:p>
          <a:p>
            <a:pPr lvl="1">
              <a:lnSpc>
                <a:spcPct val="11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 smtClean="0"/>
              <a:t>Maximize </a:t>
            </a:r>
            <a:r>
              <a:rPr lang="en-GB" altLang="en-US" dirty="0"/>
              <a:t>CPU utilization </a:t>
            </a:r>
            <a:r>
              <a:rPr lang="en-US" altLang="en-US" dirty="0" smtClean="0">
                <a:ea typeface="ＭＳ Ｐゴシック" charset="-128"/>
              </a:rPr>
              <a:t>‏</a:t>
            </a:r>
            <a:endParaRPr lang="en-GB" altLang="en-US" dirty="0"/>
          </a:p>
          <a:p>
            <a:pPr lvl="1">
              <a:lnSpc>
                <a:spcPct val="11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 smtClean="0"/>
              <a:t>Maximize </a:t>
            </a:r>
            <a:r>
              <a:rPr lang="en-GB" altLang="en-US" dirty="0"/>
              <a:t>throughput </a:t>
            </a:r>
            <a:endParaRPr lang="en-GB" altLang="en-US" dirty="0" smtClean="0"/>
          </a:p>
          <a:p>
            <a:pPr lvl="1">
              <a:lnSpc>
                <a:spcPct val="11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 smtClean="0"/>
              <a:t>Minimize </a:t>
            </a:r>
            <a:r>
              <a:rPr lang="en-GB" altLang="en-US" dirty="0"/>
              <a:t>turnaround time </a:t>
            </a:r>
            <a:r>
              <a:rPr lang="en-US" altLang="en-US" dirty="0" smtClean="0">
                <a:ea typeface="ＭＳ Ｐゴシック" charset="-128"/>
              </a:rPr>
              <a:t>‏</a:t>
            </a:r>
            <a:endParaRPr lang="en-GB" altLang="en-US" dirty="0"/>
          </a:p>
          <a:p>
            <a:pPr lvl="1">
              <a:lnSpc>
                <a:spcPct val="11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Minimize </a:t>
            </a:r>
            <a:r>
              <a:rPr lang="en-GB" altLang="en-US" dirty="0" smtClean="0"/>
              <a:t>response </a:t>
            </a:r>
            <a:r>
              <a:rPr lang="en-GB" altLang="en-US" dirty="0"/>
              <a:t>time </a:t>
            </a:r>
            <a:r>
              <a:rPr lang="en-US" altLang="en-US" dirty="0" smtClean="0">
                <a:ea typeface="ＭＳ Ｐゴシック" charset="-128"/>
              </a:rPr>
              <a:t>‏</a:t>
            </a:r>
            <a:endParaRPr lang="en-GB" altLang="en-US" dirty="0"/>
          </a:p>
          <a:p>
            <a:pPr lvl="1">
              <a:lnSpc>
                <a:spcPct val="11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 smtClean="0"/>
              <a:t>Minimize waiting </a:t>
            </a:r>
            <a:r>
              <a:rPr lang="en-GB" altLang="en-US" dirty="0"/>
              <a:t>time </a:t>
            </a:r>
            <a:r>
              <a:rPr lang="en-US" altLang="en-US" dirty="0" smtClean="0">
                <a:ea typeface="ＭＳ Ｐゴシック" charset="-128"/>
              </a:rPr>
              <a:t>‏</a:t>
            </a:r>
            <a:endParaRPr lang="en-GB" altLang="en-US" dirty="0"/>
          </a:p>
          <a:p>
            <a:pPr>
              <a:lnSpc>
                <a:spcPct val="11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 smtClean="0"/>
              <a:t>These </a:t>
            </a:r>
            <a:r>
              <a:rPr lang="en-GB" altLang="en-US" dirty="0"/>
              <a:t>goals often conflict!</a:t>
            </a:r>
          </a:p>
          <a:p>
            <a:pPr lvl="1">
              <a:lnSpc>
                <a:spcPct val="11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Batch system: Try to maximize job throughput and minimize turnaround time</a:t>
            </a:r>
          </a:p>
          <a:p>
            <a:pPr lvl="1">
              <a:lnSpc>
                <a:spcPct val="11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Interactive system: Minimize response time of interactive jobs (i.e., editors, etc.)</a:t>
            </a:r>
            <a:r>
              <a:rPr lang="en-US" altLang="en-US" dirty="0">
                <a:ea typeface="ＭＳ Ｐゴシック" charset="-128"/>
              </a:rPr>
              <a:t>‏</a:t>
            </a:r>
            <a:endParaRPr lang="en-GB" altLang="en-US" dirty="0"/>
          </a:p>
          <a:p>
            <a:pPr>
              <a:lnSpc>
                <a:spcPct val="110000"/>
              </a:lnSpc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The choice of scheduling policy has a huge impact on performance</a:t>
            </a:r>
          </a:p>
        </p:txBody>
      </p:sp>
    </p:spTree>
    <p:extLst>
      <p:ext uri="{BB962C8B-B14F-4D97-AF65-F5344CB8AC3E}">
        <p14:creationId xmlns:p14="http://schemas.microsoft.com/office/powerpoint/2010/main" val="21128219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/>
              <a:t>Starvation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/>
              <a:t>Schedulers often try to eliminate thread starvation</a:t>
            </a:r>
          </a:p>
          <a:p>
            <a:pPr lvl="1"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/>
              <a:t>e.g., If a high priority thread always gets to run before a low-priority thread</a:t>
            </a:r>
          </a:p>
          <a:p>
            <a:pPr lvl="1"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/>
              <a:t>We say the low priority thread is </a:t>
            </a:r>
            <a:r>
              <a:rPr lang="en-GB" altLang="en-US" dirty="0">
                <a:solidFill>
                  <a:srgbClr val="993333"/>
                </a:solidFill>
              </a:rPr>
              <a:t>starved</a:t>
            </a:r>
          </a:p>
          <a:p>
            <a:pPr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/>
              <a:t>Not all schedulers have this as a goal!</a:t>
            </a:r>
          </a:p>
          <a:p>
            <a:pPr lvl="1"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/>
              <a:t>Sometimes starvation is permitted in order to achieve other goals</a:t>
            </a:r>
          </a:p>
          <a:p>
            <a:pPr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/>
              <a:t>Example: Real time systems</a:t>
            </a:r>
          </a:p>
          <a:p>
            <a:pPr lvl="1"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/>
              <a:t>Some threads must run under a specific </a:t>
            </a:r>
            <a:r>
              <a:rPr lang="en-GB" altLang="en-US" dirty="0">
                <a:solidFill>
                  <a:srgbClr val="993333"/>
                </a:solidFill>
              </a:rPr>
              <a:t>deadline</a:t>
            </a:r>
          </a:p>
          <a:p>
            <a:pPr lvl="1"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/>
              <a:t>e.g., Motor-control task must run every 30 </a:t>
            </a:r>
            <a:r>
              <a:rPr lang="en-GB" altLang="en-US" dirty="0" err="1"/>
              <a:t>ms</a:t>
            </a:r>
            <a:r>
              <a:rPr lang="en-GB" altLang="en-US" dirty="0"/>
              <a:t> to effectively steer robot</a:t>
            </a:r>
          </a:p>
          <a:p>
            <a:pPr lvl="1">
              <a:tabLst>
                <a:tab pos="24480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/>
              <a:t>In this case it is (sometimes) OK to starve other threads</a:t>
            </a:r>
          </a:p>
        </p:txBody>
      </p:sp>
    </p:spTree>
    <p:extLst>
      <p:ext uri="{BB962C8B-B14F-4D97-AF65-F5344CB8AC3E}">
        <p14:creationId xmlns:p14="http://schemas.microsoft.com/office/powerpoint/2010/main" val="21452212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7600</TotalTime>
  <Words>3277</Words>
  <Application>Microsoft Macintosh PowerPoint</Application>
  <PresentationFormat>On-screen Show (4:3)</PresentationFormat>
  <Paragraphs>699</Paragraphs>
  <Slides>42</Slides>
  <Notes>38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6" baseType="lpstr">
      <vt:lpstr>Arial</vt:lpstr>
      <vt:lpstr>Arial Narrow</vt:lpstr>
      <vt:lpstr>Bitstream Vera Serif</vt:lpstr>
      <vt:lpstr>Calibri</vt:lpstr>
      <vt:lpstr>Lucidasans</vt:lpstr>
      <vt:lpstr>Luxi Sans</vt:lpstr>
      <vt:lpstr>MDW Arial</vt:lpstr>
      <vt:lpstr>MS Gothic</vt:lpstr>
      <vt:lpstr>ＭＳ Ｐゴシック</vt:lpstr>
      <vt:lpstr>Tahoma</vt:lpstr>
      <vt:lpstr>Times New Roman</vt:lpstr>
      <vt:lpstr>Wingdings</vt:lpstr>
      <vt:lpstr>Wingdings 2</vt:lpstr>
      <vt:lpstr>template2007</vt:lpstr>
      <vt:lpstr>Scheduling</vt:lpstr>
      <vt:lpstr>Scheduling</vt:lpstr>
      <vt:lpstr>Scheduler</vt:lpstr>
      <vt:lpstr>Scheduler</vt:lpstr>
      <vt:lpstr>Dispatcher</vt:lpstr>
      <vt:lpstr>Scheduling Policy Goals</vt:lpstr>
      <vt:lpstr>Scheduling criteria</vt:lpstr>
      <vt:lpstr>Scheduling Policy Goals</vt:lpstr>
      <vt:lpstr>Starvation</vt:lpstr>
      <vt:lpstr>First-Come-First-Served (FCFS)‏</vt:lpstr>
      <vt:lpstr>Round Robin (RR)‏</vt:lpstr>
      <vt:lpstr>Shortest Job First (SJF)‏</vt:lpstr>
      <vt:lpstr>Shortest Job First (SJF)‏</vt:lpstr>
      <vt:lpstr>SJF Example</vt:lpstr>
      <vt:lpstr>Shortest Job First (SJF)‏</vt:lpstr>
      <vt:lpstr>Shortest Remaining Time First (SRTF)‏</vt:lpstr>
      <vt:lpstr>SRTF versus RR</vt:lpstr>
      <vt:lpstr>Comparison of FCFS, RR, SJF and SRTF</vt:lpstr>
      <vt:lpstr>Priority Scheduling</vt:lpstr>
      <vt:lpstr>Multilevel Feedback Queues (MLFQ)‏</vt:lpstr>
      <vt:lpstr>Multilevel Feedback Queues (MLFQ)‏</vt:lpstr>
      <vt:lpstr>MLFQ Implementation</vt:lpstr>
      <vt:lpstr>MLFQ Implementation</vt:lpstr>
      <vt:lpstr>MLFQ Implementation</vt:lpstr>
      <vt:lpstr>MLFQ Implementation</vt:lpstr>
      <vt:lpstr>MLFQ Implementation</vt:lpstr>
      <vt:lpstr>MLFQ Implementation</vt:lpstr>
      <vt:lpstr>Priority inversion</vt:lpstr>
      <vt:lpstr>Priority inversion</vt:lpstr>
      <vt:lpstr>Solution: Priority inheritance</vt:lpstr>
      <vt:lpstr>Lottery Scheduling</vt:lpstr>
      <vt:lpstr>Lottery scheduling example</vt:lpstr>
      <vt:lpstr>Guaranteed Scheduling</vt:lpstr>
      <vt:lpstr>Fair-share scheduling</vt:lpstr>
      <vt:lpstr>Multi-Processor Scheduling</vt:lpstr>
      <vt:lpstr>Multiprocessor scheduling</vt:lpstr>
      <vt:lpstr>Multi-Processor Scheduling</vt:lpstr>
      <vt:lpstr>Issues with SMP scheduling - 1</vt:lpstr>
      <vt:lpstr>Issues with SMP scheduling - 2</vt:lpstr>
      <vt:lpstr>Real-Time Scheduling</vt:lpstr>
      <vt:lpstr>Real-Time Scheduling</vt:lpstr>
      <vt:lpstr>On-line demo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Inter-Process Communication: Intro + Pipes</dc:title>
  <cp:lastModifiedBy>Microsoft Office User</cp:lastModifiedBy>
  <cp:revision>67</cp:revision>
  <dcterms:modified xsi:type="dcterms:W3CDTF">2019-04-01T07:11:37Z</dcterms:modified>
</cp:coreProperties>
</file>