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1537" r:id="rId2"/>
    <p:sldId id="1542" r:id="rId3"/>
    <p:sldId id="1543" r:id="rId4"/>
    <p:sldId id="1544" r:id="rId5"/>
    <p:sldId id="1545" r:id="rId6"/>
    <p:sldId id="1546" r:id="rId7"/>
    <p:sldId id="1547" r:id="rId8"/>
    <p:sldId id="1548" r:id="rId9"/>
    <p:sldId id="1549" r:id="rId10"/>
    <p:sldId id="1550" r:id="rId11"/>
    <p:sldId id="1551" r:id="rId12"/>
    <p:sldId id="1552" r:id="rId13"/>
    <p:sldId id="1553" r:id="rId14"/>
    <p:sldId id="1554" r:id="rId15"/>
    <p:sldId id="1555" r:id="rId16"/>
    <p:sldId id="1556" r:id="rId17"/>
    <p:sldId id="1557" r:id="rId18"/>
    <p:sldId id="1558" r:id="rId19"/>
    <p:sldId id="1559" r:id="rId20"/>
    <p:sldId id="1560" r:id="rId21"/>
    <p:sldId id="1607" r:id="rId22"/>
    <p:sldId id="1562" r:id="rId23"/>
    <p:sldId id="1563" r:id="rId24"/>
    <p:sldId id="1564" r:id="rId25"/>
    <p:sldId id="1565" r:id="rId26"/>
    <p:sldId id="1566" r:id="rId27"/>
    <p:sldId id="1567" r:id="rId28"/>
    <p:sldId id="1568" r:id="rId29"/>
    <p:sldId id="1569" r:id="rId30"/>
    <p:sldId id="1570" r:id="rId31"/>
    <p:sldId id="1571" r:id="rId32"/>
    <p:sldId id="1572" r:id="rId33"/>
    <p:sldId id="1573" r:id="rId34"/>
    <p:sldId id="1574" r:id="rId35"/>
    <p:sldId id="1575" r:id="rId36"/>
    <p:sldId id="1576" r:id="rId37"/>
    <p:sldId id="1577" r:id="rId38"/>
    <p:sldId id="1578" r:id="rId39"/>
    <p:sldId id="1609" r:id="rId40"/>
    <p:sldId id="1580" r:id="rId41"/>
    <p:sldId id="1581" r:id="rId42"/>
    <p:sldId id="1582" r:id="rId43"/>
    <p:sldId id="1583" r:id="rId44"/>
    <p:sldId id="1584" r:id="rId45"/>
    <p:sldId id="1585" r:id="rId46"/>
    <p:sldId id="1586" r:id="rId47"/>
    <p:sldId id="1587" r:id="rId48"/>
    <p:sldId id="1589" r:id="rId49"/>
    <p:sldId id="1590" r:id="rId50"/>
    <p:sldId id="1591" r:id="rId51"/>
    <p:sldId id="1592" r:id="rId52"/>
    <p:sldId id="1593" r:id="rId53"/>
    <p:sldId id="1594" r:id="rId54"/>
    <p:sldId id="1595" r:id="rId55"/>
    <p:sldId id="1596" r:id="rId56"/>
    <p:sldId id="1597" r:id="rId57"/>
    <p:sldId id="1598" r:id="rId58"/>
    <p:sldId id="1599" r:id="rId59"/>
    <p:sldId id="1600" r:id="rId60"/>
    <p:sldId id="1601" r:id="rId61"/>
    <p:sldId id="1602" r:id="rId62"/>
    <p:sldId id="1603" r:id="rId63"/>
    <p:sldId id="1604" r:id="rId64"/>
    <p:sldId id="1605" r:id="rId65"/>
    <p:sldId id="1606" r:id="rId66"/>
  </p:sldIdLst>
  <p:sldSz cx="9144000" cy="6858000" type="screen4x3"/>
  <p:notesSz cx="7302500" cy="9586913"/>
  <p:custDataLst>
    <p:tags r:id="rId6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5BD"/>
    <a:srgbClr val="630801"/>
    <a:srgbClr val="C01A01"/>
    <a:srgbClr val="990000"/>
    <a:srgbClr val="F1C7C7"/>
    <a:srgbClr val="D5F1CF"/>
    <a:srgbClr val="E9E1C9"/>
    <a:srgbClr val="DED8C4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5" autoAdjust="0"/>
    <p:restoredTop sz="95262" autoAdjust="0"/>
  </p:normalViewPr>
  <p:slideViewPr>
    <p:cSldViewPr snapToGrid="0">
      <p:cViewPr varScale="1">
        <p:scale>
          <a:sx n="87" d="100"/>
          <a:sy n="87" d="100"/>
        </p:scale>
        <p:origin x="627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52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584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4C1A35-9235-DE4F-9673-F39FFCE96A66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300"/>
          </a:p>
        </p:txBody>
      </p:sp>
      <p:sp>
        <p:nvSpPr>
          <p:cNvPr id="3584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22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789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6C443A4-25F0-8140-A64F-5CCA6E4B73A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300"/>
          </a:p>
        </p:txBody>
      </p:sp>
      <p:sp>
        <p:nvSpPr>
          <p:cNvPr id="3789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0624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993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846D81C-549D-604A-9612-2D6CC670E12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300"/>
          </a:p>
        </p:txBody>
      </p:sp>
      <p:sp>
        <p:nvSpPr>
          <p:cNvPr id="3994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3D63784-1D31-C141-A53D-E382AFCBEBC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300"/>
          </a:p>
        </p:txBody>
      </p:sp>
      <p:sp>
        <p:nvSpPr>
          <p:cNvPr id="4198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9079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403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65D6FB2-976D-3E40-A421-2020D8AB3E4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300"/>
          </a:p>
        </p:txBody>
      </p:sp>
      <p:sp>
        <p:nvSpPr>
          <p:cNvPr id="4403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471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608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EDE4B1C-B3DF-5942-A43A-DA7CAF1A88F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300"/>
          </a:p>
        </p:txBody>
      </p:sp>
      <p:sp>
        <p:nvSpPr>
          <p:cNvPr id="4608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9926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813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AE41348-D18B-3749-9A90-03B1E6F1A9C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300"/>
          </a:p>
        </p:txBody>
      </p:sp>
      <p:sp>
        <p:nvSpPr>
          <p:cNvPr id="4813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846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017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25F8D60-D9C2-AD47-844D-3F43B01D307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300"/>
          </a:p>
        </p:txBody>
      </p:sp>
      <p:sp>
        <p:nvSpPr>
          <p:cNvPr id="5018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402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22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1DA14D3-0A36-D14C-AC10-3E26FCA5A9C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300"/>
          </a:p>
        </p:txBody>
      </p:sp>
      <p:sp>
        <p:nvSpPr>
          <p:cNvPr id="522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734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427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7DA90B8-E2CF-7341-A8EB-551BA77E9D9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19</a:t>
            </a:fld>
            <a:endParaRPr lang="en-GB" altLang="en-US" sz="1300"/>
          </a:p>
        </p:txBody>
      </p:sp>
      <p:sp>
        <p:nvSpPr>
          <p:cNvPr id="5427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2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945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4469147-BD3E-E94C-868A-92FBDB31EBC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300"/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922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632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7F6BDDD-B142-804E-9BD1-349FC0DF588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20</a:t>
            </a:fld>
            <a:endParaRPr lang="en-GB" altLang="en-US" sz="1300"/>
          </a:p>
        </p:txBody>
      </p:sp>
      <p:sp>
        <p:nvSpPr>
          <p:cNvPr id="5632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7407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041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CC0BBC7-074B-1746-9AE5-BE415953D1F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300"/>
          </a:p>
        </p:txBody>
      </p:sp>
      <p:sp>
        <p:nvSpPr>
          <p:cNvPr id="6042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658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041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CC0BBC7-074B-1746-9AE5-BE415953D1F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22</a:t>
            </a:fld>
            <a:endParaRPr lang="en-GB" altLang="en-US" sz="1300"/>
          </a:p>
        </p:txBody>
      </p:sp>
      <p:sp>
        <p:nvSpPr>
          <p:cNvPr id="6042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4534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246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D54E3FF-5ECB-794D-BE2E-431D81D4286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300"/>
          </a:p>
        </p:txBody>
      </p:sp>
      <p:sp>
        <p:nvSpPr>
          <p:cNvPr id="6246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7551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45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461F30F-755C-174E-A92A-F118AE3A9B9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300"/>
          </a:p>
        </p:txBody>
      </p:sp>
      <p:sp>
        <p:nvSpPr>
          <p:cNvPr id="6451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9206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656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43C3A7B-0261-B84A-A713-2105995FA89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300"/>
          </a:p>
        </p:txBody>
      </p:sp>
      <p:sp>
        <p:nvSpPr>
          <p:cNvPr id="6656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3711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861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D1BDE55-1765-6E49-8AC5-41A6DB4470B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300"/>
          </a:p>
        </p:txBody>
      </p:sp>
      <p:sp>
        <p:nvSpPr>
          <p:cNvPr id="6861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2639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065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E2FBDAF-8877-3E49-BABF-A2C9F3EC7F2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300"/>
          </a:p>
        </p:txBody>
      </p:sp>
      <p:sp>
        <p:nvSpPr>
          <p:cNvPr id="7066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0086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270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05516EB-037A-6247-A437-AB943FA7461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300"/>
          </a:p>
        </p:txBody>
      </p:sp>
      <p:sp>
        <p:nvSpPr>
          <p:cNvPr id="7270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7017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475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DC38BA4-1A3D-074B-A08B-063506421A3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300"/>
          </a:p>
        </p:txBody>
      </p:sp>
      <p:sp>
        <p:nvSpPr>
          <p:cNvPr id="7475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434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150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6F7B840-5B4D-F240-B2EA-30B61E3B770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300"/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2776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680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F968A3C-8D88-3C47-9CB1-167A45F9C70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300"/>
          </a:p>
        </p:txBody>
      </p:sp>
      <p:sp>
        <p:nvSpPr>
          <p:cNvPr id="7680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8734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88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FDA7FCB-0247-6F4F-A94D-24FBBF27499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300"/>
          </a:p>
        </p:txBody>
      </p:sp>
      <p:sp>
        <p:nvSpPr>
          <p:cNvPr id="7885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5435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089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7FFC872-6191-7B47-A080-78B9A42599E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3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701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294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4AEF31A-0396-CF46-8F9B-5CF95D97B5F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33</a:t>
            </a:fld>
            <a:endParaRPr lang="en-GB" altLang="en-US" sz="1300"/>
          </a:p>
        </p:txBody>
      </p:sp>
      <p:sp>
        <p:nvSpPr>
          <p:cNvPr id="8294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25594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499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DE64A1-04A4-6D4F-8801-22F9E20782B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34</a:t>
            </a:fld>
            <a:endParaRPr lang="en-GB" altLang="en-US" sz="1300"/>
          </a:p>
        </p:txBody>
      </p:sp>
      <p:sp>
        <p:nvSpPr>
          <p:cNvPr id="8499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14609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704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BB2491C-4CC7-9943-8B5E-272AB89D6F29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300"/>
          </a:p>
        </p:txBody>
      </p:sp>
      <p:sp>
        <p:nvSpPr>
          <p:cNvPr id="8704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2825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909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6BD20EA-DD51-054E-A6F2-3FC6448E9F6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300"/>
          </a:p>
        </p:txBody>
      </p:sp>
      <p:sp>
        <p:nvSpPr>
          <p:cNvPr id="8909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909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8616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113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8A72452-0F42-9641-AAC9-1FB46E2DDB0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300"/>
          </a:p>
        </p:txBody>
      </p:sp>
      <p:sp>
        <p:nvSpPr>
          <p:cNvPr id="9114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114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8192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318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67083CA-BAFB-6A4B-B189-C32255A7BAA6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300"/>
          </a:p>
        </p:txBody>
      </p:sp>
      <p:sp>
        <p:nvSpPr>
          <p:cNvPr id="9318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318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796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728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5CE95C7-92EA-9243-A2CE-D543A09503F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300"/>
          </a:p>
        </p:txBody>
      </p:sp>
      <p:sp>
        <p:nvSpPr>
          <p:cNvPr id="9728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728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5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355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B444D20-E8C9-E447-9A6B-5DAD7BCD0B6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300"/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7173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728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5CE95C7-92EA-9243-A2CE-D543A09503F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40</a:t>
            </a:fld>
            <a:endParaRPr lang="en-GB" altLang="en-US" sz="1300"/>
          </a:p>
        </p:txBody>
      </p:sp>
      <p:sp>
        <p:nvSpPr>
          <p:cNvPr id="9728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728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76181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933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21AB049-E1A8-C249-B4D0-CBB92DE7D5D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41</a:t>
            </a:fld>
            <a:endParaRPr lang="en-GB" altLang="en-US" sz="1300"/>
          </a:p>
        </p:txBody>
      </p:sp>
      <p:sp>
        <p:nvSpPr>
          <p:cNvPr id="9933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93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30896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137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C31C26E-AB8E-B149-B56A-487E1A83D5F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42</a:t>
            </a:fld>
            <a:endParaRPr lang="en-GB" altLang="en-US" sz="1300"/>
          </a:p>
        </p:txBody>
      </p:sp>
      <p:sp>
        <p:nvSpPr>
          <p:cNvPr id="10138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78265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A1A3FB8-B1DF-F34D-965A-FF1F9EE0F97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43</a:t>
            </a:fld>
            <a:endParaRPr lang="en-GB" altLang="en-US" sz="1300"/>
          </a:p>
        </p:txBody>
      </p:sp>
      <p:sp>
        <p:nvSpPr>
          <p:cNvPr id="1034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8817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547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51D94E7-90C2-3B4F-9A15-97913D686FF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44</a:t>
            </a:fld>
            <a:endParaRPr lang="en-GB" altLang="en-US" sz="1300"/>
          </a:p>
        </p:txBody>
      </p:sp>
      <p:sp>
        <p:nvSpPr>
          <p:cNvPr id="10547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547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53959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752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3A983FA-9B65-A64F-B9B6-C64B8B4287A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45</a:t>
            </a:fld>
            <a:endParaRPr lang="en-GB" altLang="en-US" sz="1300"/>
          </a:p>
        </p:txBody>
      </p:sp>
      <p:sp>
        <p:nvSpPr>
          <p:cNvPr id="10752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2695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957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DD8412E-7AEC-E04E-909C-1947C146717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46</a:t>
            </a:fld>
            <a:endParaRPr lang="en-GB" altLang="en-US" sz="1300"/>
          </a:p>
        </p:txBody>
      </p:sp>
      <p:sp>
        <p:nvSpPr>
          <p:cNvPr id="10957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957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2582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161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8007D93-FA1B-7640-9389-83EEA46953E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47</a:t>
            </a:fld>
            <a:endParaRPr lang="en-GB" altLang="en-US" sz="1300"/>
          </a:p>
        </p:txBody>
      </p:sp>
      <p:sp>
        <p:nvSpPr>
          <p:cNvPr id="11162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162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04700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469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EFC66A0-F0F1-BD4C-A81C-162B0D5FFB8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48</a:t>
            </a:fld>
            <a:endParaRPr lang="en-GB" altLang="en-US" sz="1300"/>
          </a:p>
        </p:txBody>
      </p:sp>
      <p:sp>
        <p:nvSpPr>
          <p:cNvPr id="11469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9533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673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BAA70F0-3421-0442-90FE-B9FE2275B92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49</a:t>
            </a:fld>
            <a:endParaRPr lang="en-GB" altLang="en-US" sz="1300"/>
          </a:p>
        </p:txBody>
      </p:sp>
      <p:sp>
        <p:nvSpPr>
          <p:cNvPr id="11674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10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560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85EBD97-FDF1-7540-86C6-17465FE8B9A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300"/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20353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878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E428525-CF96-DA4B-9F47-B8CAE05A39B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50</a:t>
            </a:fld>
            <a:endParaRPr lang="en-GB" altLang="en-US" sz="1300"/>
          </a:p>
        </p:txBody>
      </p:sp>
      <p:sp>
        <p:nvSpPr>
          <p:cNvPr id="11878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8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56223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083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46DE9B1-BCDC-DA48-99A3-C421C1B916F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51</a:t>
            </a:fld>
            <a:endParaRPr lang="en-GB" altLang="en-US" sz="1300"/>
          </a:p>
        </p:txBody>
      </p:sp>
      <p:sp>
        <p:nvSpPr>
          <p:cNvPr id="12083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3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6506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288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3C80697-EEB7-C046-A07E-13C7E693B0F6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52</a:t>
            </a:fld>
            <a:endParaRPr lang="en-GB" altLang="en-US" sz="1300"/>
          </a:p>
        </p:txBody>
      </p:sp>
      <p:sp>
        <p:nvSpPr>
          <p:cNvPr id="12288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8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64661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493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1D25E48-A6DB-6443-967D-D84A2E48345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53</a:t>
            </a:fld>
            <a:endParaRPr lang="en-GB" altLang="en-US" sz="1300"/>
          </a:p>
        </p:txBody>
      </p:sp>
      <p:sp>
        <p:nvSpPr>
          <p:cNvPr id="12493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464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8072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80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1890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6811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85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76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02A0456-F8AA-174E-8D26-8763EE99E3D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300"/>
          </a:p>
        </p:txBody>
      </p:sp>
      <p:sp>
        <p:nvSpPr>
          <p:cNvPr id="2765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394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969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0F0F084-17FE-0A48-A1B4-2A80590FE27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</a:t>
            </a:fld>
            <a:endParaRPr lang="en-GB" altLang="en-US" sz="1300"/>
          </a:p>
        </p:txBody>
      </p:sp>
      <p:sp>
        <p:nvSpPr>
          <p:cNvPr id="2970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227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174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B7629CA-5736-CC4E-9124-B1CB3634A2D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300"/>
          </a:p>
        </p:txBody>
      </p:sp>
      <p:sp>
        <p:nvSpPr>
          <p:cNvPr id="3174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87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379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4C554A5-E350-2446-BB05-AC63B54FF53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</a:t>
            </a:fld>
            <a:endParaRPr lang="en-GB" altLang="en-US" sz="1300"/>
          </a:p>
        </p:txBody>
      </p:sp>
      <p:sp>
        <p:nvSpPr>
          <p:cNvPr id="3379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467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GB" altLang="en-US" dirty="0"/>
              <a:t>Memory Management and Virtual Memory</a:t>
            </a:r>
            <a:endParaRPr lang="en-US" sz="2000" b="0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85800" y="5628290"/>
            <a:ext cx="7678738" cy="115351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Some of the slides are adapted from</a:t>
            </a: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Matt Welsh’s.</a:t>
            </a:r>
          </a:p>
          <a:p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altLang="en-US" b="1" dirty="0" err="1">
                <a:latin typeface="Calibri" charset="0"/>
                <a:ea typeface="Calibri" charset="0"/>
                <a:cs typeface="Calibri" charset="0"/>
              </a:rPr>
              <a:t>Tanenbaum</a:t>
            </a:r>
            <a:r>
              <a:rPr lang="en-US" altLang="en-US" b="1" dirty="0">
                <a:latin typeface="Calibri" charset="0"/>
                <a:ea typeface="Calibri" charset="0"/>
                <a:cs typeface="Calibri" charset="0"/>
              </a:rPr>
              <a:t>, Modern Operating Systems 3 e, (c) 2008 Prentice-Hall, Inc. All rights reserved. 0-13-6006639</a:t>
            </a:r>
          </a:p>
          <a:p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b="1" dirty="0" err="1" smtClean="0">
                <a:latin typeface="Calibri" charset="0"/>
                <a:ea typeface="Calibri" charset="0"/>
                <a:cs typeface="Calibri" charset="0"/>
              </a:rPr>
              <a:t>Silberschatz</a:t>
            </a:r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, and Gagne.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Fixed Partitions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Advantages: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Fast context switch – only need to update base register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Simple memory management code: Locate empty partition when running new process</a:t>
            </a:r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Disadvantages: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Internal fragmentation</a:t>
            </a:r>
          </a:p>
          <a:p>
            <a:pPr marL="1137617" lvl="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Must consume entire partition, rest of partition is </a:t>
            </a:r>
            <a:r>
              <a:rPr lang="ja-JP" altLang="en-GB" dirty="0"/>
              <a:t>“</a:t>
            </a:r>
            <a:r>
              <a:rPr lang="en-GB" altLang="ja-JP" dirty="0"/>
              <a:t>wasted</a:t>
            </a:r>
            <a:r>
              <a:rPr lang="ja-JP" altLang="en-GB" dirty="0"/>
              <a:t>”</a:t>
            </a:r>
            <a:endParaRPr lang="en-GB" altLang="ja-JP" dirty="0"/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Static partition sizes</a:t>
            </a:r>
          </a:p>
          <a:p>
            <a:pPr marL="1137617" lvl="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No single size is appropriate for all programs!</a:t>
            </a:r>
          </a:p>
        </p:txBody>
      </p:sp>
    </p:spTree>
    <p:extLst>
      <p:ext uri="{BB962C8B-B14F-4D97-AF65-F5344CB8AC3E}">
        <p14:creationId xmlns:p14="http://schemas.microsoft.com/office/powerpoint/2010/main" val="6322539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1"/>
          <p:cNvSpPr>
            <a:spLocks noChangeArrowheads="1"/>
          </p:cNvSpPr>
          <p:nvPr/>
        </p:nvSpPr>
        <p:spPr bwMode="auto">
          <a:xfrm>
            <a:off x="2682721" y="3716885"/>
            <a:ext cx="2424960" cy="915840"/>
          </a:xfrm>
          <a:prstGeom prst="roundRect">
            <a:avLst>
              <a:gd name="adj" fmla="val 153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eaLnBrk="1">
              <a:lnSpc>
                <a:spcPct val="87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Variable Partitions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022713"/>
            <a:ext cx="7896225" cy="1185167"/>
          </a:xfrm>
        </p:spPr>
        <p:txBody>
          <a:bodyPr>
            <a:normAutofit fontScale="77500" lnSpcReduction="20000"/>
          </a:bodyPr>
          <a:lstStyle/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Obvious next step: Allow variable-sized partitions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Now requires both a </a:t>
            </a:r>
            <a:r>
              <a:rPr lang="en-GB" altLang="en-US" i="1" dirty="0">
                <a:solidFill>
                  <a:srgbClr val="993333"/>
                </a:solidFill>
              </a:rPr>
              <a:t>base register</a:t>
            </a:r>
            <a:r>
              <a:rPr lang="en-GB" altLang="en-US" dirty="0"/>
              <a:t> and a </a:t>
            </a:r>
            <a:r>
              <a:rPr lang="en-GB" altLang="en-US" i="1" dirty="0">
                <a:solidFill>
                  <a:srgbClr val="993333"/>
                </a:solidFill>
              </a:rPr>
              <a:t>limit register</a:t>
            </a:r>
            <a:r>
              <a:rPr lang="en-GB" altLang="en-US" dirty="0"/>
              <a:t> for performing memory access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Solves the internal fragmentation problem: size partition based on process needs</a:t>
            </a:r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>
              <a:solidFill>
                <a:srgbClr val="993333"/>
              </a:solidFill>
            </a:endParaRPr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>
              <a:solidFill>
                <a:srgbClr val="993333"/>
              </a:solidFill>
            </a:endParaRPr>
          </a:p>
        </p:txBody>
      </p:sp>
      <p:grpSp>
        <p:nvGrpSpPr>
          <p:cNvPr id="36868" name="Group 4"/>
          <p:cNvGrpSpPr>
            <a:grpSpLocks/>
          </p:cNvGrpSpPr>
          <p:nvPr/>
        </p:nvGrpSpPr>
        <p:grpSpPr bwMode="auto">
          <a:xfrm>
            <a:off x="6000481" y="2403606"/>
            <a:ext cx="1033920" cy="480960"/>
            <a:chOff x="4167" y="1416"/>
            <a:chExt cx="718" cy="334"/>
          </a:xfrm>
        </p:grpSpPr>
        <p:sp>
          <p:nvSpPr>
            <p:cNvPr id="36914" name="AutoShape 5"/>
            <p:cNvSpPr>
              <a:spLocks noChangeArrowheads="1"/>
            </p:cNvSpPr>
            <p:nvPr/>
          </p:nvSpPr>
          <p:spPr bwMode="auto">
            <a:xfrm>
              <a:off x="4167" y="141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15" name="AutoShape 6"/>
            <p:cNvSpPr>
              <a:spLocks noChangeArrowheads="1"/>
            </p:cNvSpPr>
            <p:nvPr/>
          </p:nvSpPr>
          <p:spPr bwMode="auto">
            <a:xfrm>
              <a:off x="4167" y="1416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0</a:t>
              </a:r>
            </a:p>
          </p:txBody>
        </p:sp>
      </p:grpSp>
      <p:grpSp>
        <p:nvGrpSpPr>
          <p:cNvPr id="36869" name="Group 7"/>
          <p:cNvGrpSpPr>
            <a:grpSpLocks/>
          </p:cNvGrpSpPr>
          <p:nvPr/>
        </p:nvGrpSpPr>
        <p:grpSpPr bwMode="auto">
          <a:xfrm>
            <a:off x="6000481" y="2887446"/>
            <a:ext cx="1033920" cy="342720"/>
            <a:chOff x="4167" y="1752"/>
            <a:chExt cx="718" cy="238"/>
          </a:xfrm>
        </p:grpSpPr>
        <p:sp>
          <p:nvSpPr>
            <p:cNvPr id="36912" name="AutoShape 8"/>
            <p:cNvSpPr>
              <a:spLocks noChangeArrowheads="1"/>
            </p:cNvSpPr>
            <p:nvPr/>
          </p:nvSpPr>
          <p:spPr bwMode="auto">
            <a:xfrm>
              <a:off x="4167" y="1752"/>
              <a:ext cx="719" cy="239"/>
            </a:xfrm>
            <a:prstGeom prst="roundRect">
              <a:avLst>
                <a:gd name="adj" fmla="val 417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13" name="AutoShape 9"/>
            <p:cNvSpPr>
              <a:spLocks noChangeArrowheads="1"/>
            </p:cNvSpPr>
            <p:nvPr/>
          </p:nvSpPr>
          <p:spPr bwMode="auto">
            <a:xfrm>
              <a:off x="4167" y="1752"/>
              <a:ext cx="719" cy="239"/>
            </a:xfrm>
            <a:prstGeom prst="roundRect">
              <a:avLst>
                <a:gd name="adj" fmla="val 417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1</a:t>
              </a:r>
            </a:p>
          </p:txBody>
        </p:sp>
      </p:grpSp>
      <p:grpSp>
        <p:nvGrpSpPr>
          <p:cNvPr id="36870" name="Group 10"/>
          <p:cNvGrpSpPr>
            <a:grpSpLocks/>
          </p:cNvGrpSpPr>
          <p:nvPr/>
        </p:nvGrpSpPr>
        <p:grpSpPr bwMode="auto">
          <a:xfrm>
            <a:off x="6000481" y="3364086"/>
            <a:ext cx="1033920" cy="488160"/>
            <a:chOff x="4167" y="2083"/>
            <a:chExt cx="718" cy="339"/>
          </a:xfrm>
        </p:grpSpPr>
        <p:sp>
          <p:nvSpPr>
            <p:cNvPr id="36910" name="AutoShape 11"/>
            <p:cNvSpPr>
              <a:spLocks noChangeArrowheads="1"/>
            </p:cNvSpPr>
            <p:nvPr/>
          </p:nvSpPr>
          <p:spPr bwMode="auto">
            <a:xfrm>
              <a:off x="4167" y="2083"/>
              <a:ext cx="719" cy="340"/>
            </a:xfrm>
            <a:prstGeom prst="roundRect">
              <a:avLst>
                <a:gd name="adj" fmla="val 29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11" name="AutoShape 12"/>
            <p:cNvSpPr>
              <a:spLocks noChangeArrowheads="1"/>
            </p:cNvSpPr>
            <p:nvPr/>
          </p:nvSpPr>
          <p:spPr bwMode="auto">
            <a:xfrm>
              <a:off x="4167" y="2083"/>
              <a:ext cx="719" cy="340"/>
            </a:xfrm>
            <a:prstGeom prst="roundRect">
              <a:avLst>
                <a:gd name="adj" fmla="val 29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2</a:t>
              </a:r>
            </a:p>
          </p:txBody>
        </p:sp>
      </p:grpSp>
      <p:grpSp>
        <p:nvGrpSpPr>
          <p:cNvPr id="36871" name="Group 13"/>
          <p:cNvGrpSpPr>
            <a:grpSpLocks/>
          </p:cNvGrpSpPr>
          <p:nvPr/>
        </p:nvGrpSpPr>
        <p:grpSpPr bwMode="auto">
          <a:xfrm>
            <a:off x="6000481" y="4062485"/>
            <a:ext cx="1033920" cy="518400"/>
            <a:chOff x="4167" y="2568"/>
            <a:chExt cx="718" cy="360"/>
          </a:xfrm>
        </p:grpSpPr>
        <p:sp>
          <p:nvSpPr>
            <p:cNvPr id="36908" name="AutoShape 14"/>
            <p:cNvSpPr>
              <a:spLocks noChangeArrowheads="1"/>
            </p:cNvSpPr>
            <p:nvPr/>
          </p:nvSpPr>
          <p:spPr bwMode="auto">
            <a:xfrm>
              <a:off x="4167" y="2568"/>
              <a:ext cx="719" cy="361"/>
            </a:xfrm>
            <a:prstGeom prst="roundRect">
              <a:avLst>
                <a:gd name="adj" fmla="val 273"/>
              </a:avLst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09" name="AutoShape 15"/>
            <p:cNvSpPr>
              <a:spLocks noChangeArrowheads="1"/>
            </p:cNvSpPr>
            <p:nvPr/>
          </p:nvSpPr>
          <p:spPr bwMode="auto">
            <a:xfrm>
              <a:off x="4167" y="2568"/>
              <a:ext cx="719" cy="361"/>
            </a:xfrm>
            <a:prstGeom prst="roundRect">
              <a:avLst>
                <a:gd name="adj" fmla="val 273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3</a:t>
              </a:r>
            </a:p>
          </p:txBody>
        </p:sp>
      </p:grpSp>
      <p:grpSp>
        <p:nvGrpSpPr>
          <p:cNvPr id="36872" name="Group 16"/>
          <p:cNvGrpSpPr>
            <a:grpSpLocks/>
          </p:cNvGrpSpPr>
          <p:nvPr/>
        </p:nvGrpSpPr>
        <p:grpSpPr bwMode="auto">
          <a:xfrm>
            <a:off x="6000481" y="4753686"/>
            <a:ext cx="1033920" cy="982080"/>
            <a:chOff x="4167" y="3048"/>
            <a:chExt cx="718" cy="682"/>
          </a:xfrm>
        </p:grpSpPr>
        <p:sp>
          <p:nvSpPr>
            <p:cNvPr id="36906" name="AutoShape 17"/>
            <p:cNvSpPr>
              <a:spLocks noChangeArrowheads="1"/>
            </p:cNvSpPr>
            <p:nvPr/>
          </p:nvSpPr>
          <p:spPr bwMode="auto">
            <a:xfrm>
              <a:off x="4167" y="3048"/>
              <a:ext cx="719" cy="683"/>
            </a:xfrm>
            <a:prstGeom prst="roundRect">
              <a:avLst>
                <a:gd name="adj" fmla="val 144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07" name="AutoShape 18"/>
            <p:cNvSpPr>
              <a:spLocks noChangeArrowheads="1"/>
            </p:cNvSpPr>
            <p:nvPr/>
          </p:nvSpPr>
          <p:spPr bwMode="auto">
            <a:xfrm>
              <a:off x="4167" y="3048"/>
              <a:ext cx="719" cy="683"/>
            </a:xfrm>
            <a:prstGeom prst="roundRect">
              <a:avLst>
                <a:gd name="adj" fmla="val 144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4</a:t>
              </a:r>
            </a:p>
          </p:txBody>
        </p:sp>
      </p:grpSp>
      <p:sp>
        <p:nvSpPr>
          <p:cNvPr id="36873" name="AutoShape 19"/>
          <p:cNvSpPr>
            <a:spLocks noChangeArrowheads="1"/>
          </p:cNvSpPr>
          <p:nvPr/>
        </p:nvSpPr>
        <p:spPr bwMode="auto">
          <a:xfrm>
            <a:off x="5739841" y="2118486"/>
            <a:ext cx="1725120" cy="254880"/>
          </a:xfrm>
          <a:prstGeom prst="roundRect">
            <a:avLst>
              <a:gd name="adj" fmla="val 565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grpSp>
        <p:nvGrpSpPr>
          <p:cNvPr id="36874" name="Group 20"/>
          <p:cNvGrpSpPr>
            <a:grpSpLocks/>
          </p:cNvGrpSpPr>
          <p:nvPr/>
        </p:nvGrpSpPr>
        <p:grpSpPr bwMode="auto">
          <a:xfrm>
            <a:off x="1366561" y="3993366"/>
            <a:ext cx="1172160" cy="273600"/>
            <a:chOff x="949" y="2520"/>
            <a:chExt cx="814" cy="190"/>
          </a:xfrm>
        </p:grpSpPr>
        <p:sp>
          <p:nvSpPr>
            <p:cNvPr id="36904" name="AutoShape 21"/>
            <p:cNvSpPr>
              <a:spLocks noChangeArrowheads="1"/>
            </p:cNvSpPr>
            <p:nvPr/>
          </p:nvSpPr>
          <p:spPr bwMode="auto">
            <a:xfrm>
              <a:off x="949" y="2520"/>
              <a:ext cx="815" cy="191"/>
            </a:xfrm>
            <a:prstGeom prst="roundRect">
              <a:avLst>
                <a:gd name="adj" fmla="val 519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05" name="AutoShape 22"/>
            <p:cNvSpPr>
              <a:spLocks noChangeArrowheads="1"/>
            </p:cNvSpPr>
            <p:nvPr/>
          </p:nvSpPr>
          <p:spPr bwMode="auto">
            <a:xfrm>
              <a:off x="949" y="2520"/>
              <a:ext cx="815" cy="191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</p:grpSp>
      <p:sp>
        <p:nvSpPr>
          <p:cNvPr id="36875" name="Oval 24"/>
          <p:cNvSpPr>
            <a:spLocks noChangeArrowheads="1"/>
          </p:cNvSpPr>
          <p:nvPr/>
        </p:nvSpPr>
        <p:spPr bwMode="auto">
          <a:xfrm>
            <a:off x="4410721" y="3924246"/>
            <a:ext cx="413280" cy="413280"/>
          </a:xfrm>
          <a:prstGeom prst="ellipse">
            <a:avLst/>
          </a:prstGeom>
          <a:solidFill>
            <a:srgbClr val="F0EBEB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76" name="AutoShape 25"/>
          <p:cNvSpPr>
            <a:spLocks noChangeArrowheads="1"/>
          </p:cNvSpPr>
          <p:nvPr/>
        </p:nvSpPr>
        <p:spPr bwMode="auto">
          <a:xfrm>
            <a:off x="4476959" y="3984726"/>
            <a:ext cx="292320" cy="292320"/>
          </a:xfrm>
          <a:prstGeom prst="roundRect">
            <a:avLst>
              <a:gd name="adj" fmla="val 491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>
                <a:latin typeface="Calibri" charset="0"/>
                <a:ea typeface="Calibri" charset="0"/>
                <a:cs typeface="Calibri" charset="0"/>
              </a:rPr>
              <a:t>+</a:t>
            </a:r>
          </a:p>
        </p:txBody>
      </p:sp>
      <p:sp>
        <p:nvSpPr>
          <p:cNvPr id="36877" name="AutoShape 26"/>
          <p:cNvSpPr>
            <a:spLocks noChangeArrowheads="1"/>
          </p:cNvSpPr>
          <p:nvPr/>
        </p:nvSpPr>
        <p:spPr bwMode="auto">
          <a:xfrm>
            <a:off x="1300321" y="4269845"/>
            <a:ext cx="131040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virtual address</a:t>
            </a:r>
          </a:p>
        </p:txBody>
      </p:sp>
      <p:grpSp>
        <p:nvGrpSpPr>
          <p:cNvPr id="36878" name="Group 27"/>
          <p:cNvGrpSpPr>
            <a:grpSpLocks/>
          </p:cNvGrpSpPr>
          <p:nvPr/>
        </p:nvGrpSpPr>
        <p:grpSpPr bwMode="auto">
          <a:xfrm>
            <a:off x="4065121" y="2749206"/>
            <a:ext cx="1172160" cy="273600"/>
            <a:chOff x="2823" y="1656"/>
            <a:chExt cx="814" cy="190"/>
          </a:xfrm>
        </p:grpSpPr>
        <p:sp>
          <p:nvSpPr>
            <p:cNvPr id="36902" name="AutoShape 28"/>
            <p:cNvSpPr>
              <a:spLocks noChangeArrowheads="1"/>
            </p:cNvSpPr>
            <p:nvPr/>
          </p:nvSpPr>
          <p:spPr bwMode="auto">
            <a:xfrm>
              <a:off x="2823" y="1656"/>
              <a:ext cx="815" cy="191"/>
            </a:xfrm>
            <a:prstGeom prst="roundRect">
              <a:avLst>
                <a:gd name="adj" fmla="val 519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03" name="AutoShape 29"/>
            <p:cNvSpPr>
              <a:spLocks noChangeArrowheads="1"/>
            </p:cNvSpPr>
            <p:nvPr/>
          </p:nvSpPr>
          <p:spPr bwMode="auto">
            <a:xfrm>
              <a:off x="2823" y="1656"/>
              <a:ext cx="815" cy="191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P3</a:t>
              </a:r>
              <a:r>
                <a:rPr lang="ja-JP" altLang="en-GB" sz="1633">
                  <a:latin typeface="Calibri" charset="0"/>
                  <a:ea typeface="Calibri" charset="0"/>
                  <a:cs typeface="Calibri" charset="0"/>
                </a:rPr>
                <a:t>’</a:t>
              </a:r>
              <a:r>
                <a:rPr lang="en-GB" altLang="ja-JP" sz="1633">
                  <a:latin typeface="Calibri" charset="0"/>
                  <a:ea typeface="Calibri" charset="0"/>
                  <a:cs typeface="Calibri" charset="0"/>
                </a:rPr>
                <a:t>s base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36879" name="AutoShape 30"/>
          <p:cNvSpPr>
            <a:spLocks noChangeArrowheads="1"/>
          </p:cNvSpPr>
          <p:nvPr/>
        </p:nvSpPr>
        <p:spPr bwMode="auto">
          <a:xfrm>
            <a:off x="4065121" y="2472725"/>
            <a:ext cx="153360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base register</a:t>
            </a:r>
          </a:p>
        </p:txBody>
      </p:sp>
      <p:sp>
        <p:nvSpPr>
          <p:cNvPr id="36880" name="Line 31"/>
          <p:cNvSpPr>
            <a:spLocks noChangeShapeType="1"/>
          </p:cNvSpPr>
          <p:nvPr/>
        </p:nvSpPr>
        <p:spPr bwMode="auto">
          <a:xfrm>
            <a:off x="4825441" y="4131606"/>
            <a:ext cx="110592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81" name="Line 32"/>
          <p:cNvSpPr>
            <a:spLocks noChangeShapeType="1"/>
          </p:cNvSpPr>
          <p:nvPr/>
        </p:nvSpPr>
        <p:spPr bwMode="auto">
          <a:xfrm>
            <a:off x="3373921" y="4131606"/>
            <a:ext cx="96768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82" name="Line 33"/>
          <p:cNvSpPr>
            <a:spLocks noChangeShapeType="1"/>
          </p:cNvSpPr>
          <p:nvPr/>
        </p:nvSpPr>
        <p:spPr bwMode="auto">
          <a:xfrm>
            <a:off x="4618081" y="3025685"/>
            <a:ext cx="1440" cy="829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83" name="AutoShape 34"/>
          <p:cNvSpPr>
            <a:spLocks noChangeArrowheads="1"/>
          </p:cNvSpPr>
          <p:nvPr/>
        </p:nvSpPr>
        <p:spPr bwMode="auto">
          <a:xfrm>
            <a:off x="6000481" y="3233046"/>
            <a:ext cx="1036800" cy="204480"/>
          </a:xfrm>
          <a:prstGeom prst="roundRect">
            <a:avLst>
              <a:gd name="adj" fmla="val 704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1814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84" name="AutoShape 35"/>
          <p:cNvSpPr>
            <a:spLocks noChangeArrowheads="1"/>
          </p:cNvSpPr>
          <p:nvPr/>
        </p:nvSpPr>
        <p:spPr bwMode="auto">
          <a:xfrm>
            <a:off x="6000481" y="3855125"/>
            <a:ext cx="1036800" cy="207360"/>
          </a:xfrm>
          <a:prstGeom prst="roundRect">
            <a:avLst>
              <a:gd name="adj" fmla="val 694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1814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85" name="AutoShape 36"/>
          <p:cNvSpPr>
            <a:spLocks noChangeArrowheads="1"/>
          </p:cNvSpPr>
          <p:nvPr/>
        </p:nvSpPr>
        <p:spPr bwMode="auto">
          <a:xfrm>
            <a:off x="6000481" y="4546325"/>
            <a:ext cx="1036800" cy="207360"/>
          </a:xfrm>
          <a:prstGeom prst="roundRect">
            <a:avLst>
              <a:gd name="adj" fmla="val 694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1814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36886" name="Group 37"/>
          <p:cNvGrpSpPr>
            <a:grpSpLocks/>
          </p:cNvGrpSpPr>
          <p:nvPr/>
        </p:nvGrpSpPr>
        <p:grpSpPr bwMode="auto">
          <a:xfrm>
            <a:off x="2613601" y="2749206"/>
            <a:ext cx="1172160" cy="273600"/>
            <a:chOff x="1815" y="1656"/>
            <a:chExt cx="814" cy="190"/>
          </a:xfrm>
        </p:grpSpPr>
        <p:sp>
          <p:nvSpPr>
            <p:cNvPr id="36900" name="AutoShape 38"/>
            <p:cNvSpPr>
              <a:spLocks noChangeArrowheads="1"/>
            </p:cNvSpPr>
            <p:nvPr/>
          </p:nvSpPr>
          <p:spPr bwMode="auto">
            <a:xfrm>
              <a:off x="1815" y="1656"/>
              <a:ext cx="815" cy="191"/>
            </a:xfrm>
            <a:prstGeom prst="roundRect">
              <a:avLst>
                <a:gd name="adj" fmla="val 519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901" name="AutoShape 39"/>
            <p:cNvSpPr>
              <a:spLocks noChangeArrowheads="1"/>
            </p:cNvSpPr>
            <p:nvPr/>
          </p:nvSpPr>
          <p:spPr bwMode="auto">
            <a:xfrm>
              <a:off x="1815" y="1656"/>
              <a:ext cx="815" cy="191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P3</a:t>
              </a:r>
              <a:r>
                <a:rPr lang="ja-JP" altLang="en-GB" sz="1633">
                  <a:latin typeface="Calibri" charset="0"/>
                  <a:ea typeface="Calibri" charset="0"/>
                  <a:cs typeface="Calibri" charset="0"/>
                </a:rPr>
                <a:t>’</a:t>
              </a:r>
              <a:r>
                <a:rPr lang="en-GB" altLang="ja-JP" sz="1633">
                  <a:latin typeface="Calibri" charset="0"/>
                  <a:ea typeface="Calibri" charset="0"/>
                  <a:cs typeface="Calibri" charset="0"/>
                </a:rPr>
                <a:t>s size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36887" name="AutoShape 40"/>
          <p:cNvSpPr>
            <a:spLocks noChangeArrowheads="1"/>
          </p:cNvSpPr>
          <p:nvPr/>
        </p:nvSpPr>
        <p:spPr bwMode="auto">
          <a:xfrm>
            <a:off x="2280961" y="2472725"/>
            <a:ext cx="148464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limit register</a:t>
            </a:r>
          </a:p>
        </p:txBody>
      </p:sp>
      <p:sp>
        <p:nvSpPr>
          <p:cNvPr id="36888" name="Line 41"/>
          <p:cNvSpPr>
            <a:spLocks noChangeShapeType="1"/>
          </p:cNvSpPr>
          <p:nvPr/>
        </p:nvSpPr>
        <p:spPr bwMode="auto">
          <a:xfrm>
            <a:off x="3166561" y="3025685"/>
            <a:ext cx="1440" cy="829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89" name="Freeform 43"/>
          <p:cNvSpPr>
            <a:spLocks noChangeArrowheads="1"/>
          </p:cNvSpPr>
          <p:nvPr/>
        </p:nvSpPr>
        <p:spPr bwMode="auto">
          <a:xfrm>
            <a:off x="2959201" y="3924246"/>
            <a:ext cx="413280" cy="413280"/>
          </a:xfrm>
          <a:custGeom>
            <a:avLst/>
            <a:gdLst>
              <a:gd name="T0" fmla="*/ 2147483646 w 1271"/>
              <a:gd name="T1" fmla="*/ 0 h 1271"/>
              <a:gd name="T2" fmla="*/ 2147483646 w 1271"/>
              <a:gd name="T3" fmla="*/ 2147483646 h 1271"/>
              <a:gd name="T4" fmla="*/ 2147483646 w 1271"/>
              <a:gd name="T5" fmla="*/ 2147483646 h 1271"/>
              <a:gd name="T6" fmla="*/ 0 w 1271"/>
              <a:gd name="T7" fmla="*/ 2147483646 h 1271"/>
              <a:gd name="T8" fmla="*/ 2147483646 w 1271"/>
              <a:gd name="T9" fmla="*/ 0 h 1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1"/>
              <a:gd name="T16" fmla="*/ 0 h 1271"/>
              <a:gd name="T17" fmla="*/ 1271 w 1271"/>
              <a:gd name="T18" fmla="*/ 1271 h 12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1" h="1271">
                <a:moveTo>
                  <a:pt x="635" y="0"/>
                </a:moveTo>
                <a:lnTo>
                  <a:pt x="1270" y="635"/>
                </a:lnTo>
                <a:lnTo>
                  <a:pt x="635" y="1270"/>
                </a:lnTo>
                <a:lnTo>
                  <a:pt x="0" y="635"/>
                </a:lnTo>
                <a:lnTo>
                  <a:pt x="635" y="0"/>
                </a:lnTo>
              </a:path>
            </a:pathLst>
          </a:custGeom>
          <a:solidFill>
            <a:srgbClr val="EBEBFF"/>
          </a:solidFill>
          <a:ln w="126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90" name="AutoShape 44"/>
          <p:cNvSpPr>
            <a:spLocks noChangeArrowheads="1"/>
          </p:cNvSpPr>
          <p:nvPr/>
        </p:nvSpPr>
        <p:spPr bwMode="auto">
          <a:xfrm>
            <a:off x="2952000" y="4026486"/>
            <a:ext cx="403200" cy="181440"/>
          </a:xfrm>
          <a:prstGeom prst="roundRect">
            <a:avLst>
              <a:gd name="adj" fmla="val 694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 anchor="ctr" anchorCtr="1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204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 dirty="0" smtClean="0">
                <a:latin typeface="Calibri" charset="0"/>
                <a:ea typeface="Calibri" charset="0"/>
                <a:cs typeface="Calibri" charset="0"/>
              </a:rPr>
              <a:t>&lt;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?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91" name="Line 45"/>
          <p:cNvSpPr>
            <a:spLocks noChangeShapeType="1"/>
          </p:cNvSpPr>
          <p:nvPr/>
        </p:nvSpPr>
        <p:spPr bwMode="auto">
          <a:xfrm>
            <a:off x="2544481" y="4131606"/>
            <a:ext cx="34560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92" name="Line 46"/>
          <p:cNvSpPr>
            <a:spLocks noChangeShapeType="1"/>
          </p:cNvSpPr>
          <p:nvPr/>
        </p:nvSpPr>
        <p:spPr bwMode="auto">
          <a:xfrm flipH="1">
            <a:off x="3150721" y="4338966"/>
            <a:ext cx="24480" cy="6926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893" name="AutoShape 47"/>
          <p:cNvSpPr>
            <a:spLocks noChangeArrowheads="1"/>
          </p:cNvSpPr>
          <p:nvPr/>
        </p:nvSpPr>
        <p:spPr bwMode="auto">
          <a:xfrm>
            <a:off x="2449441" y="4991286"/>
            <a:ext cx="1379520" cy="488160"/>
          </a:xfrm>
          <a:prstGeom prst="roundRect">
            <a:avLst>
              <a:gd name="adj" fmla="val 292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raise</a:t>
            </a:r>
          </a:p>
          <a:p>
            <a:pPr algn="ctr" eaLnBrk="1">
              <a:lnSpc>
                <a:spcPct val="89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protection fault</a:t>
            </a:r>
          </a:p>
        </p:txBody>
      </p:sp>
      <p:sp>
        <p:nvSpPr>
          <p:cNvPr id="36894" name="AutoShape 48"/>
          <p:cNvSpPr>
            <a:spLocks noChangeArrowheads="1"/>
          </p:cNvSpPr>
          <p:nvPr/>
        </p:nvSpPr>
        <p:spPr bwMode="auto">
          <a:xfrm>
            <a:off x="3127681" y="4360566"/>
            <a:ext cx="371520" cy="305280"/>
          </a:xfrm>
          <a:prstGeom prst="roundRect">
            <a:avLst>
              <a:gd name="adj" fmla="val 46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112000"/>
              </a:lnSpc>
              <a:spcBef>
                <a:spcPts val="181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no</a:t>
            </a:r>
          </a:p>
        </p:txBody>
      </p:sp>
      <p:sp>
        <p:nvSpPr>
          <p:cNvPr id="36895" name="AutoShape 49"/>
          <p:cNvSpPr>
            <a:spLocks noChangeArrowheads="1"/>
          </p:cNvSpPr>
          <p:nvPr/>
        </p:nvSpPr>
        <p:spPr bwMode="auto">
          <a:xfrm>
            <a:off x="3335041" y="3855125"/>
            <a:ext cx="453600" cy="305280"/>
          </a:xfrm>
          <a:prstGeom prst="roundRect">
            <a:avLst>
              <a:gd name="adj" fmla="val 46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81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yes</a:t>
            </a:r>
          </a:p>
        </p:txBody>
      </p:sp>
      <p:sp>
        <p:nvSpPr>
          <p:cNvPr id="36896" name="Text Box 50"/>
          <p:cNvSpPr txBox="1">
            <a:spLocks noChangeArrowheads="1"/>
          </p:cNvSpPr>
          <p:nvPr/>
        </p:nvSpPr>
        <p:spPr bwMode="auto">
          <a:xfrm>
            <a:off x="3804480" y="4272726"/>
            <a:ext cx="495360" cy="23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MMU</a:t>
            </a:r>
          </a:p>
        </p:txBody>
      </p:sp>
      <p:sp>
        <p:nvSpPr>
          <p:cNvPr id="2" name="Rectangle 1"/>
          <p:cNvSpPr/>
          <p:nvPr/>
        </p:nvSpPr>
        <p:spPr>
          <a:xfrm>
            <a:off x="556140" y="5820725"/>
            <a:ext cx="7570922" cy="67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7942" indent="-342900">
              <a:lnSpc>
                <a:spcPct val="94000"/>
              </a:lnSpc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2000" dirty="0">
                <a:latin typeface="Calibri" charset="0"/>
                <a:ea typeface="Calibri" charset="0"/>
                <a:cs typeface="Calibri" charset="0"/>
              </a:rPr>
              <a:t>New problem: </a:t>
            </a:r>
            <a:r>
              <a:rPr lang="en-GB" altLang="en-US" sz="2000" i="1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external fragmentation</a:t>
            </a:r>
          </a:p>
          <a:p>
            <a:pPr marL="859869" lvl="1" indent="-342900">
              <a:lnSpc>
                <a:spcPct val="94000"/>
              </a:lnSpc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2000" dirty="0">
                <a:latin typeface="Calibri" charset="0"/>
                <a:ea typeface="Calibri" charset="0"/>
                <a:cs typeface="Calibri" charset="0"/>
              </a:rPr>
              <a:t>As jobs run and complete, holes are left in physical memory</a:t>
            </a:r>
          </a:p>
        </p:txBody>
      </p:sp>
    </p:spTree>
    <p:extLst>
      <p:ext uri="{BB962C8B-B14F-4D97-AF65-F5344CB8AC3E}">
        <p14:creationId xmlns:p14="http://schemas.microsoft.com/office/powerpoint/2010/main" val="46410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Modern technique: paging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4"/>
            <a:ext cx="7896225" cy="1564159"/>
          </a:xfrm>
        </p:spPr>
        <p:txBody>
          <a:bodyPr/>
          <a:lstStyle/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Solve the external fragmentation problem by using fixed-size chunks of virtual and physical memory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Virtual memory unit called a </a:t>
            </a:r>
            <a:r>
              <a:rPr lang="en-GB" altLang="en-US" i="1" dirty="0">
                <a:solidFill>
                  <a:srgbClr val="993333"/>
                </a:solidFill>
              </a:rPr>
              <a:t>page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Physical memory unit called a </a:t>
            </a:r>
            <a:r>
              <a:rPr lang="en-GB" altLang="en-US" i="1" dirty="0">
                <a:solidFill>
                  <a:srgbClr val="993333"/>
                </a:solidFill>
              </a:rPr>
              <a:t>frame</a:t>
            </a:r>
            <a:r>
              <a:rPr lang="en-GB" altLang="en-US" i="1" dirty="0"/>
              <a:t> (or sometimes </a:t>
            </a:r>
            <a:r>
              <a:rPr lang="en-GB" altLang="en-US" i="1" dirty="0">
                <a:solidFill>
                  <a:srgbClr val="993333"/>
                </a:solidFill>
              </a:rPr>
              <a:t>page frame</a:t>
            </a:r>
            <a:r>
              <a:rPr lang="en-GB" altLang="en-US" i="1" dirty="0"/>
              <a:t>)</a:t>
            </a: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5253800" y="4176540"/>
            <a:ext cx="1163999" cy="395456"/>
            <a:chOff x="3679" y="1863"/>
            <a:chExt cx="954" cy="444"/>
          </a:xfrm>
        </p:grpSpPr>
        <p:sp>
          <p:nvSpPr>
            <p:cNvPr id="38952" name="AutoShape 4"/>
            <p:cNvSpPr>
              <a:spLocks noChangeArrowheads="1"/>
            </p:cNvSpPr>
            <p:nvPr/>
          </p:nvSpPr>
          <p:spPr bwMode="auto">
            <a:xfrm>
              <a:off x="3679" y="1863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53" name="AutoShape 5"/>
            <p:cNvSpPr>
              <a:spLocks noChangeArrowheads="1"/>
            </p:cNvSpPr>
            <p:nvPr/>
          </p:nvSpPr>
          <p:spPr bwMode="auto">
            <a:xfrm>
              <a:off x="3679" y="1863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>
                  <a:latin typeface="Calibri" charset="0"/>
                  <a:ea typeface="Calibri" charset="0"/>
                  <a:cs typeface="Calibri" charset="0"/>
                </a:rPr>
                <a:t>frame 0</a:t>
              </a:r>
            </a:p>
          </p:txBody>
        </p:sp>
      </p:grpSp>
      <p:grpSp>
        <p:nvGrpSpPr>
          <p:cNvPr id="38916" name="Group 6"/>
          <p:cNvGrpSpPr>
            <a:grpSpLocks/>
          </p:cNvGrpSpPr>
          <p:nvPr/>
        </p:nvGrpSpPr>
        <p:grpSpPr bwMode="auto">
          <a:xfrm>
            <a:off x="5252580" y="4682614"/>
            <a:ext cx="1163999" cy="395456"/>
            <a:chOff x="3679" y="2309"/>
            <a:chExt cx="954" cy="444"/>
          </a:xfrm>
        </p:grpSpPr>
        <p:sp>
          <p:nvSpPr>
            <p:cNvPr id="38950" name="AutoShape 7"/>
            <p:cNvSpPr>
              <a:spLocks noChangeArrowheads="1"/>
            </p:cNvSpPr>
            <p:nvPr/>
          </p:nvSpPr>
          <p:spPr bwMode="auto">
            <a:xfrm>
              <a:off x="3679" y="2309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51" name="AutoShape 8"/>
            <p:cNvSpPr>
              <a:spLocks noChangeArrowheads="1"/>
            </p:cNvSpPr>
            <p:nvPr/>
          </p:nvSpPr>
          <p:spPr bwMode="auto">
            <a:xfrm>
              <a:off x="3679" y="2309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 dirty="0">
                  <a:latin typeface="Calibri" charset="0"/>
                  <a:ea typeface="Calibri" charset="0"/>
                  <a:cs typeface="Calibri" charset="0"/>
                </a:rPr>
                <a:t>frame 1</a:t>
              </a:r>
            </a:p>
          </p:txBody>
        </p:sp>
      </p:grpSp>
      <p:grpSp>
        <p:nvGrpSpPr>
          <p:cNvPr id="38917" name="Group 9"/>
          <p:cNvGrpSpPr>
            <a:grpSpLocks/>
          </p:cNvGrpSpPr>
          <p:nvPr/>
        </p:nvGrpSpPr>
        <p:grpSpPr bwMode="auto">
          <a:xfrm>
            <a:off x="5297761" y="5205716"/>
            <a:ext cx="1163999" cy="395456"/>
            <a:chOff x="3679" y="2755"/>
            <a:chExt cx="954" cy="444"/>
          </a:xfrm>
        </p:grpSpPr>
        <p:sp>
          <p:nvSpPr>
            <p:cNvPr id="38948" name="AutoShape 10"/>
            <p:cNvSpPr>
              <a:spLocks noChangeArrowheads="1"/>
            </p:cNvSpPr>
            <p:nvPr/>
          </p:nvSpPr>
          <p:spPr bwMode="auto">
            <a:xfrm>
              <a:off x="3679" y="2755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49" name="AutoShape 11"/>
            <p:cNvSpPr>
              <a:spLocks noChangeArrowheads="1"/>
            </p:cNvSpPr>
            <p:nvPr/>
          </p:nvSpPr>
          <p:spPr bwMode="auto">
            <a:xfrm>
              <a:off x="3679" y="2755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 dirty="0">
                  <a:latin typeface="Calibri" charset="0"/>
                  <a:ea typeface="Calibri" charset="0"/>
                  <a:cs typeface="Calibri" charset="0"/>
                </a:rPr>
                <a:t>frame 2</a:t>
              </a:r>
            </a:p>
          </p:txBody>
        </p:sp>
      </p:grpSp>
      <p:grpSp>
        <p:nvGrpSpPr>
          <p:cNvPr id="38918" name="Group 12"/>
          <p:cNvGrpSpPr>
            <a:grpSpLocks/>
          </p:cNvGrpSpPr>
          <p:nvPr/>
        </p:nvGrpSpPr>
        <p:grpSpPr bwMode="auto">
          <a:xfrm>
            <a:off x="5297761" y="6022196"/>
            <a:ext cx="1163999" cy="395456"/>
            <a:chOff x="3679" y="3647"/>
            <a:chExt cx="954" cy="444"/>
          </a:xfrm>
        </p:grpSpPr>
        <p:sp>
          <p:nvSpPr>
            <p:cNvPr id="38946" name="AutoShape 13"/>
            <p:cNvSpPr>
              <a:spLocks noChangeArrowheads="1"/>
            </p:cNvSpPr>
            <p:nvPr/>
          </p:nvSpPr>
          <p:spPr bwMode="auto">
            <a:xfrm>
              <a:off x="3679" y="3647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47" name="AutoShape 14"/>
            <p:cNvSpPr>
              <a:spLocks noChangeArrowheads="1"/>
            </p:cNvSpPr>
            <p:nvPr/>
          </p:nvSpPr>
          <p:spPr bwMode="auto">
            <a:xfrm>
              <a:off x="3679" y="3647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>
                  <a:latin typeface="Calibri" charset="0"/>
                  <a:ea typeface="Calibri" charset="0"/>
                  <a:cs typeface="Calibri" charset="0"/>
                </a:rPr>
                <a:t>frame Y</a:t>
              </a:r>
            </a:p>
          </p:txBody>
        </p:sp>
      </p:grpSp>
      <p:sp>
        <p:nvSpPr>
          <p:cNvPr id="38919" name="AutoShape 15"/>
          <p:cNvSpPr>
            <a:spLocks noChangeArrowheads="1"/>
          </p:cNvSpPr>
          <p:nvPr/>
        </p:nvSpPr>
        <p:spPr bwMode="auto">
          <a:xfrm>
            <a:off x="4881904" y="3705169"/>
            <a:ext cx="1967040" cy="254880"/>
          </a:xfrm>
          <a:prstGeom prst="roundRect">
            <a:avLst>
              <a:gd name="adj" fmla="val 565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sp>
        <p:nvSpPr>
          <p:cNvPr id="38920" name="AutoShape 16"/>
          <p:cNvSpPr>
            <a:spLocks noChangeArrowheads="1"/>
          </p:cNvSpPr>
          <p:nvPr/>
        </p:nvSpPr>
        <p:spPr bwMode="auto">
          <a:xfrm rot="-5400000">
            <a:off x="5701987" y="5518732"/>
            <a:ext cx="326875" cy="405081"/>
          </a:xfrm>
          <a:prstGeom prst="roundRect">
            <a:avLst>
              <a:gd name="adj" fmla="val 301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00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grpSp>
        <p:nvGrpSpPr>
          <p:cNvPr id="38921" name="Group 17"/>
          <p:cNvGrpSpPr>
            <a:grpSpLocks/>
          </p:cNvGrpSpPr>
          <p:nvPr/>
        </p:nvGrpSpPr>
        <p:grpSpPr bwMode="auto">
          <a:xfrm>
            <a:off x="1833121" y="3792267"/>
            <a:ext cx="1189048" cy="326617"/>
            <a:chOff x="1273" y="1736"/>
            <a:chExt cx="954" cy="444"/>
          </a:xfrm>
        </p:grpSpPr>
        <p:sp>
          <p:nvSpPr>
            <p:cNvPr id="38944" name="AutoShape 18"/>
            <p:cNvSpPr>
              <a:spLocks noChangeArrowheads="1"/>
            </p:cNvSpPr>
            <p:nvPr/>
          </p:nvSpPr>
          <p:spPr bwMode="auto">
            <a:xfrm>
              <a:off x="1273" y="1736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45" name="AutoShape 19"/>
            <p:cNvSpPr>
              <a:spLocks noChangeArrowheads="1"/>
            </p:cNvSpPr>
            <p:nvPr/>
          </p:nvSpPr>
          <p:spPr bwMode="auto">
            <a:xfrm>
              <a:off x="1273" y="1736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 dirty="0">
                  <a:latin typeface="Calibri" charset="0"/>
                  <a:ea typeface="Calibri" charset="0"/>
                  <a:cs typeface="Calibri" charset="0"/>
                </a:rPr>
                <a:t>page 0</a:t>
              </a:r>
            </a:p>
          </p:txBody>
        </p:sp>
      </p:grpSp>
      <p:grpSp>
        <p:nvGrpSpPr>
          <p:cNvPr id="38922" name="Group 20"/>
          <p:cNvGrpSpPr>
            <a:grpSpLocks/>
          </p:cNvGrpSpPr>
          <p:nvPr/>
        </p:nvGrpSpPr>
        <p:grpSpPr bwMode="auto">
          <a:xfrm>
            <a:off x="1833121" y="4283749"/>
            <a:ext cx="1189048" cy="326617"/>
            <a:chOff x="1273" y="2182"/>
            <a:chExt cx="954" cy="444"/>
          </a:xfrm>
        </p:grpSpPr>
        <p:sp>
          <p:nvSpPr>
            <p:cNvPr id="38942" name="AutoShape 21"/>
            <p:cNvSpPr>
              <a:spLocks noChangeArrowheads="1"/>
            </p:cNvSpPr>
            <p:nvPr/>
          </p:nvSpPr>
          <p:spPr bwMode="auto">
            <a:xfrm>
              <a:off x="1273" y="2182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43" name="AutoShape 22"/>
            <p:cNvSpPr>
              <a:spLocks noChangeArrowheads="1"/>
            </p:cNvSpPr>
            <p:nvPr/>
          </p:nvSpPr>
          <p:spPr bwMode="auto">
            <a:xfrm>
              <a:off x="1273" y="2182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 dirty="0">
                  <a:latin typeface="Calibri" charset="0"/>
                  <a:ea typeface="Calibri" charset="0"/>
                  <a:cs typeface="Calibri" charset="0"/>
                </a:rPr>
                <a:t>page 1</a:t>
              </a:r>
            </a:p>
          </p:txBody>
        </p:sp>
      </p:grpSp>
      <p:grpSp>
        <p:nvGrpSpPr>
          <p:cNvPr id="38923" name="Group 23"/>
          <p:cNvGrpSpPr>
            <a:grpSpLocks/>
          </p:cNvGrpSpPr>
          <p:nvPr/>
        </p:nvGrpSpPr>
        <p:grpSpPr bwMode="auto">
          <a:xfrm>
            <a:off x="1833121" y="4751223"/>
            <a:ext cx="1189048" cy="326617"/>
            <a:chOff x="1273" y="2628"/>
            <a:chExt cx="954" cy="444"/>
          </a:xfrm>
        </p:grpSpPr>
        <p:sp>
          <p:nvSpPr>
            <p:cNvPr id="38940" name="AutoShape 24"/>
            <p:cNvSpPr>
              <a:spLocks noChangeArrowheads="1"/>
            </p:cNvSpPr>
            <p:nvPr/>
          </p:nvSpPr>
          <p:spPr bwMode="auto">
            <a:xfrm>
              <a:off x="1273" y="2628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41" name="AutoShape 25"/>
            <p:cNvSpPr>
              <a:spLocks noChangeArrowheads="1"/>
            </p:cNvSpPr>
            <p:nvPr/>
          </p:nvSpPr>
          <p:spPr bwMode="auto">
            <a:xfrm>
              <a:off x="1273" y="2628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>
                  <a:latin typeface="Calibri" charset="0"/>
                  <a:ea typeface="Calibri" charset="0"/>
                  <a:cs typeface="Calibri" charset="0"/>
                </a:rPr>
                <a:t>page 2</a:t>
              </a:r>
            </a:p>
          </p:txBody>
        </p:sp>
      </p:grpSp>
      <p:grpSp>
        <p:nvGrpSpPr>
          <p:cNvPr id="38924" name="Group 26"/>
          <p:cNvGrpSpPr>
            <a:grpSpLocks/>
          </p:cNvGrpSpPr>
          <p:nvPr/>
        </p:nvGrpSpPr>
        <p:grpSpPr bwMode="auto">
          <a:xfrm>
            <a:off x="1833121" y="6025309"/>
            <a:ext cx="1189048" cy="326617"/>
            <a:chOff x="1273" y="3902"/>
            <a:chExt cx="954" cy="444"/>
          </a:xfrm>
        </p:grpSpPr>
        <p:sp>
          <p:nvSpPr>
            <p:cNvPr id="38938" name="AutoShape 27"/>
            <p:cNvSpPr>
              <a:spLocks noChangeArrowheads="1"/>
            </p:cNvSpPr>
            <p:nvPr/>
          </p:nvSpPr>
          <p:spPr bwMode="auto">
            <a:xfrm>
              <a:off x="1273" y="3902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39" name="AutoShape 28"/>
            <p:cNvSpPr>
              <a:spLocks noChangeArrowheads="1"/>
            </p:cNvSpPr>
            <p:nvPr/>
          </p:nvSpPr>
          <p:spPr bwMode="auto">
            <a:xfrm>
              <a:off x="1273" y="3902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>
                  <a:latin typeface="Calibri" charset="0"/>
                  <a:ea typeface="Calibri" charset="0"/>
                  <a:cs typeface="Calibri" charset="0"/>
                </a:rPr>
                <a:t>page X</a:t>
              </a:r>
            </a:p>
          </p:txBody>
        </p:sp>
      </p:grpSp>
      <p:sp>
        <p:nvSpPr>
          <p:cNvPr id="38925" name="AutoShape 29"/>
          <p:cNvSpPr>
            <a:spLocks noChangeArrowheads="1"/>
          </p:cNvSpPr>
          <p:nvPr/>
        </p:nvSpPr>
        <p:spPr bwMode="auto">
          <a:xfrm>
            <a:off x="1580551" y="3226297"/>
            <a:ext cx="1755360" cy="370080"/>
          </a:xfrm>
          <a:prstGeom prst="roundRect">
            <a:avLst>
              <a:gd name="adj" fmla="val 38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virtual memory </a:t>
            </a:r>
          </a:p>
          <a:p>
            <a:pPr algn="ctr" eaLnBrk="1">
              <a:lnSpc>
                <a:spcPct val="89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(for one process)</a:t>
            </a:r>
            <a:r>
              <a:rPr lang="x-none" altLang="en-US" sz="16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0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926" name="AutoShape 30"/>
          <p:cNvSpPr>
            <a:spLocks noChangeArrowheads="1"/>
          </p:cNvSpPr>
          <p:nvPr/>
        </p:nvSpPr>
        <p:spPr bwMode="auto">
          <a:xfrm rot="-5400000">
            <a:off x="2272601" y="5680677"/>
            <a:ext cx="269238" cy="413799"/>
          </a:xfrm>
          <a:prstGeom prst="roundRect">
            <a:avLst>
              <a:gd name="adj" fmla="val 301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00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grpSp>
        <p:nvGrpSpPr>
          <p:cNvPr id="38927" name="Group 31"/>
          <p:cNvGrpSpPr>
            <a:grpSpLocks/>
          </p:cNvGrpSpPr>
          <p:nvPr/>
        </p:nvGrpSpPr>
        <p:grpSpPr bwMode="auto">
          <a:xfrm>
            <a:off x="1833121" y="5230482"/>
            <a:ext cx="1189048" cy="326617"/>
            <a:chOff x="1273" y="3074"/>
            <a:chExt cx="954" cy="444"/>
          </a:xfrm>
        </p:grpSpPr>
        <p:sp>
          <p:nvSpPr>
            <p:cNvPr id="38936" name="AutoShape 32"/>
            <p:cNvSpPr>
              <a:spLocks noChangeArrowheads="1"/>
            </p:cNvSpPr>
            <p:nvPr/>
          </p:nvSpPr>
          <p:spPr bwMode="auto">
            <a:xfrm>
              <a:off x="1273" y="3074"/>
              <a:ext cx="955" cy="445"/>
            </a:xfrm>
            <a:prstGeom prst="roundRect">
              <a:avLst>
                <a:gd name="adj" fmla="val 222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8937" name="AutoShape 33"/>
            <p:cNvSpPr>
              <a:spLocks noChangeArrowheads="1"/>
            </p:cNvSpPr>
            <p:nvPr/>
          </p:nvSpPr>
          <p:spPr bwMode="auto">
            <a:xfrm>
              <a:off x="1273" y="3074"/>
              <a:ext cx="955" cy="445"/>
            </a:xfrm>
            <a:prstGeom prst="roundRect">
              <a:avLst>
                <a:gd name="adj" fmla="val 222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000">
                  <a:latin typeface="Calibri" charset="0"/>
                  <a:ea typeface="Calibri" charset="0"/>
                  <a:cs typeface="Calibri" charset="0"/>
                </a:rPr>
                <a:t>page 3</a:t>
              </a:r>
            </a:p>
          </p:txBody>
        </p:sp>
      </p:grpSp>
      <p:sp>
        <p:nvSpPr>
          <p:cNvPr id="38928" name="Line 34"/>
          <p:cNvSpPr>
            <a:spLocks noChangeShapeType="1"/>
          </p:cNvSpPr>
          <p:nvPr/>
        </p:nvSpPr>
        <p:spPr bwMode="auto">
          <a:xfrm flipV="1">
            <a:off x="3093975" y="4910666"/>
            <a:ext cx="2133226" cy="507999"/>
          </a:xfrm>
          <a:prstGeom prst="line">
            <a:avLst/>
          </a:prstGeom>
          <a:noFill/>
          <a:ln w="27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929" name="Line 35"/>
          <p:cNvSpPr>
            <a:spLocks noChangeShapeType="1"/>
          </p:cNvSpPr>
          <p:nvPr/>
        </p:nvSpPr>
        <p:spPr bwMode="auto">
          <a:xfrm>
            <a:off x="3093975" y="3911155"/>
            <a:ext cx="2203786" cy="2286445"/>
          </a:xfrm>
          <a:prstGeom prst="line">
            <a:avLst/>
          </a:prstGeom>
          <a:noFill/>
          <a:ln w="27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930" name="Line 36"/>
          <p:cNvSpPr>
            <a:spLocks noChangeShapeType="1"/>
          </p:cNvSpPr>
          <p:nvPr/>
        </p:nvSpPr>
        <p:spPr bwMode="auto">
          <a:xfrm flipV="1">
            <a:off x="3137761" y="4399316"/>
            <a:ext cx="2089440" cy="1798284"/>
          </a:xfrm>
          <a:prstGeom prst="line">
            <a:avLst/>
          </a:prstGeom>
          <a:noFill/>
          <a:ln w="27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931" name="Text Box 37"/>
          <p:cNvSpPr txBox="1">
            <a:spLocks noChangeArrowheads="1"/>
          </p:cNvSpPr>
          <p:nvPr/>
        </p:nvSpPr>
        <p:spPr bwMode="auto">
          <a:xfrm rot="-5400000">
            <a:off x="2389083" y="5657695"/>
            <a:ext cx="138297" cy="285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000">
                <a:latin typeface="Calibri" charset="0"/>
                <a:ea typeface="Calibri" charset="0"/>
                <a:cs typeface="Calibri" charset="0"/>
              </a:rPr>
              <a:t>...</a:t>
            </a:r>
          </a:p>
        </p:txBody>
      </p:sp>
      <p:sp>
        <p:nvSpPr>
          <p:cNvPr id="38932" name="Text Box 38"/>
          <p:cNvSpPr txBox="1">
            <a:spLocks noChangeArrowheads="1"/>
          </p:cNvSpPr>
          <p:nvPr/>
        </p:nvSpPr>
        <p:spPr bwMode="auto">
          <a:xfrm rot="-5400000">
            <a:off x="5851958" y="5677736"/>
            <a:ext cx="167445" cy="279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000">
                <a:latin typeface="Calibri" charset="0"/>
                <a:ea typeface="Calibri" charset="0"/>
                <a:cs typeface="Calibri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4322101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Line 1"/>
          <p:cNvSpPr>
            <a:spLocks noChangeShapeType="1"/>
          </p:cNvSpPr>
          <p:nvPr/>
        </p:nvSpPr>
        <p:spPr bwMode="auto">
          <a:xfrm flipV="1">
            <a:off x="1414081" y="4737961"/>
            <a:ext cx="2783520" cy="331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2" name="Line 2"/>
          <p:cNvSpPr>
            <a:spLocks noChangeShapeType="1"/>
          </p:cNvSpPr>
          <p:nvPr/>
        </p:nvSpPr>
        <p:spPr bwMode="auto">
          <a:xfrm flipV="1">
            <a:off x="1425601" y="4815721"/>
            <a:ext cx="2760480" cy="7358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 flipV="1">
            <a:off x="1437121" y="4838761"/>
            <a:ext cx="2772000" cy="14198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 flipV="1">
            <a:off x="1425600" y="4748041"/>
            <a:ext cx="2793600" cy="127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 flipV="1">
            <a:off x="1425601" y="4828681"/>
            <a:ext cx="2760480" cy="9705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1571041" y="3187081"/>
            <a:ext cx="2592000" cy="11332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1559521" y="3636361"/>
            <a:ext cx="2615040" cy="7286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1559521" y="4398121"/>
            <a:ext cx="2625120" cy="79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1571041" y="3927241"/>
            <a:ext cx="2636640" cy="4377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1559521" y="4151881"/>
            <a:ext cx="2648160" cy="2361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1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2521"/>
            <a:ext cx="7807680" cy="42912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Application Perspective</a:t>
            </a:r>
          </a:p>
        </p:txBody>
      </p:sp>
      <p:sp>
        <p:nvSpPr>
          <p:cNvPr id="40972" name="Rectangle 1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796681"/>
            <a:ext cx="8807040" cy="1982880"/>
          </a:xfrm>
        </p:spPr>
        <p:txBody>
          <a:bodyPr/>
          <a:lstStyle/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Application believes it has a single, contiguous address space ranging from 0 to 2</a:t>
            </a:r>
            <a:r>
              <a:rPr lang="en-GB" altLang="en-US" baseline="33000" dirty="0"/>
              <a:t>P</a:t>
            </a:r>
            <a:r>
              <a:rPr lang="en-GB" altLang="en-US" dirty="0"/>
              <a:t> – 1 bytes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Where P is the number of bits in a pointer (e.g., 32 bits)</a:t>
            </a: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In reality, virtual pages are scattered across physical memory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This mapping is invisible to the program, and not even under it's control!</a:t>
            </a: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V="1">
            <a:off x="1059841" y="3443401"/>
            <a:ext cx="1440" cy="1425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4" name="AutoShape 14"/>
          <p:cNvSpPr>
            <a:spLocks noChangeArrowheads="1"/>
          </p:cNvSpPr>
          <p:nvPr/>
        </p:nvSpPr>
        <p:spPr bwMode="auto">
          <a:xfrm>
            <a:off x="550081" y="2760841"/>
            <a:ext cx="1005120" cy="1740960"/>
          </a:xfrm>
          <a:prstGeom prst="roundRect">
            <a:avLst>
              <a:gd name="adj" fmla="val 139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5" name="AutoShape 15"/>
          <p:cNvSpPr>
            <a:spLocks noChangeArrowheads="1"/>
          </p:cNvSpPr>
          <p:nvPr/>
        </p:nvSpPr>
        <p:spPr bwMode="auto">
          <a:xfrm>
            <a:off x="550081" y="3067560"/>
            <a:ext cx="1005120" cy="259200"/>
          </a:xfrm>
          <a:prstGeom prst="roundRect">
            <a:avLst>
              <a:gd name="adj" fmla="val 556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6" name="AutoShape 16"/>
          <p:cNvSpPr>
            <a:spLocks noChangeArrowheads="1"/>
          </p:cNvSpPr>
          <p:nvPr/>
        </p:nvSpPr>
        <p:spPr bwMode="auto">
          <a:xfrm>
            <a:off x="550081" y="4272841"/>
            <a:ext cx="1005120" cy="228960"/>
          </a:xfrm>
          <a:prstGeom prst="roundRect">
            <a:avLst>
              <a:gd name="adj" fmla="val 630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7" name="AutoShape 17"/>
          <p:cNvSpPr>
            <a:spLocks noChangeArrowheads="1"/>
          </p:cNvSpPr>
          <p:nvPr/>
        </p:nvSpPr>
        <p:spPr bwMode="auto">
          <a:xfrm>
            <a:off x="550081" y="4039561"/>
            <a:ext cx="1005120" cy="233280"/>
          </a:xfrm>
          <a:prstGeom prst="roundRect">
            <a:avLst>
              <a:gd name="adj" fmla="val 616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1059841" y="3325321"/>
            <a:ext cx="1440" cy="878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79" name="AutoShape 19"/>
          <p:cNvSpPr>
            <a:spLocks noChangeArrowheads="1"/>
          </p:cNvSpPr>
          <p:nvPr/>
        </p:nvSpPr>
        <p:spPr bwMode="auto">
          <a:xfrm>
            <a:off x="550081" y="3544201"/>
            <a:ext cx="1005120" cy="243360"/>
          </a:xfrm>
          <a:prstGeom prst="roundRect">
            <a:avLst>
              <a:gd name="adj" fmla="val 593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936000" y="3135241"/>
            <a:ext cx="24768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940321" y="3611881"/>
            <a:ext cx="24336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721441" y="4045321"/>
            <a:ext cx="681120" cy="33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751681" y="4282920"/>
            <a:ext cx="658080" cy="2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84" name="AutoShape 24"/>
          <p:cNvSpPr>
            <a:spLocks noChangeArrowheads="1"/>
          </p:cNvSpPr>
          <p:nvPr/>
        </p:nvSpPr>
        <p:spPr bwMode="auto">
          <a:xfrm>
            <a:off x="550081" y="3781801"/>
            <a:ext cx="1005120" cy="257760"/>
          </a:xfrm>
          <a:prstGeom prst="roundRect">
            <a:avLst>
              <a:gd name="adj" fmla="val 560"/>
            </a:avLst>
          </a:prstGeom>
          <a:solidFill>
            <a:srgbClr val="FFCC99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673920" y="3807720"/>
            <a:ext cx="800640" cy="23616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86" name="AutoShape 26"/>
          <p:cNvSpPr>
            <a:spLocks noChangeArrowheads="1"/>
          </p:cNvSpPr>
          <p:nvPr/>
        </p:nvSpPr>
        <p:spPr bwMode="auto">
          <a:xfrm>
            <a:off x="550081" y="2760841"/>
            <a:ext cx="1005120" cy="306720"/>
          </a:xfrm>
          <a:prstGeom prst="roundRect">
            <a:avLst>
              <a:gd name="adj" fmla="val 46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682560" y="2867401"/>
            <a:ext cx="80640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88" name="AutoShape 28"/>
          <p:cNvSpPr>
            <a:spLocks noChangeArrowheads="1"/>
          </p:cNvSpPr>
          <p:nvPr/>
        </p:nvSpPr>
        <p:spPr bwMode="auto">
          <a:xfrm>
            <a:off x="6681600" y="3122280"/>
            <a:ext cx="1440000" cy="3300480"/>
          </a:xfrm>
          <a:prstGeom prst="roundRect">
            <a:avLst>
              <a:gd name="adj" fmla="val 97"/>
            </a:avLst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40989" name="Group 29"/>
          <p:cNvGrpSpPr>
            <a:grpSpLocks/>
          </p:cNvGrpSpPr>
          <p:nvPr/>
        </p:nvGrpSpPr>
        <p:grpSpPr bwMode="auto">
          <a:xfrm>
            <a:off x="6681601" y="3274921"/>
            <a:ext cx="1437120" cy="3129120"/>
            <a:chOff x="4640" y="2274"/>
            <a:chExt cx="998" cy="2173"/>
          </a:xfrm>
        </p:grpSpPr>
        <p:sp>
          <p:nvSpPr>
            <p:cNvPr id="41045" name="AutoShape 30"/>
            <p:cNvSpPr>
              <a:spLocks noChangeArrowheads="1"/>
            </p:cNvSpPr>
            <p:nvPr/>
          </p:nvSpPr>
          <p:spPr bwMode="auto">
            <a:xfrm>
              <a:off x="4640" y="3021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46" name="AutoShape 31"/>
            <p:cNvSpPr>
              <a:spLocks noChangeArrowheads="1"/>
            </p:cNvSpPr>
            <p:nvPr/>
          </p:nvSpPr>
          <p:spPr bwMode="auto">
            <a:xfrm>
              <a:off x="4640" y="2274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47" name="AutoShape 32"/>
            <p:cNvSpPr>
              <a:spLocks noChangeArrowheads="1"/>
            </p:cNvSpPr>
            <p:nvPr/>
          </p:nvSpPr>
          <p:spPr bwMode="auto">
            <a:xfrm>
              <a:off x="4640" y="3797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48" name="AutoShape 33"/>
            <p:cNvSpPr>
              <a:spLocks noChangeArrowheads="1"/>
            </p:cNvSpPr>
            <p:nvPr/>
          </p:nvSpPr>
          <p:spPr bwMode="auto">
            <a:xfrm>
              <a:off x="4640" y="2475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49" name="AutoShape 34"/>
            <p:cNvSpPr>
              <a:spLocks noChangeArrowheads="1"/>
            </p:cNvSpPr>
            <p:nvPr/>
          </p:nvSpPr>
          <p:spPr bwMode="auto">
            <a:xfrm>
              <a:off x="4640" y="3667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0" name="AutoShape 35"/>
            <p:cNvSpPr>
              <a:spLocks noChangeArrowheads="1"/>
            </p:cNvSpPr>
            <p:nvPr/>
          </p:nvSpPr>
          <p:spPr bwMode="auto">
            <a:xfrm>
              <a:off x="4640" y="3926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1" name="AutoShape 36"/>
            <p:cNvSpPr>
              <a:spLocks noChangeArrowheads="1"/>
            </p:cNvSpPr>
            <p:nvPr/>
          </p:nvSpPr>
          <p:spPr bwMode="auto">
            <a:xfrm>
              <a:off x="4640" y="2821"/>
              <a:ext cx="999" cy="122"/>
            </a:xfrm>
            <a:prstGeom prst="roundRect">
              <a:avLst>
                <a:gd name="adj" fmla="val 819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2" name="AutoShape 37"/>
            <p:cNvSpPr>
              <a:spLocks noChangeArrowheads="1"/>
            </p:cNvSpPr>
            <p:nvPr/>
          </p:nvSpPr>
          <p:spPr bwMode="auto">
            <a:xfrm>
              <a:off x="4640" y="3316"/>
              <a:ext cx="999" cy="122"/>
            </a:xfrm>
            <a:prstGeom prst="roundRect">
              <a:avLst>
                <a:gd name="adj" fmla="val 819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3" name="AutoShape 38"/>
            <p:cNvSpPr>
              <a:spLocks noChangeArrowheads="1"/>
            </p:cNvSpPr>
            <p:nvPr/>
          </p:nvSpPr>
          <p:spPr bwMode="auto">
            <a:xfrm>
              <a:off x="4640" y="2670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4" name="AutoShape 39"/>
            <p:cNvSpPr>
              <a:spLocks noChangeArrowheads="1"/>
            </p:cNvSpPr>
            <p:nvPr/>
          </p:nvSpPr>
          <p:spPr bwMode="auto">
            <a:xfrm>
              <a:off x="4640" y="4126"/>
              <a:ext cx="999" cy="122"/>
            </a:xfrm>
            <a:prstGeom prst="roundRect">
              <a:avLst>
                <a:gd name="adj" fmla="val 819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5" name="AutoShape 40"/>
            <p:cNvSpPr>
              <a:spLocks noChangeArrowheads="1"/>
            </p:cNvSpPr>
            <p:nvPr/>
          </p:nvSpPr>
          <p:spPr bwMode="auto">
            <a:xfrm>
              <a:off x="4640" y="3503"/>
              <a:ext cx="999" cy="122"/>
            </a:xfrm>
            <a:prstGeom prst="roundRect">
              <a:avLst>
                <a:gd name="adj" fmla="val 819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6" name="AutoShape 41"/>
            <p:cNvSpPr>
              <a:spLocks noChangeArrowheads="1"/>
            </p:cNvSpPr>
            <p:nvPr/>
          </p:nvSpPr>
          <p:spPr bwMode="auto">
            <a:xfrm>
              <a:off x="4640" y="4319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1057" name="AutoShape 42"/>
            <p:cNvSpPr>
              <a:spLocks noChangeArrowheads="1"/>
            </p:cNvSpPr>
            <p:nvPr/>
          </p:nvSpPr>
          <p:spPr bwMode="auto">
            <a:xfrm>
              <a:off x="4640" y="3186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40990" name="Text Box 43"/>
          <p:cNvSpPr txBox="1">
            <a:spLocks noChangeArrowheads="1"/>
          </p:cNvSpPr>
          <p:nvPr/>
        </p:nvSpPr>
        <p:spPr bwMode="auto">
          <a:xfrm>
            <a:off x="6701760" y="6467401"/>
            <a:ext cx="15091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284C"/>
                </a:solidFill>
                <a:latin typeface="Calibri" charset="0"/>
                <a:ea typeface="Calibri" charset="0"/>
                <a:cs typeface="Calibri" charset="0"/>
              </a:rPr>
              <a:t>Physical RAM</a:t>
            </a:r>
          </a:p>
        </p:txBody>
      </p:sp>
      <p:sp>
        <p:nvSpPr>
          <p:cNvPr id="40991" name="AutoShape 44"/>
          <p:cNvSpPr>
            <a:spLocks noChangeArrowheads="1"/>
          </p:cNvSpPr>
          <p:nvPr/>
        </p:nvSpPr>
        <p:spPr bwMode="auto">
          <a:xfrm>
            <a:off x="4207681" y="4264201"/>
            <a:ext cx="1216800" cy="619200"/>
          </a:xfrm>
          <a:prstGeom prst="roundRect">
            <a:avLst>
              <a:gd name="adj" fmla="val 231"/>
            </a:avLst>
          </a:prstGeom>
          <a:solidFill>
            <a:srgbClr val="99333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0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MMU</a:t>
            </a:r>
          </a:p>
        </p:txBody>
      </p:sp>
      <p:sp>
        <p:nvSpPr>
          <p:cNvPr id="40992" name="Line 45"/>
          <p:cNvSpPr>
            <a:spLocks noChangeShapeType="1"/>
          </p:cNvSpPr>
          <p:nvPr/>
        </p:nvSpPr>
        <p:spPr bwMode="auto">
          <a:xfrm>
            <a:off x="2861281" y="4062601"/>
            <a:ext cx="1357920" cy="3139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93" name="Line 46"/>
          <p:cNvSpPr>
            <a:spLocks noChangeShapeType="1"/>
          </p:cNvSpPr>
          <p:nvPr/>
        </p:nvSpPr>
        <p:spPr bwMode="auto">
          <a:xfrm>
            <a:off x="2861281" y="4578121"/>
            <a:ext cx="1334880" cy="14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94" name="Line 47"/>
          <p:cNvSpPr>
            <a:spLocks noChangeShapeType="1"/>
          </p:cNvSpPr>
          <p:nvPr/>
        </p:nvSpPr>
        <p:spPr bwMode="auto">
          <a:xfrm flipV="1">
            <a:off x="2861281" y="4648680"/>
            <a:ext cx="1334880" cy="6566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95" name="Line 48"/>
          <p:cNvSpPr>
            <a:spLocks noChangeShapeType="1"/>
          </p:cNvSpPr>
          <p:nvPr/>
        </p:nvSpPr>
        <p:spPr bwMode="auto">
          <a:xfrm flipV="1">
            <a:off x="2861281" y="4602600"/>
            <a:ext cx="1323360" cy="4550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96" name="Line 49"/>
          <p:cNvSpPr>
            <a:spLocks noChangeShapeType="1"/>
          </p:cNvSpPr>
          <p:nvPr/>
        </p:nvSpPr>
        <p:spPr bwMode="auto">
          <a:xfrm flipV="1">
            <a:off x="2849761" y="4614121"/>
            <a:ext cx="1334880" cy="1972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97" name="Line 50"/>
          <p:cNvSpPr>
            <a:spLocks noChangeShapeType="1"/>
          </p:cNvSpPr>
          <p:nvPr/>
        </p:nvSpPr>
        <p:spPr bwMode="auto">
          <a:xfrm flipV="1">
            <a:off x="5434561" y="3679561"/>
            <a:ext cx="1258560" cy="730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98" name="Line 51"/>
          <p:cNvSpPr>
            <a:spLocks noChangeShapeType="1"/>
          </p:cNvSpPr>
          <p:nvPr/>
        </p:nvSpPr>
        <p:spPr bwMode="auto">
          <a:xfrm flipV="1">
            <a:off x="5434561" y="4140361"/>
            <a:ext cx="1247040" cy="406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99" name="Line 52"/>
          <p:cNvSpPr>
            <a:spLocks noChangeShapeType="1"/>
          </p:cNvSpPr>
          <p:nvPr/>
        </p:nvSpPr>
        <p:spPr bwMode="auto">
          <a:xfrm flipV="1">
            <a:off x="5446080" y="3374281"/>
            <a:ext cx="1226880" cy="950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0" name="Line 53"/>
          <p:cNvSpPr>
            <a:spLocks noChangeShapeType="1"/>
          </p:cNvSpPr>
          <p:nvPr/>
        </p:nvSpPr>
        <p:spPr bwMode="auto">
          <a:xfrm flipV="1">
            <a:off x="5434561" y="4424041"/>
            <a:ext cx="1258560" cy="2059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1" name="Line 54"/>
          <p:cNvSpPr>
            <a:spLocks noChangeShapeType="1"/>
          </p:cNvSpPr>
          <p:nvPr/>
        </p:nvSpPr>
        <p:spPr bwMode="auto">
          <a:xfrm>
            <a:off x="5434561" y="4725001"/>
            <a:ext cx="1258560" cy="115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2" name="Line 55"/>
          <p:cNvSpPr>
            <a:spLocks noChangeShapeType="1"/>
          </p:cNvSpPr>
          <p:nvPr/>
        </p:nvSpPr>
        <p:spPr bwMode="auto">
          <a:xfrm>
            <a:off x="5424481" y="4798441"/>
            <a:ext cx="1278720" cy="5659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3" name="Line 56"/>
          <p:cNvSpPr>
            <a:spLocks noChangeShapeType="1"/>
          </p:cNvSpPr>
          <p:nvPr/>
        </p:nvSpPr>
        <p:spPr bwMode="auto">
          <a:xfrm>
            <a:off x="5434561" y="4861800"/>
            <a:ext cx="1268640" cy="7027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4" name="Line 57"/>
          <p:cNvSpPr>
            <a:spLocks noChangeShapeType="1"/>
          </p:cNvSpPr>
          <p:nvPr/>
        </p:nvSpPr>
        <p:spPr bwMode="auto">
          <a:xfrm>
            <a:off x="5404321" y="4861801"/>
            <a:ext cx="1300320" cy="9014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5" name="Line 58"/>
          <p:cNvSpPr>
            <a:spLocks noChangeShapeType="1"/>
          </p:cNvSpPr>
          <p:nvPr/>
        </p:nvSpPr>
        <p:spPr bwMode="auto">
          <a:xfrm flipV="1">
            <a:off x="2350081" y="4330441"/>
            <a:ext cx="1440" cy="1425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6" name="AutoShape 59"/>
          <p:cNvSpPr>
            <a:spLocks noChangeArrowheads="1"/>
          </p:cNvSpPr>
          <p:nvPr/>
        </p:nvSpPr>
        <p:spPr bwMode="auto">
          <a:xfrm>
            <a:off x="1840321" y="3647881"/>
            <a:ext cx="1005120" cy="1740960"/>
          </a:xfrm>
          <a:prstGeom prst="roundRect">
            <a:avLst>
              <a:gd name="adj" fmla="val 139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7" name="AutoShape 60"/>
          <p:cNvSpPr>
            <a:spLocks noChangeArrowheads="1"/>
          </p:cNvSpPr>
          <p:nvPr/>
        </p:nvSpPr>
        <p:spPr bwMode="auto">
          <a:xfrm>
            <a:off x="1840321" y="3953161"/>
            <a:ext cx="1005120" cy="259200"/>
          </a:xfrm>
          <a:prstGeom prst="roundRect">
            <a:avLst>
              <a:gd name="adj" fmla="val 556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8" name="AutoShape 61"/>
          <p:cNvSpPr>
            <a:spLocks noChangeArrowheads="1"/>
          </p:cNvSpPr>
          <p:nvPr/>
        </p:nvSpPr>
        <p:spPr bwMode="auto">
          <a:xfrm>
            <a:off x="1840321" y="5159881"/>
            <a:ext cx="1005120" cy="228960"/>
          </a:xfrm>
          <a:prstGeom prst="roundRect">
            <a:avLst>
              <a:gd name="adj" fmla="val 630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09" name="AutoShape 62"/>
          <p:cNvSpPr>
            <a:spLocks noChangeArrowheads="1"/>
          </p:cNvSpPr>
          <p:nvPr/>
        </p:nvSpPr>
        <p:spPr bwMode="auto">
          <a:xfrm>
            <a:off x="1840321" y="4926601"/>
            <a:ext cx="1005120" cy="233280"/>
          </a:xfrm>
          <a:prstGeom prst="roundRect">
            <a:avLst>
              <a:gd name="adj" fmla="val 616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0" name="Line 63"/>
          <p:cNvSpPr>
            <a:spLocks noChangeShapeType="1"/>
          </p:cNvSpPr>
          <p:nvPr/>
        </p:nvSpPr>
        <p:spPr bwMode="auto">
          <a:xfrm>
            <a:off x="2350081" y="4212361"/>
            <a:ext cx="1440" cy="878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1" name="AutoShape 64"/>
          <p:cNvSpPr>
            <a:spLocks noChangeArrowheads="1"/>
          </p:cNvSpPr>
          <p:nvPr/>
        </p:nvSpPr>
        <p:spPr bwMode="auto">
          <a:xfrm>
            <a:off x="1840321" y="4431241"/>
            <a:ext cx="1005120" cy="243360"/>
          </a:xfrm>
          <a:prstGeom prst="roundRect">
            <a:avLst>
              <a:gd name="adj" fmla="val 593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2" name="Text Box 65"/>
          <p:cNvSpPr txBox="1">
            <a:spLocks noChangeArrowheads="1"/>
          </p:cNvSpPr>
          <p:nvPr/>
        </p:nvSpPr>
        <p:spPr bwMode="auto">
          <a:xfrm>
            <a:off x="2226240" y="4022281"/>
            <a:ext cx="24768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41013" name="Text Box 66"/>
          <p:cNvSpPr txBox="1">
            <a:spLocks noChangeArrowheads="1"/>
          </p:cNvSpPr>
          <p:nvPr/>
        </p:nvSpPr>
        <p:spPr bwMode="auto">
          <a:xfrm>
            <a:off x="2230561" y="4498921"/>
            <a:ext cx="24336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41014" name="Text Box 67"/>
          <p:cNvSpPr txBox="1">
            <a:spLocks noChangeArrowheads="1"/>
          </p:cNvSpPr>
          <p:nvPr/>
        </p:nvSpPr>
        <p:spPr bwMode="auto">
          <a:xfrm>
            <a:off x="2011681" y="4932361"/>
            <a:ext cx="681120" cy="33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5" name="Text Box 68"/>
          <p:cNvSpPr txBox="1">
            <a:spLocks noChangeArrowheads="1"/>
          </p:cNvSpPr>
          <p:nvPr/>
        </p:nvSpPr>
        <p:spPr bwMode="auto">
          <a:xfrm>
            <a:off x="2041921" y="5169960"/>
            <a:ext cx="658080" cy="2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6" name="AutoShape 69"/>
          <p:cNvSpPr>
            <a:spLocks noChangeArrowheads="1"/>
          </p:cNvSpPr>
          <p:nvPr/>
        </p:nvSpPr>
        <p:spPr bwMode="auto">
          <a:xfrm>
            <a:off x="1840321" y="4668841"/>
            <a:ext cx="1005120" cy="257760"/>
          </a:xfrm>
          <a:prstGeom prst="roundRect">
            <a:avLst>
              <a:gd name="adj" fmla="val 560"/>
            </a:avLst>
          </a:prstGeom>
          <a:solidFill>
            <a:srgbClr val="B3B3B3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7" name="Text Box 70"/>
          <p:cNvSpPr txBox="1">
            <a:spLocks noChangeArrowheads="1"/>
          </p:cNvSpPr>
          <p:nvPr/>
        </p:nvSpPr>
        <p:spPr bwMode="auto">
          <a:xfrm>
            <a:off x="1964160" y="4694760"/>
            <a:ext cx="800640" cy="236160"/>
          </a:xfrm>
          <a:prstGeom prst="rect">
            <a:avLst/>
          </a:prstGeom>
          <a:solidFill>
            <a:srgbClr val="B3B3B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8" name="AutoShape 71"/>
          <p:cNvSpPr>
            <a:spLocks noChangeArrowheads="1"/>
          </p:cNvSpPr>
          <p:nvPr/>
        </p:nvSpPr>
        <p:spPr bwMode="auto">
          <a:xfrm>
            <a:off x="1840321" y="3647881"/>
            <a:ext cx="1005120" cy="306720"/>
          </a:xfrm>
          <a:prstGeom prst="roundRect">
            <a:avLst>
              <a:gd name="adj" fmla="val 468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19" name="Text Box 72"/>
          <p:cNvSpPr txBox="1">
            <a:spLocks noChangeArrowheads="1"/>
          </p:cNvSpPr>
          <p:nvPr/>
        </p:nvSpPr>
        <p:spPr bwMode="auto">
          <a:xfrm>
            <a:off x="1972800" y="3754441"/>
            <a:ext cx="80640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0" name="Line 73"/>
          <p:cNvSpPr>
            <a:spLocks noChangeShapeType="1"/>
          </p:cNvSpPr>
          <p:nvPr/>
        </p:nvSpPr>
        <p:spPr bwMode="auto">
          <a:xfrm flipV="1">
            <a:off x="924481" y="5316841"/>
            <a:ext cx="1440" cy="1425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1" name="AutoShape 74"/>
          <p:cNvSpPr>
            <a:spLocks noChangeArrowheads="1"/>
          </p:cNvSpPr>
          <p:nvPr/>
        </p:nvSpPr>
        <p:spPr bwMode="auto">
          <a:xfrm>
            <a:off x="414721" y="4634281"/>
            <a:ext cx="1005120" cy="1740960"/>
          </a:xfrm>
          <a:prstGeom prst="roundRect">
            <a:avLst>
              <a:gd name="adj" fmla="val 139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2" name="AutoShape 75"/>
          <p:cNvSpPr>
            <a:spLocks noChangeArrowheads="1"/>
          </p:cNvSpPr>
          <p:nvPr/>
        </p:nvSpPr>
        <p:spPr bwMode="auto">
          <a:xfrm>
            <a:off x="414721" y="4941001"/>
            <a:ext cx="1005120" cy="259200"/>
          </a:xfrm>
          <a:prstGeom prst="roundRect">
            <a:avLst>
              <a:gd name="adj" fmla="val 556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3" name="AutoShape 76"/>
          <p:cNvSpPr>
            <a:spLocks noChangeArrowheads="1"/>
          </p:cNvSpPr>
          <p:nvPr/>
        </p:nvSpPr>
        <p:spPr bwMode="auto">
          <a:xfrm>
            <a:off x="414721" y="6147721"/>
            <a:ext cx="1005120" cy="228960"/>
          </a:xfrm>
          <a:prstGeom prst="roundRect">
            <a:avLst>
              <a:gd name="adj" fmla="val 630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4" name="AutoShape 77"/>
          <p:cNvSpPr>
            <a:spLocks noChangeArrowheads="1"/>
          </p:cNvSpPr>
          <p:nvPr/>
        </p:nvSpPr>
        <p:spPr bwMode="auto">
          <a:xfrm>
            <a:off x="414721" y="5913001"/>
            <a:ext cx="1005120" cy="233280"/>
          </a:xfrm>
          <a:prstGeom prst="roundRect">
            <a:avLst>
              <a:gd name="adj" fmla="val 616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5" name="Line 78"/>
          <p:cNvSpPr>
            <a:spLocks noChangeShapeType="1"/>
          </p:cNvSpPr>
          <p:nvPr/>
        </p:nvSpPr>
        <p:spPr bwMode="auto">
          <a:xfrm>
            <a:off x="924481" y="5198761"/>
            <a:ext cx="1440" cy="878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6" name="AutoShape 79"/>
          <p:cNvSpPr>
            <a:spLocks noChangeArrowheads="1"/>
          </p:cNvSpPr>
          <p:nvPr/>
        </p:nvSpPr>
        <p:spPr bwMode="auto">
          <a:xfrm>
            <a:off x="414721" y="5417641"/>
            <a:ext cx="1005120" cy="243360"/>
          </a:xfrm>
          <a:prstGeom prst="roundRect">
            <a:avLst>
              <a:gd name="adj" fmla="val 593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27" name="Text Box 80"/>
          <p:cNvSpPr txBox="1">
            <a:spLocks noChangeArrowheads="1"/>
          </p:cNvSpPr>
          <p:nvPr/>
        </p:nvSpPr>
        <p:spPr bwMode="auto">
          <a:xfrm>
            <a:off x="800640" y="5008681"/>
            <a:ext cx="24768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41028" name="Text Box 81"/>
          <p:cNvSpPr txBox="1">
            <a:spLocks noChangeArrowheads="1"/>
          </p:cNvSpPr>
          <p:nvPr/>
        </p:nvSpPr>
        <p:spPr bwMode="auto">
          <a:xfrm>
            <a:off x="806401" y="5485321"/>
            <a:ext cx="24336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41029" name="Text Box 82"/>
          <p:cNvSpPr txBox="1">
            <a:spLocks noChangeArrowheads="1"/>
          </p:cNvSpPr>
          <p:nvPr/>
        </p:nvSpPr>
        <p:spPr bwMode="auto">
          <a:xfrm>
            <a:off x="586081" y="5920201"/>
            <a:ext cx="681120" cy="33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0" name="Text Box 83"/>
          <p:cNvSpPr txBox="1">
            <a:spLocks noChangeArrowheads="1"/>
          </p:cNvSpPr>
          <p:nvPr/>
        </p:nvSpPr>
        <p:spPr bwMode="auto">
          <a:xfrm>
            <a:off x="616321" y="6157800"/>
            <a:ext cx="658080" cy="2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1" name="AutoShape 84"/>
          <p:cNvSpPr>
            <a:spLocks noChangeArrowheads="1"/>
          </p:cNvSpPr>
          <p:nvPr/>
        </p:nvSpPr>
        <p:spPr bwMode="auto">
          <a:xfrm>
            <a:off x="414721" y="5655241"/>
            <a:ext cx="1005120" cy="257760"/>
          </a:xfrm>
          <a:prstGeom prst="roundRect">
            <a:avLst>
              <a:gd name="adj" fmla="val 560"/>
            </a:avLst>
          </a:prstGeom>
          <a:solidFill>
            <a:srgbClr val="CC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2" name="Text Box 85"/>
          <p:cNvSpPr txBox="1">
            <a:spLocks noChangeArrowheads="1"/>
          </p:cNvSpPr>
          <p:nvPr/>
        </p:nvSpPr>
        <p:spPr bwMode="auto">
          <a:xfrm>
            <a:off x="538560" y="5682600"/>
            <a:ext cx="800640" cy="2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3" name="AutoShape 86"/>
          <p:cNvSpPr>
            <a:spLocks noChangeArrowheads="1"/>
          </p:cNvSpPr>
          <p:nvPr/>
        </p:nvSpPr>
        <p:spPr bwMode="auto">
          <a:xfrm>
            <a:off x="414721" y="4634281"/>
            <a:ext cx="1005120" cy="306720"/>
          </a:xfrm>
          <a:prstGeom prst="roundRect">
            <a:avLst>
              <a:gd name="adj" fmla="val 468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4" name="Text Box 87"/>
          <p:cNvSpPr txBox="1">
            <a:spLocks noChangeArrowheads="1"/>
          </p:cNvSpPr>
          <p:nvPr/>
        </p:nvSpPr>
        <p:spPr bwMode="auto">
          <a:xfrm>
            <a:off x="548641" y="4740841"/>
            <a:ext cx="806400" cy="1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800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80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8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5" name="AutoShape 88"/>
          <p:cNvSpPr>
            <a:spLocks noChangeArrowheads="1"/>
          </p:cNvSpPr>
          <p:nvPr/>
        </p:nvSpPr>
        <p:spPr bwMode="auto">
          <a:xfrm>
            <a:off x="1840321" y="4200841"/>
            <a:ext cx="1005120" cy="230400"/>
          </a:xfrm>
          <a:prstGeom prst="roundRect">
            <a:avLst>
              <a:gd name="adj" fmla="val 625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6" name="AutoShape 89"/>
          <p:cNvSpPr>
            <a:spLocks noChangeArrowheads="1"/>
          </p:cNvSpPr>
          <p:nvPr/>
        </p:nvSpPr>
        <p:spPr bwMode="auto">
          <a:xfrm>
            <a:off x="414721" y="5198760"/>
            <a:ext cx="1005120" cy="230400"/>
          </a:xfrm>
          <a:prstGeom prst="roundRect">
            <a:avLst>
              <a:gd name="adj" fmla="val 625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7" name="AutoShape 90"/>
          <p:cNvSpPr>
            <a:spLocks noChangeArrowheads="1"/>
          </p:cNvSpPr>
          <p:nvPr/>
        </p:nvSpPr>
        <p:spPr bwMode="auto">
          <a:xfrm>
            <a:off x="550081" y="3313801"/>
            <a:ext cx="1005120" cy="230400"/>
          </a:xfrm>
          <a:prstGeom prst="roundRect">
            <a:avLst>
              <a:gd name="adj" fmla="val 625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8" name="Line 91"/>
          <p:cNvSpPr>
            <a:spLocks noChangeShapeType="1"/>
          </p:cNvSpPr>
          <p:nvPr/>
        </p:nvSpPr>
        <p:spPr bwMode="auto">
          <a:xfrm>
            <a:off x="5424481" y="4771081"/>
            <a:ext cx="1241280" cy="345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39" name="Line 92"/>
          <p:cNvSpPr>
            <a:spLocks noChangeShapeType="1"/>
          </p:cNvSpPr>
          <p:nvPr/>
        </p:nvSpPr>
        <p:spPr bwMode="auto">
          <a:xfrm>
            <a:off x="5436001" y="4726440"/>
            <a:ext cx="1258560" cy="115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40" name="Line 93"/>
          <p:cNvSpPr>
            <a:spLocks noChangeShapeType="1"/>
          </p:cNvSpPr>
          <p:nvPr/>
        </p:nvSpPr>
        <p:spPr bwMode="auto">
          <a:xfrm>
            <a:off x="5374080" y="4870441"/>
            <a:ext cx="1313280" cy="11563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41" name="Line 94"/>
          <p:cNvSpPr>
            <a:spLocks noChangeShapeType="1"/>
          </p:cNvSpPr>
          <p:nvPr/>
        </p:nvSpPr>
        <p:spPr bwMode="auto">
          <a:xfrm>
            <a:off x="5296321" y="4881961"/>
            <a:ext cx="1402560" cy="14587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42" name="Line 95"/>
          <p:cNvSpPr>
            <a:spLocks noChangeShapeType="1"/>
          </p:cNvSpPr>
          <p:nvPr/>
        </p:nvSpPr>
        <p:spPr bwMode="auto">
          <a:xfrm>
            <a:off x="5424481" y="4677481"/>
            <a:ext cx="1252800" cy="244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43" name="Line 96"/>
          <p:cNvSpPr>
            <a:spLocks noChangeShapeType="1"/>
          </p:cNvSpPr>
          <p:nvPr/>
        </p:nvSpPr>
        <p:spPr bwMode="auto">
          <a:xfrm flipV="1">
            <a:off x="5436001" y="3918601"/>
            <a:ext cx="1229760" cy="5601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044" name="Text Box 97"/>
          <p:cNvSpPr txBox="1">
            <a:spLocks noChangeArrowheads="1"/>
          </p:cNvSpPr>
          <p:nvPr/>
        </p:nvSpPr>
        <p:spPr bwMode="auto">
          <a:xfrm>
            <a:off x="1765441" y="2952360"/>
            <a:ext cx="24868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00">
                <a:solidFill>
                  <a:srgbClr val="99284C"/>
                </a:solidFill>
                <a:latin typeface="Calibri" charset="0"/>
                <a:ea typeface="Calibri" charset="0"/>
                <a:cs typeface="Calibri" charset="0"/>
              </a:rPr>
              <a:t>Lots of separate processes</a:t>
            </a:r>
          </a:p>
        </p:txBody>
      </p:sp>
    </p:spTree>
    <p:extLst>
      <p:ext uri="{BB962C8B-B14F-4D97-AF65-F5344CB8AC3E}">
        <p14:creationId xmlns:p14="http://schemas.microsoft.com/office/powerpoint/2010/main" val="5622610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Virtual Address Translation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48480" y="567721"/>
            <a:ext cx="8611200" cy="4322880"/>
          </a:xfrm>
        </p:spPr>
        <p:txBody>
          <a:bodyPr/>
          <a:lstStyle/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Virtual-to-physical address translation performed by MMU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Virtual address is broken into a </a:t>
            </a:r>
            <a:r>
              <a:rPr lang="en-GB" altLang="en-US" i="1" dirty="0">
                <a:solidFill>
                  <a:srgbClr val="993333"/>
                </a:solidFill>
              </a:rPr>
              <a:t>virtual page number</a:t>
            </a:r>
            <a:r>
              <a:rPr lang="en-GB" altLang="en-US" dirty="0"/>
              <a:t> and an </a:t>
            </a:r>
            <a:r>
              <a:rPr lang="en-GB" altLang="en-US" i="1" dirty="0">
                <a:solidFill>
                  <a:srgbClr val="993333"/>
                </a:solidFill>
              </a:rPr>
              <a:t>offset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i="1" dirty="0"/>
              <a:t>Mapping from virtual page to physical frame provided by a </a:t>
            </a:r>
            <a:r>
              <a:rPr lang="en-GB" altLang="en-US" i="1" dirty="0">
                <a:solidFill>
                  <a:srgbClr val="993333"/>
                </a:solidFill>
              </a:rPr>
              <a:t>page table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139041" y="1909801"/>
            <a:ext cx="1722240" cy="319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>
                <a:latin typeface="Courier" charset="0"/>
                <a:ea typeface="Courier" charset="0"/>
                <a:cs typeface="Courier" charset="0"/>
              </a:rPr>
              <a:t>0xdeadbeef =</a:t>
            </a:r>
          </a:p>
        </p:txBody>
      </p:sp>
      <p:grpSp>
        <p:nvGrpSpPr>
          <p:cNvPr id="43012" name="Group 4"/>
          <p:cNvGrpSpPr>
            <a:grpSpLocks/>
          </p:cNvGrpSpPr>
          <p:nvPr/>
        </p:nvGrpSpPr>
        <p:grpSpPr bwMode="auto">
          <a:xfrm>
            <a:off x="3407041" y="1791720"/>
            <a:ext cx="4230720" cy="840960"/>
            <a:chOff x="2366" y="1244"/>
            <a:chExt cx="2938" cy="584"/>
          </a:xfrm>
        </p:grpSpPr>
        <p:grpSp>
          <p:nvGrpSpPr>
            <p:cNvPr id="43065" name="Group 5"/>
            <p:cNvGrpSpPr>
              <a:grpSpLocks/>
            </p:cNvGrpSpPr>
            <p:nvPr/>
          </p:nvGrpSpPr>
          <p:grpSpPr bwMode="auto">
            <a:xfrm>
              <a:off x="2366" y="1244"/>
              <a:ext cx="2938" cy="370"/>
              <a:chOff x="2366" y="1244"/>
              <a:chExt cx="2938" cy="370"/>
            </a:xfrm>
          </p:grpSpPr>
          <p:sp>
            <p:nvSpPr>
              <p:cNvPr id="43068" name="AutoShape 6"/>
              <p:cNvSpPr>
                <a:spLocks noChangeArrowheads="1"/>
              </p:cNvSpPr>
              <p:nvPr/>
            </p:nvSpPr>
            <p:spPr bwMode="auto">
              <a:xfrm>
                <a:off x="2366" y="1244"/>
                <a:ext cx="2083" cy="371"/>
              </a:xfrm>
              <a:prstGeom prst="roundRect">
                <a:avLst>
                  <a:gd name="adj" fmla="val 26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 dirty="0">
                    <a:latin typeface="Courier" charset="0"/>
                    <a:ea typeface="Courier" charset="0"/>
                    <a:cs typeface="Courier" charset="0"/>
                  </a:rPr>
                  <a:t>0xdeadb</a:t>
                </a:r>
              </a:p>
            </p:txBody>
          </p:sp>
          <p:sp>
            <p:nvSpPr>
              <p:cNvPr id="43069" name="AutoShape 7"/>
              <p:cNvSpPr>
                <a:spLocks noChangeArrowheads="1"/>
              </p:cNvSpPr>
              <p:nvPr/>
            </p:nvSpPr>
            <p:spPr bwMode="auto">
              <a:xfrm>
                <a:off x="4448" y="1244"/>
                <a:ext cx="857" cy="371"/>
              </a:xfrm>
              <a:prstGeom prst="roundRect">
                <a:avLst>
                  <a:gd name="adj" fmla="val 26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 dirty="0">
                    <a:latin typeface="Courier" charset="0"/>
                    <a:ea typeface="Courier" charset="0"/>
                    <a:cs typeface="Courier" charset="0"/>
                  </a:rPr>
                  <a:t>0xeef</a:t>
                </a:r>
              </a:p>
            </p:txBody>
          </p:sp>
        </p:grpSp>
        <p:sp>
          <p:nvSpPr>
            <p:cNvPr id="43066" name="Text Box 8"/>
            <p:cNvSpPr txBox="1">
              <a:spLocks noChangeArrowheads="1"/>
            </p:cNvSpPr>
            <p:nvPr/>
          </p:nvSpPr>
          <p:spPr bwMode="auto">
            <a:xfrm>
              <a:off x="2709" y="1666"/>
              <a:ext cx="141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43067" name="Text Box 9"/>
            <p:cNvSpPr txBox="1">
              <a:spLocks noChangeArrowheads="1"/>
            </p:cNvSpPr>
            <p:nvPr/>
          </p:nvSpPr>
          <p:spPr bwMode="auto">
            <a:xfrm>
              <a:off x="4706" y="1660"/>
              <a:ext cx="38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</p:grpSp>
      <p:sp>
        <p:nvSpPr>
          <p:cNvPr id="43013" name="Text Box 10"/>
          <p:cNvSpPr txBox="1">
            <a:spLocks noChangeArrowheads="1"/>
          </p:cNvSpPr>
          <p:nvPr/>
        </p:nvSpPr>
        <p:spPr bwMode="auto">
          <a:xfrm>
            <a:off x="3198241" y="5437801"/>
            <a:ext cx="47520" cy="32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43014" name="Group 11"/>
          <p:cNvGrpSpPr>
            <a:grpSpLocks/>
          </p:cNvGrpSpPr>
          <p:nvPr/>
        </p:nvGrpSpPr>
        <p:grpSpPr bwMode="auto">
          <a:xfrm>
            <a:off x="6628321" y="3643561"/>
            <a:ext cx="1033920" cy="480960"/>
            <a:chOff x="4603" y="2530"/>
            <a:chExt cx="718" cy="334"/>
          </a:xfrm>
        </p:grpSpPr>
        <p:sp>
          <p:nvSpPr>
            <p:cNvPr id="43063" name="AutoShape 12"/>
            <p:cNvSpPr>
              <a:spLocks noChangeArrowheads="1"/>
            </p:cNvSpPr>
            <p:nvPr/>
          </p:nvSpPr>
          <p:spPr bwMode="auto">
            <a:xfrm>
              <a:off x="4603" y="253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64" name="AutoShape 13"/>
            <p:cNvSpPr>
              <a:spLocks noChangeArrowheads="1"/>
            </p:cNvSpPr>
            <p:nvPr/>
          </p:nvSpPr>
          <p:spPr bwMode="auto">
            <a:xfrm>
              <a:off x="4603" y="253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89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0</a:t>
              </a:r>
            </a:p>
          </p:txBody>
        </p:sp>
      </p:grpSp>
      <p:grpSp>
        <p:nvGrpSpPr>
          <p:cNvPr id="43015" name="Group 14"/>
          <p:cNvGrpSpPr>
            <a:grpSpLocks/>
          </p:cNvGrpSpPr>
          <p:nvPr/>
        </p:nvGrpSpPr>
        <p:grpSpPr bwMode="auto">
          <a:xfrm>
            <a:off x="6628321" y="4127401"/>
            <a:ext cx="1033920" cy="480960"/>
            <a:chOff x="4603" y="2866"/>
            <a:chExt cx="718" cy="334"/>
          </a:xfrm>
        </p:grpSpPr>
        <p:sp>
          <p:nvSpPr>
            <p:cNvPr id="43061" name="AutoShape 15"/>
            <p:cNvSpPr>
              <a:spLocks noChangeArrowheads="1"/>
            </p:cNvSpPr>
            <p:nvPr/>
          </p:nvSpPr>
          <p:spPr bwMode="auto">
            <a:xfrm>
              <a:off x="4603" y="286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62" name="AutoShape 16"/>
            <p:cNvSpPr>
              <a:spLocks noChangeArrowheads="1"/>
            </p:cNvSpPr>
            <p:nvPr/>
          </p:nvSpPr>
          <p:spPr bwMode="auto">
            <a:xfrm>
              <a:off x="4603" y="2866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89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1</a:t>
              </a:r>
            </a:p>
          </p:txBody>
        </p:sp>
      </p:grpSp>
      <p:grpSp>
        <p:nvGrpSpPr>
          <p:cNvPr id="43016" name="Group 17"/>
          <p:cNvGrpSpPr>
            <a:grpSpLocks/>
          </p:cNvGrpSpPr>
          <p:nvPr/>
        </p:nvGrpSpPr>
        <p:grpSpPr bwMode="auto">
          <a:xfrm>
            <a:off x="6628321" y="4611241"/>
            <a:ext cx="1033920" cy="480960"/>
            <a:chOff x="4603" y="3202"/>
            <a:chExt cx="718" cy="334"/>
          </a:xfrm>
        </p:grpSpPr>
        <p:sp>
          <p:nvSpPr>
            <p:cNvPr id="43059" name="AutoShape 18"/>
            <p:cNvSpPr>
              <a:spLocks noChangeArrowheads="1"/>
            </p:cNvSpPr>
            <p:nvPr/>
          </p:nvSpPr>
          <p:spPr bwMode="auto">
            <a:xfrm>
              <a:off x="4603" y="320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60" name="AutoShape 19"/>
            <p:cNvSpPr>
              <a:spLocks noChangeArrowheads="1"/>
            </p:cNvSpPr>
            <p:nvPr/>
          </p:nvSpPr>
          <p:spPr bwMode="auto">
            <a:xfrm>
              <a:off x="4603" y="320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89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2</a:t>
              </a:r>
            </a:p>
          </p:txBody>
        </p:sp>
      </p:grpSp>
      <p:grpSp>
        <p:nvGrpSpPr>
          <p:cNvPr id="43017" name="Group 20"/>
          <p:cNvGrpSpPr>
            <a:grpSpLocks/>
          </p:cNvGrpSpPr>
          <p:nvPr/>
        </p:nvGrpSpPr>
        <p:grpSpPr bwMode="auto">
          <a:xfrm>
            <a:off x="6628321" y="6062761"/>
            <a:ext cx="1033920" cy="480960"/>
            <a:chOff x="4603" y="4210"/>
            <a:chExt cx="718" cy="334"/>
          </a:xfrm>
        </p:grpSpPr>
        <p:sp>
          <p:nvSpPr>
            <p:cNvPr id="43057" name="AutoShape 21"/>
            <p:cNvSpPr>
              <a:spLocks noChangeArrowheads="1"/>
            </p:cNvSpPr>
            <p:nvPr/>
          </p:nvSpPr>
          <p:spPr bwMode="auto">
            <a:xfrm>
              <a:off x="4603" y="421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58" name="AutoShape 22"/>
            <p:cNvSpPr>
              <a:spLocks noChangeArrowheads="1"/>
            </p:cNvSpPr>
            <p:nvPr/>
          </p:nvSpPr>
          <p:spPr bwMode="auto">
            <a:xfrm>
              <a:off x="4603" y="421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89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Y</a:t>
              </a:r>
            </a:p>
          </p:txBody>
        </p:sp>
      </p:grpSp>
      <p:sp>
        <p:nvSpPr>
          <p:cNvPr id="43018" name="AutoShape 23"/>
          <p:cNvSpPr>
            <a:spLocks noChangeArrowheads="1"/>
          </p:cNvSpPr>
          <p:nvPr/>
        </p:nvSpPr>
        <p:spPr bwMode="auto">
          <a:xfrm rot="-5400000">
            <a:off x="6887521" y="5666760"/>
            <a:ext cx="397440" cy="360000"/>
          </a:xfrm>
          <a:prstGeom prst="roundRect">
            <a:avLst>
              <a:gd name="adj" fmla="val 39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grpSp>
        <p:nvGrpSpPr>
          <p:cNvPr id="43019" name="Group 24"/>
          <p:cNvGrpSpPr>
            <a:grpSpLocks/>
          </p:cNvGrpSpPr>
          <p:nvPr/>
        </p:nvGrpSpPr>
        <p:grpSpPr bwMode="auto">
          <a:xfrm>
            <a:off x="6628321" y="5095081"/>
            <a:ext cx="1033920" cy="480960"/>
            <a:chOff x="4603" y="3538"/>
            <a:chExt cx="718" cy="334"/>
          </a:xfrm>
        </p:grpSpPr>
        <p:sp>
          <p:nvSpPr>
            <p:cNvPr id="43055" name="AutoShape 25"/>
            <p:cNvSpPr>
              <a:spLocks noChangeArrowheads="1"/>
            </p:cNvSpPr>
            <p:nvPr/>
          </p:nvSpPr>
          <p:spPr bwMode="auto">
            <a:xfrm>
              <a:off x="4603" y="3538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56" name="AutoShape 26"/>
            <p:cNvSpPr>
              <a:spLocks noChangeArrowheads="1"/>
            </p:cNvSpPr>
            <p:nvPr/>
          </p:nvSpPr>
          <p:spPr bwMode="auto">
            <a:xfrm>
              <a:off x="4603" y="3538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89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3</a:t>
              </a:r>
            </a:p>
          </p:txBody>
        </p:sp>
      </p:grpSp>
      <p:sp>
        <p:nvSpPr>
          <p:cNvPr id="43020" name="AutoShape 27"/>
          <p:cNvSpPr>
            <a:spLocks noChangeArrowheads="1"/>
          </p:cNvSpPr>
          <p:nvPr/>
        </p:nvSpPr>
        <p:spPr bwMode="auto">
          <a:xfrm>
            <a:off x="6420961" y="3297960"/>
            <a:ext cx="187344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grpSp>
        <p:nvGrpSpPr>
          <p:cNvPr id="43021" name="Group 28"/>
          <p:cNvGrpSpPr>
            <a:grpSpLocks/>
          </p:cNvGrpSpPr>
          <p:nvPr/>
        </p:nvGrpSpPr>
        <p:grpSpPr bwMode="auto">
          <a:xfrm>
            <a:off x="5137921" y="4749481"/>
            <a:ext cx="826560" cy="273600"/>
            <a:chOff x="3568" y="3298"/>
            <a:chExt cx="574" cy="190"/>
          </a:xfrm>
        </p:grpSpPr>
        <p:sp>
          <p:nvSpPr>
            <p:cNvPr id="43053" name="AutoShape 29"/>
            <p:cNvSpPr>
              <a:spLocks noChangeArrowheads="1"/>
            </p:cNvSpPr>
            <p:nvPr/>
          </p:nvSpPr>
          <p:spPr bwMode="auto">
            <a:xfrm>
              <a:off x="3568" y="3298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54" name="AutoShape 30"/>
            <p:cNvSpPr>
              <a:spLocks noChangeArrowheads="1"/>
            </p:cNvSpPr>
            <p:nvPr/>
          </p:nvSpPr>
          <p:spPr bwMode="auto">
            <a:xfrm>
              <a:off x="3568" y="3298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</p:grpSp>
      <p:sp>
        <p:nvSpPr>
          <p:cNvPr id="43022" name="AutoShape 31"/>
          <p:cNvSpPr>
            <a:spLocks noChangeArrowheads="1"/>
          </p:cNvSpPr>
          <p:nvPr/>
        </p:nvSpPr>
        <p:spPr bwMode="auto">
          <a:xfrm>
            <a:off x="3525120" y="4473000"/>
            <a:ext cx="18201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address</a:t>
            </a:r>
          </a:p>
        </p:txBody>
      </p:sp>
      <p:grpSp>
        <p:nvGrpSpPr>
          <p:cNvPr id="43023" name="Group 32"/>
          <p:cNvGrpSpPr>
            <a:grpSpLocks/>
          </p:cNvGrpSpPr>
          <p:nvPr/>
        </p:nvGrpSpPr>
        <p:grpSpPr bwMode="auto">
          <a:xfrm>
            <a:off x="3824641" y="4749481"/>
            <a:ext cx="1310400" cy="273600"/>
            <a:chOff x="2656" y="3298"/>
            <a:chExt cx="910" cy="190"/>
          </a:xfrm>
        </p:grpSpPr>
        <p:sp>
          <p:nvSpPr>
            <p:cNvPr id="43051" name="AutoShape 33"/>
            <p:cNvSpPr>
              <a:spLocks noChangeArrowheads="1"/>
            </p:cNvSpPr>
            <p:nvPr/>
          </p:nvSpPr>
          <p:spPr bwMode="auto">
            <a:xfrm>
              <a:off x="2656" y="32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52" name="AutoShape 34"/>
            <p:cNvSpPr>
              <a:spLocks noChangeArrowheads="1"/>
            </p:cNvSpPr>
            <p:nvPr/>
          </p:nvSpPr>
          <p:spPr bwMode="auto">
            <a:xfrm>
              <a:off x="2656" y="32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43024" name="Line 35"/>
          <p:cNvSpPr>
            <a:spLocks noChangeShapeType="1"/>
          </p:cNvSpPr>
          <p:nvPr/>
        </p:nvSpPr>
        <p:spPr bwMode="auto">
          <a:xfrm>
            <a:off x="5967360" y="4887721"/>
            <a:ext cx="62208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43025" name="Group 36"/>
          <p:cNvGrpSpPr>
            <a:grpSpLocks/>
          </p:cNvGrpSpPr>
          <p:nvPr/>
        </p:nvGrpSpPr>
        <p:grpSpPr bwMode="auto">
          <a:xfrm>
            <a:off x="1681921" y="4749481"/>
            <a:ext cx="1310400" cy="273600"/>
            <a:chOff x="1168" y="3298"/>
            <a:chExt cx="910" cy="190"/>
          </a:xfrm>
        </p:grpSpPr>
        <p:sp>
          <p:nvSpPr>
            <p:cNvPr id="43049" name="AutoShape 37"/>
            <p:cNvSpPr>
              <a:spLocks noChangeArrowheads="1"/>
            </p:cNvSpPr>
            <p:nvPr/>
          </p:nvSpPr>
          <p:spPr bwMode="auto">
            <a:xfrm>
              <a:off x="1168" y="32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50" name="AutoShape 38"/>
            <p:cNvSpPr>
              <a:spLocks noChangeArrowheads="1"/>
            </p:cNvSpPr>
            <p:nvPr/>
          </p:nvSpPr>
          <p:spPr bwMode="auto">
            <a:xfrm>
              <a:off x="1168" y="32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43026" name="AutoShape 39"/>
          <p:cNvSpPr>
            <a:spLocks noChangeArrowheads="1"/>
          </p:cNvSpPr>
          <p:nvPr/>
        </p:nvSpPr>
        <p:spPr bwMode="auto">
          <a:xfrm>
            <a:off x="1681920" y="50259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27" name="AutoShape 40"/>
          <p:cNvSpPr>
            <a:spLocks noChangeArrowheads="1"/>
          </p:cNvSpPr>
          <p:nvPr/>
        </p:nvSpPr>
        <p:spPr bwMode="auto">
          <a:xfrm>
            <a:off x="1681920" y="53024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28" name="AutoShape 41"/>
          <p:cNvSpPr>
            <a:spLocks noChangeArrowheads="1"/>
          </p:cNvSpPr>
          <p:nvPr/>
        </p:nvSpPr>
        <p:spPr bwMode="auto">
          <a:xfrm>
            <a:off x="1681920" y="44730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29" name="AutoShape 42"/>
          <p:cNvSpPr>
            <a:spLocks noChangeArrowheads="1"/>
          </p:cNvSpPr>
          <p:nvPr/>
        </p:nvSpPr>
        <p:spPr bwMode="auto">
          <a:xfrm>
            <a:off x="1681920" y="55789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30" name="AutoShape 43"/>
          <p:cNvSpPr>
            <a:spLocks noChangeArrowheads="1"/>
          </p:cNvSpPr>
          <p:nvPr/>
        </p:nvSpPr>
        <p:spPr bwMode="auto">
          <a:xfrm>
            <a:off x="1681920" y="41965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31" name="AutoShape 44"/>
          <p:cNvSpPr>
            <a:spLocks noChangeArrowheads="1"/>
          </p:cNvSpPr>
          <p:nvPr/>
        </p:nvSpPr>
        <p:spPr bwMode="auto">
          <a:xfrm>
            <a:off x="1681920" y="58554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32" name="AutoShape 45"/>
          <p:cNvSpPr>
            <a:spLocks noChangeArrowheads="1"/>
          </p:cNvSpPr>
          <p:nvPr/>
        </p:nvSpPr>
        <p:spPr bwMode="auto">
          <a:xfrm>
            <a:off x="1850401" y="3830760"/>
            <a:ext cx="14673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page table</a:t>
            </a:r>
          </a:p>
        </p:txBody>
      </p:sp>
      <p:grpSp>
        <p:nvGrpSpPr>
          <p:cNvPr id="43033" name="Group 46"/>
          <p:cNvGrpSpPr>
            <a:grpSpLocks/>
          </p:cNvGrpSpPr>
          <p:nvPr/>
        </p:nvGrpSpPr>
        <p:grpSpPr bwMode="auto">
          <a:xfrm>
            <a:off x="506881" y="2745001"/>
            <a:ext cx="2600640" cy="550080"/>
            <a:chOff x="352" y="1906"/>
            <a:chExt cx="1806" cy="382"/>
          </a:xfrm>
        </p:grpSpPr>
        <p:grpSp>
          <p:nvGrpSpPr>
            <p:cNvPr id="43042" name="Group 47"/>
            <p:cNvGrpSpPr>
              <a:grpSpLocks/>
            </p:cNvGrpSpPr>
            <p:nvPr/>
          </p:nvGrpSpPr>
          <p:grpSpPr bwMode="auto">
            <a:xfrm>
              <a:off x="1460" y="2098"/>
              <a:ext cx="698" cy="190"/>
              <a:chOff x="1460" y="2098"/>
              <a:chExt cx="698" cy="190"/>
            </a:xfrm>
          </p:grpSpPr>
          <p:sp>
            <p:nvSpPr>
              <p:cNvPr id="43047" name="AutoShape 48"/>
              <p:cNvSpPr>
                <a:spLocks noChangeArrowheads="1"/>
              </p:cNvSpPr>
              <p:nvPr/>
            </p:nvSpPr>
            <p:spPr bwMode="auto">
              <a:xfrm>
                <a:off x="1460" y="2098"/>
                <a:ext cx="699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3048" name="AutoShape 49"/>
              <p:cNvSpPr>
                <a:spLocks noChangeArrowheads="1"/>
              </p:cNvSpPr>
              <p:nvPr/>
            </p:nvSpPr>
            <p:spPr bwMode="auto">
              <a:xfrm>
                <a:off x="1460" y="2098"/>
                <a:ext cx="699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offset</a:t>
                </a:r>
              </a:p>
            </p:txBody>
          </p:sp>
        </p:grpSp>
        <p:sp>
          <p:nvSpPr>
            <p:cNvPr id="43043" name="AutoShape 50"/>
            <p:cNvSpPr>
              <a:spLocks noChangeArrowheads="1"/>
            </p:cNvSpPr>
            <p:nvPr/>
          </p:nvSpPr>
          <p:spPr bwMode="auto">
            <a:xfrm>
              <a:off x="654" y="1906"/>
              <a:ext cx="1106" cy="192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virtual address</a:t>
              </a:r>
            </a:p>
          </p:txBody>
        </p:sp>
        <p:grpSp>
          <p:nvGrpSpPr>
            <p:cNvPr id="43044" name="Group 51"/>
            <p:cNvGrpSpPr>
              <a:grpSpLocks/>
            </p:cNvGrpSpPr>
            <p:nvPr/>
          </p:nvGrpSpPr>
          <p:grpSpPr bwMode="auto">
            <a:xfrm>
              <a:off x="352" y="2098"/>
              <a:ext cx="1106" cy="190"/>
              <a:chOff x="352" y="2098"/>
              <a:chExt cx="1106" cy="190"/>
            </a:xfrm>
          </p:grpSpPr>
          <p:sp>
            <p:nvSpPr>
              <p:cNvPr id="43045" name="AutoShape 52"/>
              <p:cNvSpPr>
                <a:spLocks noChangeArrowheads="1"/>
              </p:cNvSpPr>
              <p:nvPr/>
            </p:nvSpPr>
            <p:spPr bwMode="auto">
              <a:xfrm>
                <a:off x="352" y="2098"/>
                <a:ext cx="110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3046" name="AutoShape 53"/>
              <p:cNvSpPr>
                <a:spLocks noChangeArrowheads="1"/>
              </p:cNvSpPr>
              <p:nvPr/>
            </p:nvSpPr>
            <p:spPr bwMode="auto">
              <a:xfrm>
                <a:off x="352" y="2098"/>
                <a:ext cx="110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virtual page #</a:t>
                </a:r>
              </a:p>
            </p:txBody>
          </p:sp>
        </p:grpSp>
      </p:grpSp>
      <p:sp>
        <p:nvSpPr>
          <p:cNvPr id="43034" name="Freeform 54"/>
          <p:cNvSpPr>
            <a:spLocks/>
          </p:cNvSpPr>
          <p:nvPr/>
        </p:nvSpPr>
        <p:spPr bwMode="auto">
          <a:xfrm>
            <a:off x="1128961" y="3297960"/>
            <a:ext cx="485280" cy="1589760"/>
          </a:xfrm>
          <a:custGeom>
            <a:avLst/>
            <a:gdLst>
              <a:gd name="T0" fmla="*/ 0 w 1484"/>
              <a:gd name="T1" fmla="*/ 0 h 4869"/>
              <a:gd name="T2" fmla="*/ 0 w 1484"/>
              <a:gd name="T3" fmla="*/ 2147483646 h 4869"/>
              <a:gd name="T4" fmla="*/ 2147483646 w 1484"/>
              <a:gd name="T5" fmla="*/ 2147483646 h 4869"/>
              <a:gd name="T6" fmla="*/ 0 60000 65536"/>
              <a:gd name="T7" fmla="*/ 0 60000 65536"/>
              <a:gd name="T8" fmla="*/ 0 60000 65536"/>
              <a:gd name="T9" fmla="*/ 0 w 1484"/>
              <a:gd name="T10" fmla="*/ 0 h 4869"/>
              <a:gd name="T11" fmla="*/ 1484 w 1484"/>
              <a:gd name="T12" fmla="*/ 4869 h 48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4" h="4869">
                <a:moveTo>
                  <a:pt x="0" y="0"/>
                </a:moveTo>
                <a:lnTo>
                  <a:pt x="0" y="4868"/>
                </a:lnTo>
                <a:lnTo>
                  <a:pt x="1483" y="4868"/>
                </a:lnTo>
              </a:path>
            </a:pathLst>
          </a:cu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35" name="Freeform 55"/>
          <p:cNvSpPr>
            <a:spLocks/>
          </p:cNvSpPr>
          <p:nvPr/>
        </p:nvSpPr>
        <p:spPr bwMode="auto">
          <a:xfrm>
            <a:off x="2234880" y="3297960"/>
            <a:ext cx="3317760" cy="1451520"/>
          </a:xfrm>
          <a:custGeom>
            <a:avLst/>
            <a:gdLst>
              <a:gd name="T0" fmla="*/ 0 w 10162"/>
              <a:gd name="T1" fmla="*/ 0 h 4446"/>
              <a:gd name="T2" fmla="*/ 0 w 10162"/>
              <a:gd name="T3" fmla="*/ 2147483646 h 4446"/>
              <a:gd name="T4" fmla="*/ 2147483646 w 10162"/>
              <a:gd name="T5" fmla="*/ 2147483646 h 4446"/>
              <a:gd name="T6" fmla="*/ 2147483646 w 10162"/>
              <a:gd name="T7" fmla="*/ 2147483646 h 4446"/>
              <a:gd name="T8" fmla="*/ 0 60000 65536"/>
              <a:gd name="T9" fmla="*/ 0 60000 65536"/>
              <a:gd name="T10" fmla="*/ 0 60000 65536"/>
              <a:gd name="T11" fmla="*/ 0 60000 65536"/>
              <a:gd name="T12" fmla="*/ 0 w 10162"/>
              <a:gd name="T13" fmla="*/ 0 h 4446"/>
              <a:gd name="T14" fmla="*/ 10162 w 10162"/>
              <a:gd name="T15" fmla="*/ 4446 h 44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162" h="4446">
                <a:moveTo>
                  <a:pt x="0" y="0"/>
                </a:moveTo>
                <a:lnTo>
                  <a:pt x="0" y="666"/>
                </a:lnTo>
                <a:lnTo>
                  <a:pt x="10161" y="666"/>
                </a:lnTo>
                <a:lnTo>
                  <a:pt x="10161" y="4445"/>
                </a:lnTo>
              </a:path>
            </a:pathLst>
          </a:cu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36" name="Line 56"/>
          <p:cNvSpPr>
            <a:spLocks noChangeShapeType="1"/>
          </p:cNvSpPr>
          <p:nvPr/>
        </p:nvSpPr>
        <p:spPr bwMode="auto">
          <a:xfrm>
            <a:off x="2995200" y="4887721"/>
            <a:ext cx="76032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37" name="Text Box 57"/>
          <p:cNvSpPr txBox="1">
            <a:spLocks noChangeArrowheads="1"/>
          </p:cNvSpPr>
          <p:nvPr/>
        </p:nvSpPr>
        <p:spPr bwMode="auto">
          <a:xfrm rot="-5400000">
            <a:off x="6967441" y="5654521"/>
            <a:ext cx="270720" cy="32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>
                <a:latin typeface="Calibri" charset="0"/>
                <a:ea typeface="Calibri" charset="0"/>
                <a:cs typeface="Calibri" charset="0"/>
              </a:rPr>
              <a:t>...</a:t>
            </a:r>
          </a:p>
        </p:txBody>
      </p:sp>
      <p:sp>
        <p:nvSpPr>
          <p:cNvPr id="43038" name="Text Box 58"/>
          <p:cNvSpPr txBox="1">
            <a:spLocks noChangeArrowheads="1"/>
          </p:cNvSpPr>
          <p:nvPr/>
        </p:nvSpPr>
        <p:spPr bwMode="auto">
          <a:xfrm>
            <a:off x="4109761" y="5557321"/>
            <a:ext cx="1542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Page table entry</a:t>
            </a:r>
          </a:p>
        </p:txBody>
      </p:sp>
      <p:sp>
        <p:nvSpPr>
          <p:cNvPr id="43039" name="Line 59"/>
          <p:cNvSpPr>
            <a:spLocks noChangeShapeType="1"/>
          </p:cNvSpPr>
          <p:nvPr/>
        </p:nvSpPr>
        <p:spPr bwMode="auto">
          <a:xfrm flipH="1" flipV="1">
            <a:off x="3047041" y="5020201"/>
            <a:ext cx="1023840" cy="636480"/>
          </a:xfrm>
          <a:prstGeom prst="line">
            <a:avLst/>
          </a:prstGeom>
          <a:noFill/>
          <a:ln w="18360">
            <a:solidFill>
              <a:srgbClr val="2323D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040" name="Text Box 60"/>
          <p:cNvSpPr txBox="1">
            <a:spLocks noChangeArrowheads="1"/>
          </p:cNvSpPr>
          <p:nvPr/>
        </p:nvSpPr>
        <p:spPr bwMode="auto">
          <a:xfrm rot="-5400000">
            <a:off x="539281" y="3933721"/>
            <a:ext cx="891360" cy="267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 dirty="0">
                <a:latin typeface="Courier" charset="0"/>
                <a:ea typeface="Courier" charset="0"/>
                <a:cs typeface="Courier" charset="0"/>
              </a:rPr>
              <a:t>0xdeadb</a:t>
            </a:r>
          </a:p>
        </p:txBody>
      </p:sp>
      <p:sp>
        <p:nvSpPr>
          <p:cNvPr id="43041" name="Text Box 61"/>
          <p:cNvSpPr txBox="1">
            <a:spLocks noChangeArrowheads="1"/>
          </p:cNvSpPr>
          <p:nvPr/>
        </p:nvSpPr>
        <p:spPr bwMode="auto">
          <a:xfrm>
            <a:off x="3552481" y="3233161"/>
            <a:ext cx="780480" cy="267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 dirty="0">
                <a:latin typeface="Courier" charset="0"/>
                <a:ea typeface="Courier" charset="0"/>
                <a:cs typeface="Courier" charset="0"/>
              </a:rPr>
              <a:t>0xeef</a:t>
            </a:r>
          </a:p>
        </p:txBody>
      </p:sp>
    </p:spTree>
    <p:extLst>
      <p:ext uri="{BB962C8B-B14F-4D97-AF65-F5344CB8AC3E}">
        <p14:creationId xmlns:p14="http://schemas.microsoft.com/office/powerpoint/2010/main" val="14831597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Table Entries (PTEs</a:t>
            </a:r>
            <a:r>
              <a:rPr lang="en-US" altLang="en-US"/>
              <a:t>)</a:t>
            </a:r>
            <a:endParaRPr lang="en-GB" alt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Typical PTE format (depends on CPU architecture!)</a:t>
            </a: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>
              <a:solidFill>
                <a:srgbClr val="993333"/>
              </a:solidFill>
            </a:endParaRP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959041" y="1950121"/>
            <a:ext cx="6927840" cy="900000"/>
            <a:chOff x="1189441" y="1006921"/>
            <a:chExt cx="6927840" cy="900000"/>
          </a:xfrm>
        </p:grpSpPr>
        <p:grpSp>
          <p:nvGrpSpPr>
            <p:cNvPr id="45059" name="Group 3"/>
            <p:cNvGrpSpPr>
              <a:grpSpLocks/>
            </p:cNvGrpSpPr>
            <p:nvPr/>
          </p:nvGrpSpPr>
          <p:grpSpPr bwMode="auto">
            <a:xfrm>
              <a:off x="3500641" y="1407241"/>
              <a:ext cx="4616640" cy="499680"/>
              <a:chOff x="2431" y="977"/>
              <a:chExt cx="3206" cy="347"/>
            </a:xfrm>
          </p:grpSpPr>
          <p:sp>
            <p:nvSpPr>
              <p:cNvPr id="45080" name="AutoShape 4"/>
              <p:cNvSpPr>
                <a:spLocks noChangeArrowheads="1"/>
              </p:cNvSpPr>
              <p:nvPr/>
            </p:nvSpPr>
            <p:spPr bwMode="auto">
              <a:xfrm>
                <a:off x="2431" y="977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5081" name="AutoShape 5"/>
              <p:cNvSpPr>
                <a:spLocks noChangeArrowheads="1"/>
              </p:cNvSpPr>
              <p:nvPr/>
            </p:nvSpPr>
            <p:spPr bwMode="auto">
              <a:xfrm>
                <a:off x="2431" y="977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page frame number</a:t>
                </a:r>
              </a:p>
            </p:txBody>
          </p:sp>
        </p:grpSp>
        <p:grpSp>
          <p:nvGrpSpPr>
            <p:cNvPr id="45060" name="Group 6"/>
            <p:cNvGrpSpPr>
              <a:grpSpLocks/>
            </p:cNvGrpSpPr>
            <p:nvPr/>
          </p:nvGrpSpPr>
          <p:grpSpPr bwMode="auto">
            <a:xfrm>
              <a:off x="2394721" y="1407241"/>
              <a:ext cx="1103040" cy="499680"/>
              <a:chOff x="1663" y="977"/>
              <a:chExt cx="766" cy="347"/>
            </a:xfrm>
          </p:grpSpPr>
          <p:sp>
            <p:nvSpPr>
              <p:cNvPr id="45078" name="AutoShape 7"/>
              <p:cNvSpPr>
                <a:spLocks noChangeArrowheads="1"/>
              </p:cNvSpPr>
              <p:nvPr/>
            </p:nvSpPr>
            <p:spPr bwMode="auto">
              <a:xfrm>
                <a:off x="1663" y="977"/>
                <a:ext cx="767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5079" name="AutoShape 8"/>
              <p:cNvSpPr>
                <a:spLocks noChangeArrowheads="1"/>
              </p:cNvSpPr>
              <p:nvPr/>
            </p:nvSpPr>
            <p:spPr bwMode="auto">
              <a:xfrm>
                <a:off x="1663" y="977"/>
                <a:ext cx="767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prot</a:t>
                </a:r>
              </a:p>
            </p:txBody>
          </p:sp>
        </p:grpSp>
        <p:grpSp>
          <p:nvGrpSpPr>
            <p:cNvPr id="45061" name="Group 9"/>
            <p:cNvGrpSpPr>
              <a:grpSpLocks/>
            </p:cNvGrpSpPr>
            <p:nvPr/>
          </p:nvGrpSpPr>
          <p:grpSpPr bwMode="auto">
            <a:xfrm>
              <a:off x="1992961" y="1407241"/>
              <a:ext cx="398880" cy="499680"/>
              <a:chOff x="1384" y="977"/>
              <a:chExt cx="277" cy="347"/>
            </a:xfrm>
          </p:grpSpPr>
          <p:sp>
            <p:nvSpPr>
              <p:cNvPr id="45076" name="AutoShape 10"/>
              <p:cNvSpPr>
                <a:spLocks noChangeArrowheads="1"/>
              </p:cNvSpPr>
              <p:nvPr/>
            </p:nvSpPr>
            <p:spPr bwMode="auto">
              <a:xfrm>
                <a:off x="1384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E6E6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5077" name="AutoShape 11"/>
              <p:cNvSpPr>
                <a:spLocks noChangeArrowheads="1"/>
              </p:cNvSpPr>
              <p:nvPr/>
            </p:nvSpPr>
            <p:spPr bwMode="auto">
              <a:xfrm>
                <a:off x="1384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E6E6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V</a:t>
                </a:r>
              </a:p>
            </p:txBody>
          </p:sp>
        </p:grpSp>
        <p:grpSp>
          <p:nvGrpSpPr>
            <p:cNvPr id="45062" name="Group 12"/>
            <p:cNvGrpSpPr>
              <a:grpSpLocks/>
            </p:cNvGrpSpPr>
            <p:nvPr/>
          </p:nvGrpSpPr>
          <p:grpSpPr bwMode="auto">
            <a:xfrm>
              <a:off x="1592641" y="1407241"/>
              <a:ext cx="398880" cy="499680"/>
              <a:chOff x="1106" y="977"/>
              <a:chExt cx="277" cy="347"/>
            </a:xfrm>
          </p:grpSpPr>
          <p:sp>
            <p:nvSpPr>
              <p:cNvPr id="45074" name="AutoShape 13"/>
              <p:cNvSpPr>
                <a:spLocks noChangeArrowheads="1"/>
              </p:cNvSpPr>
              <p:nvPr/>
            </p:nvSpPr>
            <p:spPr bwMode="auto">
              <a:xfrm>
                <a:off x="110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94BD5E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5075" name="AutoShape 14"/>
              <p:cNvSpPr>
                <a:spLocks noChangeArrowheads="1"/>
              </p:cNvSpPr>
              <p:nvPr/>
            </p:nvSpPr>
            <p:spPr bwMode="auto">
              <a:xfrm>
                <a:off x="110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94BD5E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</a:t>
                </a:r>
              </a:p>
            </p:txBody>
          </p:sp>
        </p:grpSp>
        <p:grpSp>
          <p:nvGrpSpPr>
            <p:cNvPr id="45063" name="Group 15"/>
            <p:cNvGrpSpPr>
              <a:grpSpLocks/>
            </p:cNvGrpSpPr>
            <p:nvPr/>
          </p:nvGrpSpPr>
          <p:grpSpPr bwMode="auto">
            <a:xfrm>
              <a:off x="1189441" y="1407241"/>
              <a:ext cx="398880" cy="499680"/>
              <a:chOff x="826" y="977"/>
              <a:chExt cx="277" cy="347"/>
            </a:xfrm>
          </p:grpSpPr>
          <p:sp>
            <p:nvSpPr>
              <p:cNvPr id="45072" name="AutoShape 16"/>
              <p:cNvSpPr>
                <a:spLocks noChangeArrowheads="1"/>
              </p:cNvSpPr>
              <p:nvPr/>
            </p:nvSpPr>
            <p:spPr bwMode="auto">
              <a:xfrm>
                <a:off x="82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5073" name="AutoShape 17"/>
              <p:cNvSpPr>
                <a:spLocks noChangeArrowheads="1"/>
              </p:cNvSpPr>
              <p:nvPr/>
            </p:nvSpPr>
            <p:spPr bwMode="auto">
              <a:xfrm>
                <a:off x="82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M</a:t>
                </a:r>
              </a:p>
            </p:txBody>
          </p:sp>
        </p:grpSp>
        <p:sp>
          <p:nvSpPr>
            <p:cNvPr id="45064" name="AutoShape 18"/>
            <p:cNvSpPr>
              <a:spLocks noChangeArrowheads="1"/>
            </p:cNvSpPr>
            <p:nvPr/>
          </p:nvSpPr>
          <p:spPr bwMode="auto">
            <a:xfrm>
              <a:off x="5657761" y="1006921"/>
              <a:ext cx="540000" cy="443520"/>
            </a:xfrm>
            <a:prstGeom prst="roundRect">
              <a:avLst>
                <a:gd name="adj" fmla="val 324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20</a:t>
              </a:r>
            </a:p>
          </p:txBody>
        </p:sp>
        <p:sp>
          <p:nvSpPr>
            <p:cNvPr id="45065" name="AutoShape 19"/>
            <p:cNvSpPr>
              <a:spLocks noChangeArrowheads="1"/>
            </p:cNvSpPr>
            <p:nvPr/>
          </p:nvSpPr>
          <p:spPr bwMode="auto">
            <a:xfrm>
              <a:off x="279648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2</a:t>
              </a:r>
            </a:p>
          </p:txBody>
        </p:sp>
        <p:sp>
          <p:nvSpPr>
            <p:cNvPr id="45066" name="AutoShape 20"/>
            <p:cNvSpPr>
              <a:spLocks noChangeArrowheads="1"/>
            </p:cNvSpPr>
            <p:nvPr/>
          </p:nvSpPr>
          <p:spPr bwMode="auto">
            <a:xfrm>
              <a:off x="199296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45067" name="AutoShape 21"/>
            <p:cNvSpPr>
              <a:spLocks noChangeArrowheads="1"/>
            </p:cNvSpPr>
            <p:nvPr/>
          </p:nvSpPr>
          <p:spPr bwMode="auto">
            <a:xfrm>
              <a:off x="159264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45068" name="AutoShape 22"/>
            <p:cNvSpPr>
              <a:spLocks noChangeArrowheads="1"/>
            </p:cNvSpPr>
            <p:nvPr/>
          </p:nvSpPr>
          <p:spPr bwMode="auto">
            <a:xfrm>
              <a:off x="120096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</p:grpSp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336960" y="3832490"/>
            <a:ext cx="8807040" cy="531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kern="0" smtClean="0"/>
              <a:t>Various </a:t>
            </a:r>
            <a:r>
              <a:rPr lang="en-GB" altLang="en-US" kern="0" dirty="0" smtClean="0"/>
              <a:t>bits accessed by MMU on each page access: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dirty="0" smtClean="0">
                <a:solidFill>
                  <a:srgbClr val="993333"/>
                </a:solidFill>
              </a:rPr>
              <a:t>Modify bit:</a:t>
            </a:r>
            <a:r>
              <a:rPr lang="en-GB" altLang="en-US" b="0" kern="0" dirty="0" smtClean="0"/>
              <a:t> Indicates whether a page is </a:t>
            </a:r>
            <a:r>
              <a:rPr lang="ja-JP" altLang="en-GB" b="0" kern="0" dirty="0" smtClean="0"/>
              <a:t>“</a:t>
            </a:r>
            <a:r>
              <a:rPr lang="en-GB" altLang="ja-JP" b="0" i="1" kern="0" dirty="0" smtClean="0">
                <a:solidFill>
                  <a:srgbClr val="2323DC"/>
                </a:solidFill>
              </a:rPr>
              <a:t>dirty</a:t>
            </a:r>
            <a:r>
              <a:rPr lang="ja-JP" altLang="en-GB" b="0" i="1" kern="0" dirty="0" smtClean="0"/>
              <a:t>”</a:t>
            </a:r>
            <a:r>
              <a:rPr lang="en-GB" altLang="ja-JP" b="0" i="1" kern="0" dirty="0" smtClean="0"/>
              <a:t> (modified)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dirty="0" smtClean="0">
                <a:solidFill>
                  <a:srgbClr val="993333"/>
                </a:solidFill>
              </a:rPr>
              <a:t>Reference bit:</a:t>
            </a:r>
            <a:r>
              <a:rPr lang="en-GB" altLang="en-US" b="0" kern="0" dirty="0" smtClean="0"/>
              <a:t> Indicates whether a page has been accessed (read or written)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dirty="0" smtClean="0">
                <a:solidFill>
                  <a:srgbClr val="993333"/>
                </a:solidFill>
              </a:rPr>
              <a:t>Valid bit:</a:t>
            </a:r>
            <a:r>
              <a:rPr lang="en-GB" altLang="en-US" b="0" kern="0" dirty="0" smtClean="0"/>
              <a:t> Whether the PTE represents a real memory mapping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dirty="0" smtClean="0">
                <a:solidFill>
                  <a:srgbClr val="993333"/>
                </a:solidFill>
              </a:rPr>
              <a:t>Protection bits:</a:t>
            </a:r>
            <a:r>
              <a:rPr lang="en-GB" altLang="en-US" b="0" kern="0" dirty="0" smtClean="0"/>
              <a:t> Specify if page is readable, writable, or executable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dirty="0" smtClean="0">
                <a:solidFill>
                  <a:srgbClr val="993333"/>
                </a:solidFill>
              </a:rPr>
              <a:t>Page frame number:</a:t>
            </a:r>
            <a:r>
              <a:rPr lang="en-GB" altLang="en-US" b="0" kern="0" dirty="0" smtClean="0"/>
              <a:t> Physical location of page in RAM</a:t>
            </a:r>
          </a:p>
          <a:p>
            <a:pPr marL="1137617" lvl="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1" kern="0" dirty="0" smtClean="0"/>
              <a:t>Why is this 20 bits wide in the above example???</a:t>
            </a:r>
            <a:endParaRPr lang="en-GB" altLang="en-US" b="1" kern="0" dirty="0"/>
          </a:p>
        </p:txBody>
      </p:sp>
    </p:spTree>
    <p:extLst>
      <p:ext uri="{BB962C8B-B14F-4D97-AF65-F5344CB8AC3E}">
        <p14:creationId xmlns:p14="http://schemas.microsoft.com/office/powerpoint/2010/main" val="1262096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Table Entries (PTEs)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What are these bits useful for?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>
              <a:solidFill>
                <a:srgbClr val="993333"/>
              </a:solidFill>
            </a:endParaRP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/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dirty="0" smtClean="0"/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 smtClean="0"/>
              <a:t>The </a:t>
            </a:r>
            <a:r>
              <a:rPr lang="en-GB" altLang="en-US" dirty="0"/>
              <a:t>R bit is used to decide which pages have been accessed recently.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Next lecture we will talk about swapping </a:t>
            </a:r>
            <a:r>
              <a:rPr lang="ja-JP" altLang="en-GB" dirty="0"/>
              <a:t>“</a:t>
            </a:r>
            <a:r>
              <a:rPr lang="en-GB" altLang="ja-JP" dirty="0"/>
              <a:t>old</a:t>
            </a:r>
            <a:r>
              <a:rPr lang="ja-JP" altLang="en-GB" dirty="0"/>
              <a:t>”</a:t>
            </a:r>
            <a:r>
              <a:rPr lang="en-GB" altLang="ja-JP" dirty="0"/>
              <a:t> pages out to disk.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Need some way to keep track of what counts as an </a:t>
            </a:r>
            <a:r>
              <a:rPr lang="ja-JP" altLang="en-GB" dirty="0"/>
              <a:t>“</a:t>
            </a:r>
            <a:r>
              <a:rPr lang="en-GB" altLang="ja-JP" dirty="0"/>
              <a:t>old</a:t>
            </a:r>
            <a:r>
              <a:rPr lang="ja-JP" altLang="en-GB" dirty="0"/>
              <a:t>”</a:t>
            </a:r>
            <a:r>
              <a:rPr lang="en-GB" altLang="ja-JP" dirty="0"/>
              <a:t> page.</a:t>
            </a:r>
          </a:p>
          <a:p>
            <a:pPr marL="1137617" lvl="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ja-JP" altLang="en-GB" dirty="0"/>
              <a:t>“</a:t>
            </a:r>
            <a:r>
              <a:rPr lang="en-GB" altLang="ja-JP" dirty="0"/>
              <a:t>Valid</a:t>
            </a:r>
            <a:r>
              <a:rPr lang="ja-JP" altLang="en-GB" dirty="0"/>
              <a:t>”</a:t>
            </a:r>
            <a:r>
              <a:rPr lang="en-GB" altLang="ja-JP" dirty="0"/>
              <a:t> bit will not be set for a page that is currently swapped out!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The M bit is used to tell whether a page has been modified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Why might this be useful?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Protection bits used to prevent certain pages from being written.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Why might this be useful?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How are these bits updated</a:t>
            </a:r>
            <a:r>
              <a:rPr lang="en-GB" altLang="en-US" dirty="0" smtClean="0"/>
              <a:t>?</a:t>
            </a:r>
            <a:endParaRPr lang="en-GB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881067" y="1676521"/>
            <a:ext cx="6927840" cy="900000"/>
            <a:chOff x="1189441" y="1006921"/>
            <a:chExt cx="6927840" cy="900000"/>
          </a:xfrm>
        </p:grpSpPr>
        <p:grpSp>
          <p:nvGrpSpPr>
            <p:cNvPr id="47107" name="Group 3"/>
            <p:cNvGrpSpPr>
              <a:grpSpLocks/>
            </p:cNvGrpSpPr>
            <p:nvPr/>
          </p:nvGrpSpPr>
          <p:grpSpPr bwMode="auto">
            <a:xfrm>
              <a:off x="3500641" y="1407241"/>
              <a:ext cx="4616640" cy="499680"/>
              <a:chOff x="2431" y="977"/>
              <a:chExt cx="3206" cy="347"/>
            </a:xfrm>
          </p:grpSpPr>
          <p:sp>
            <p:nvSpPr>
              <p:cNvPr id="47128" name="AutoShape 4"/>
              <p:cNvSpPr>
                <a:spLocks noChangeArrowheads="1"/>
              </p:cNvSpPr>
              <p:nvPr/>
            </p:nvSpPr>
            <p:spPr bwMode="auto">
              <a:xfrm>
                <a:off x="2431" y="977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7129" name="AutoShape 5"/>
              <p:cNvSpPr>
                <a:spLocks noChangeArrowheads="1"/>
              </p:cNvSpPr>
              <p:nvPr/>
            </p:nvSpPr>
            <p:spPr bwMode="auto">
              <a:xfrm>
                <a:off x="2431" y="977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page frame number</a:t>
                </a:r>
              </a:p>
            </p:txBody>
          </p:sp>
        </p:grpSp>
        <p:grpSp>
          <p:nvGrpSpPr>
            <p:cNvPr id="47108" name="Group 6"/>
            <p:cNvGrpSpPr>
              <a:grpSpLocks/>
            </p:cNvGrpSpPr>
            <p:nvPr/>
          </p:nvGrpSpPr>
          <p:grpSpPr bwMode="auto">
            <a:xfrm>
              <a:off x="2394721" y="1407241"/>
              <a:ext cx="1103040" cy="499680"/>
              <a:chOff x="1663" y="977"/>
              <a:chExt cx="766" cy="347"/>
            </a:xfrm>
          </p:grpSpPr>
          <p:sp>
            <p:nvSpPr>
              <p:cNvPr id="47126" name="AutoShape 7"/>
              <p:cNvSpPr>
                <a:spLocks noChangeArrowheads="1"/>
              </p:cNvSpPr>
              <p:nvPr/>
            </p:nvSpPr>
            <p:spPr bwMode="auto">
              <a:xfrm>
                <a:off x="1663" y="977"/>
                <a:ext cx="767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7127" name="AutoShape 8"/>
              <p:cNvSpPr>
                <a:spLocks noChangeArrowheads="1"/>
              </p:cNvSpPr>
              <p:nvPr/>
            </p:nvSpPr>
            <p:spPr bwMode="auto">
              <a:xfrm>
                <a:off x="1663" y="977"/>
                <a:ext cx="767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prot</a:t>
                </a:r>
              </a:p>
            </p:txBody>
          </p:sp>
        </p:grpSp>
        <p:grpSp>
          <p:nvGrpSpPr>
            <p:cNvPr id="47109" name="Group 9"/>
            <p:cNvGrpSpPr>
              <a:grpSpLocks/>
            </p:cNvGrpSpPr>
            <p:nvPr/>
          </p:nvGrpSpPr>
          <p:grpSpPr bwMode="auto">
            <a:xfrm>
              <a:off x="1992961" y="1407241"/>
              <a:ext cx="398880" cy="499680"/>
              <a:chOff x="1384" y="977"/>
              <a:chExt cx="277" cy="347"/>
            </a:xfrm>
          </p:grpSpPr>
          <p:sp>
            <p:nvSpPr>
              <p:cNvPr id="47124" name="AutoShape 10"/>
              <p:cNvSpPr>
                <a:spLocks noChangeArrowheads="1"/>
              </p:cNvSpPr>
              <p:nvPr/>
            </p:nvSpPr>
            <p:spPr bwMode="auto">
              <a:xfrm>
                <a:off x="1384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E6E6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7125" name="AutoShape 11"/>
              <p:cNvSpPr>
                <a:spLocks noChangeArrowheads="1"/>
              </p:cNvSpPr>
              <p:nvPr/>
            </p:nvSpPr>
            <p:spPr bwMode="auto">
              <a:xfrm>
                <a:off x="1384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E6E6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V</a:t>
                </a:r>
              </a:p>
            </p:txBody>
          </p:sp>
        </p:grpSp>
        <p:grpSp>
          <p:nvGrpSpPr>
            <p:cNvPr id="47110" name="Group 12"/>
            <p:cNvGrpSpPr>
              <a:grpSpLocks/>
            </p:cNvGrpSpPr>
            <p:nvPr/>
          </p:nvGrpSpPr>
          <p:grpSpPr bwMode="auto">
            <a:xfrm>
              <a:off x="1592641" y="1407241"/>
              <a:ext cx="398880" cy="499680"/>
              <a:chOff x="1106" y="977"/>
              <a:chExt cx="277" cy="347"/>
            </a:xfrm>
          </p:grpSpPr>
          <p:sp>
            <p:nvSpPr>
              <p:cNvPr id="47122" name="AutoShape 13"/>
              <p:cNvSpPr>
                <a:spLocks noChangeArrowheads="1"/>
              </p:cNvSpPr>
              <p:nvPr/>
            </p:nvSpPr>
            <p:spPr bwMode="auto">
              <a:xfrm>
                <a:off x="110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94BD5E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7123" name="AutoShape 14"/>
              <p:cNvSpPr>
                <a:spLocks noChangeArrowheads="1"/>
              </p:cNvSpPr>
              <p:nvPr/>
            </p:nvSpPr>
            <p:spPr bwMode="auto">
              <a:xfrm>
                <a:off x="110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94BD5E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</a:t>
                </a:r>
              </a:p>
            </p:txBody>
          </p:sp>
        </p:grpSp>
        <p:grpSp>
          <p:nvGrpSpPr>
            <p:cNvPr id="47111" name="Group 15"/>
            <p:cNvGrpSpPr>
              <a:grpSpLocks/>
            </p:cNvGrpSpPr>
            <p:nvPr/>
          </p:nvGrpSpPr>
          <p:grpSpPr bwMode="auto">
            <a:xfrm>
              <a:off x="1189441" y="1407241"/>
              <a:ext cx="398880" cy="499680"/>
              <a:chOff x="826" y="977"/>
              <a:chExt cx="277" cy="347"/>
            </a:xfrm>
          </p:grpSpPr>
          <p:sp>
            <p:nvSpPr>
              <p:cNvPr id="47120" name="AutoShape 16"/>
              <p:cNvSpPr>
                <a:spLocks noChangeArrowheads="1"/>
              </p:cNvSpPr>
              <p:nvPr/>
            </p:nvSpPr>
            <p:spPr bwMode="auto">
              <a:xfrm>
                <a:off x="82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7121" name="AutoShape 17"/>
              <p:cNvSpPr>
                <a:spLocks noChangeArrowheads="1"/>
              </p:cNvSpPr>
              <p:nvPr/>
            </p:nvSpPr>
            <p:spPr bwMode="auto">
              <a:xfrm>
                <a:off x="826" y="977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M</a:t>
                </a:r>
              </a:p>
            </p:txBody>
          </p:sp>
        </p:grpSp>
        <p:sp>
          <p:nvSpPr>
            <p:cNvPr id="47112" name="AutoShape 18"/>
            <p:cNvSpPr>
              <a:spLocks noChangeArrowheads="1"/>
            </p:cNvSpPr>
            <p:nvPr/>
          </p:nvSpPr>
          <p:spPr bwMode="auto">
            <a:xfrm>
              <a:off x="5657761" y="1006921"/>
              <a:ext cx="540000" cy="443520"/>
            </a:xfrm>
            <a:prstGeom prst="roundRect">
              <a:avLst>
                <a:gd name="adj" fmla="val 324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20</a:t>
              </a:r>
            </a:p>
          </p:txBody>
        </p:sp>
        <p:sp>
          <p:nvSpPr>
            <p:cNvPr id="47113" name="AutoShape 19"/>
            <p:cNvSpPr>
              <a:spLocks noChangeArrowheads="1"/>
            </p:cNvSpPr>
            <p:nvPr/>
          </p:nvSpPr>
          <p:spPr bwMode="auto">
            <a:xfrm>
              <a:off x="279648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2</a:t>
              </a:r>
            </a:p>
          </p:txBody>
        </p:sp>
        <p:sp>
          <p:nvSpPr>
            <p:cNvPr id="47114" name="AutoShape 20"/>
            <p:cNvSpPr>
              <a:spLocks noChangeArrowheads="1"/>
            </p:cNvSpPr>
            <p:nvPr/>
          </p:nvSpPr>
          <p:spPr bwMode="auto">
            <a:xfrm>
              <a:off x="199296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47115" name="AutoShape 21"/>
            <p:cNvSpPr>
              <a:spLocks noChangeArrowheads="1"/>
            </p:cNvSpPr>
            <p:nvPr/>
          </p:nvSpPr>
          <p:spPr bwMode="auto">
            <a:xfrm>
              <a:off x="159264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  <p:sp>
          <p:nvSpPr>
            <p:cNvPr id="47116" name="AutoShape 22"/>
            <p:cNvSpPr>
              <a:spLocks noChangeArrowheads="1"/>
            </p:cNvSpPr>
            <p:nvPr/>
          </p:nvSpPr>
          <p:spPr bwMode="auto">
            <a:xfrm>
              <a:off x="1200960" y="1006921"/>
              <a:ext cx="391680" cy="443520"/>
            </a:xfrm>
            <a:prstGeom prst="roundRect">
              <a:avLst>
                <a:gd name="adj" fmla="val 36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112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69469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Advantages of paging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Simplifies physical memory management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OS maintains a free list of physical page frames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To allocate a physical page, just remove an entry from this list</a:t>
            </a:r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No external fragmentation!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Virtual pages from different processes can be interspersed in physical memory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No need to allocate pages in a contiguous fashion</a:t>
            </a:r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Allocation of memory can be performed at a fine granularity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Only allocate physical memory to those parts of the address space that require it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Can swap unused pages out to disk when physical memory is running low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Idle programs won't use up a lot of memory (even if their address space is huge!)</a:t>
            </a:r>
          </a:p>
        </p:txBody>
      </p:sp>
    </p:spTree>
    <p:extLst>
      <p:ext uri="{BB962C8B-B14F-4D97-AF65-F5344CB8AC3E}">
        <p14:creationId xmlns:p14="http://schemas.microsoft.com/office/powerpoint/2010/main" val="4325257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Tables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48480" y="567721"/>
            <a:ext cx="8611200" cy="4322880"/>
          </a:xfrm>
        </p:spPr>
        <p:txBody>
          <a:bodyPr/>
          <a:lstStyle/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Page Tables store the virtual-to-physical address mappings.</a:t>
            </a:r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Where are they located? </a:t>
            </a:r>
            <a:r>
              <a:rPr lang="en-GB" altLang="en-US" i="1" dirty="0">
                <a:solidFill>
                  <a:srgbClr val="2323DC"/>
                </a:solidFill>
              </a:rPr>
              <a:t>In memory!</a:t>
            </a:r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OK, then. How does the MMU access them? 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The MMU has a special register called the </a:t>
            </a:r>
            <a:r>
              <a:rPr lang="en-GB" altLang="en-US" dirty="0">
                <a:solidFill>
                  <a:srgbClr val="993333"/>
                </a:solidFill>
              </a:rPr>
              <a:t>page table base pointer.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>
                <a:solidFill>
                  <a:srgbClr val="333333"/>
                </a:solidFill>
              </a:rPr>
              <a:t>This points to the </a:t>
            </a:r>
            <a:r>
              <a:rPr lang="en-GB" altLang="en-US" b="1" dirty="0">
                <a:solidFill>
                  <a:srgbClr val="333333"/>
                </a:solidFill>
              </a:rPr>
              <a:t>physical memory address</a:t>
            </a:r>
            <a:r>
              <a:rPr lang="en-GB" altLang="en-US" dirty="0">
                <a:solidFill>
                  <a:srgbClr val="333333"/>
                </a:solidFill>
              </a:rPr>
              <a:t> of the top of the page table</a:t>
            </a:r>
            <a:br>
              <a:rPr lang="en-GB" altLang="en-US" dirty="0">
                <a:solidFill>
                  <a:srgbClr val="333333"/>
                </a:solidFill>
              </a:rPr>
            </a:br>
            <a:r>
              <a:rPr lang="en-GB" altLang="en-US" dirty="0">
                <a:solidFill>
                  <a:srgbClr val="333333"/>
                </a:solidFill>
              </a:rPr>
              <a:t>for the currently-running process.</a:t>
            </a:r>
          </a:p>
        </p:txBody>
      </p:sp>
      <p:sp>
        <p:nvSpPr>
          <p:cNvPr id="51203" name="AutoShape 3"/>
          <p:cNvSpPr>
            <a:spLocks noChangeArrowheads="1"/>
          </p:cNvSpPr>
          <p:nvPr/>
        </p:nvSpPr>
        <p:spPr bwMode="auto">
          <a:xfrm>
            <a:off x="3270241" y="3009960"/>
            <a:ext cx="1440000" cy="3300480"/>
          </a:xfrm>
          <a:prstGeom prst="roundRect">
            <a:avLst>
              <a:gd name="adj" fmla="val 97"/>
            </a:avLst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51204" name="Group 4"/>
          <p:cNvGrpSpPr>
            <a:grpSpLocks/>
          </p:cNvGrpSpPr>
          <p:nvPr/>
        </p:nvGrpSpPr>
        <p:grpSpPr bwMode="auto">
          <a:xfrm>
            <a:off x="3270241" y="3162601"/>
            <a:ext cx="1437120" cy="3129120"/>
            <a:chOff x="2271" y="2196"/>
            <a:chExt cx="998" cy="2173"/>
          </a:xfrm>
        </p:grpSpPr>
        <p:sp>
          <p:nvSpPr>
            <p:cNvPr id="51228" name="AutoShape 5"/>
            <p:cNvSpPr>
              <a:spLocks noChangeArrowheads="1"/>
            </p:cNvSpPr>
            <p:nvPr/>
          </p:nvSpPr>
          <p:spPr bwMode="auto">
            <a:xfrm>
              <a:off x="2271" y="2943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99333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4" tIns="8164" rIns="8164" bIns="8164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Process A page tbl</a:t>
              </a:r>
            </a:p>
          </p:txBody>
        </p:sp>
        <p:sp>
          <p:nvSpPr>
            <p:cNvPr id="51229" name="AutoShape 6"/>
            <p:cNvSpPr>
              <a:spLocks noChangeArrowheads="1"/>
            </p:cNvSpPr>
            <p:nvPr/>
          </p:nvSpPr>
          <p:spPr bwMode="auto">
            <a:xfrm>
              <a:off x="2271" y="2196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0" name="AutoShape 7"/>
            <p:cNvSpPr>
              <a:spLocks noChangeArrowheads="1"/>
            </p:cNvSpPr>
            <p:nvPr/>
          </p:nvSpPr>
          <p:spPr bwMode="auto">
            <a:xfrm>
              <a:off x="2271" y="3719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1" name="AutoShape 8"/>
            <p:cNvSpPr>
              <a:spLocks noChangeArrowheads="1"/>
            </p:cNvSpPr>
            <p:nvPr/>
          </p:nvSpPr>
          <p:spPr bwMode="auto">
            <a:xfrm>
              <a:off x="2271" y="2397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2" name="AutoShape 9"/>
            <p:cNvSpPr>
              <a:spLocks noChangeArrowheads="1"/>
            </p:cNvSpPr>
            <p:nvPr/>
          </p:nvSpPr>
          <p:spPr bwMode="auto">
            <a:xfrm>
              <a:off x="2271" y="3590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3" name="AutoShape 10"/>
            <p:cNvSpPr>
              <a:spLocks noChangeArrowheads="1"/>
            </p:cNvSpPr>
            <p:nvPr/>
          </p:nvSpPr>
          <p:spPr bwMode="auto">
            <a:xfrm>
              <a:off x="2271" y="3848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4" name="AutoShape 11"/>
            <p:cNvSpPr>
              <a:spLocks noChangeArrowheads="1"/>
            </p:cNvSpPr>
            <p:nvPr/>
          </p:nvSpPr>
          <p:spPr bwMode="auto">
            <a:xfrm>
              <a:off x="2271" y="2743"/>
              <a:ext cx="999" cy="122"/>
            </a:xfrm>
            <a:prstGeom prst="roundRect">
              <a:avLst>
                <a:gd name="adj" fmla="val 819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5" name="AutoShape 12"/>
            <p:cNvSpPr>
              <a:spLocks noChangeArrowheads="1"/>
            </p:cNvSpPr>
            <p:nvPr/>
          </p:nvSpPr>
          <p:spPr bwMode="auto">
            <a:xfrm>
              <a:off x="2271" y="3238"/>
              <a:ext cx="999" cy="122"/>
            </a:xfrm>
            <a:prstGeom prst="roundRect">
              <a:avLst>
                <a:gd name="adj" fmla="val 819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6" name="AutoShape 13"/>
            <p:cNvSpPr>
              <a:spLocks noChangeArrowheads="1"/>
            </p:cNvSpPr>
            <p:nvPr/>
          </p:nvSpPr>
          <p:spPr bwMode="auto">
            <a:xfrm>
              <a:off x="2271" y="2592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7" name="AutoShape 14"/>
            <p:cNvSpPr>
              <a:spLocks noChangeArrowheads="1"/>
            </p:cNvSpPr>
            <p:nvPr/>
          </p:nvSpPr>
          <p:spPr bwMode="auto">
            <a:xfrm>
              <a:off x="2271" y="3425"/>
              <a:ext cx="999" cy="122"/>
            </a:xfrm>
            <a:prstGeom prst="roundRect">
              <a:avLst>
                <a:gd name="adj" fmla="val 819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8" name="AutoShape 15"/>
            <p:cNvSpPr>
              <a:spLocks noChangeArrowheads="1"/>
            </p:cNvSpPr>
            <p:nvPr/>
          </p:nvSpPr>
          <p:spPr bwMode="auto">
            <a:xfrm>
              <a:off x="2271" y="4241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39" name="AutoShape 16"/>
            <p:cNvSpPr>
              <a:spLocks noChangeArrowheads="1"/>
            </p:cNvSpPr>
            <p:nvPr/>
          </p:nvSpPr>
          <p:spPr bwMode="auto">
            <a:xfrm>
              <a:off x="2271" y="3108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40" name="AutoShape 17"/>
            <p:cNvSpPr>
              <a:spLocks noChangeArrowheads="1"/>
            </p:cNvSpPr>
            <p:nvPr/>
          </p:nvSpPr>
          <p:spPr bwMode="auto">
            <a:xfrm>
              <a:off x="2271" y="4033"/>
              <a:ext cx="992" cy="129"/>
            </a:xfrm>
            <a:prstGeom prst="roundRect">
              <a:avLst>
                <a:gd name="adj" fmla="val 778"/>
              </a:avLst>
            </a:prstGeom>
            <a:solidFill>
              <a:srgbClr val="333366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4" tIns="8164" rIns="8164" bIns="8164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Process B page tbl</a:t>
              </a:r>
            </a:p>
          </p:txBody>
        </p:sp>
      </p:grpSp>
      <p:sp>
        <p:nvSpPr>
          <p:cNvPr id="51205" name="Text Box 18"/>
          <p:cNvSpPr txBox="1">
            <a:spLocks noChangeArrowheads="1"/>
          </p:cNvSpPr>
          <p:nvPr/>
        </p:nvSpPr>
        <p:spPr bwMode="auto">
          <a:xfrm>
            <a:off x="3291840" y="6355081"/>
            <a:ext cx="15091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284C"/>
                </a:solidFill>
                <a:latin typeface="Calibri" charset="0"/>
                <a:ea typeface="Calibri" charset="0"/>
                <a:cs typeface="Calibri" charset="0"/>
              </a:rPr>
              <a:t>Physical RAM</a:t>
            </a:r>
          </a:p>
        </p:txBody>
      </p:sp>
      <p:grpSp>
        <p:nvGrpSpPr>
          <p:cNvPr id="51206" name="Group 19"/>
          <p:cNvGrpSpPr>
            <a:grpSpLocks/>
          </p:cNvGrpSpPr>
          <p:nvPr/>
        </p:nvGrpSpPr>
        <p:grpSpPr bwMode="auto">
          <a:xfrm>
            <a:off x="1293120" y="3477961"/>
            <a:ext cx="714240" cy="1054080"/>
            <a:chOff x="898" y="2415"/>
            <a:chExt cx="496" cy="732"/>
          </a:xfrm>
        </p:grpSpPr>
        <p:sp>
          <p:nvSpPr>
            <p:cNvPr id="51221" name="AutoShape 20"/>
            <p:cNvSpPr>
              <a:spLocks noChangeArrowheads="1"/>
            </p:cNvSpPr>
            <p:nvPr/>
          </p:nvSpPr>
          <p:spPr bwMode="auto">
            <a:xfrm>
              <a:off x="898" y="2729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22" name="AutoShape 21"/>
            <p:cNvSpPr>
              <a:spLocks noChangeArrowheads="1"/>
            </p:cNvSpPr>
            <p:nvPr/>
          </p:nvSpPr>
          <p:spPr bwMode="auto">
            <a:xfrm>
              <a:off x="898" y="2833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23" name="AutoShape 22"/>
            <p:cNvSpPr>
              <a:spLocks noChangeArrowheads="1"/>
            </p:cNvSpPr>
            <p:nvPr/>
          </p:nvSpPr>
          <p:spPr bwMode="auto">
            <a:xfrm>
              <a:off x="898" y="2520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24" name="AutoShape 23"/>
            <p:cNvSpPr>
              <a:spLocks noChangeArrowheads="1"/>
            </p:cNvSpPr>
            <p:nvPr/>
          </p:nvSpPr>
          <p:spPr bwMode="auto">
            <a:xfrm>
              <a:off x="898" y="2938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25" name="AutoShape 24"/>
            <p:cNvSpPr>
              <a:spLocks noChangeArrowheads="1"/>
            </p:cNvSpPr>
            <p:nvPr/>
          </p:nvSpPr>
          <p:spPr bwMode="auto">
            <a:xfrm>
              <a:off x="898" y="2415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26" name="AutoShape 25"/>
            <p:cNvSpPr>
              <a:spLocks noChangeArrowheads="1"/>
            </p:cNvSpPr>
            <p:nvPr/>
          </p:nvSpPr>
          <p:spPr bwMode="auto">
            <a:xfrm>
              <a:off x="898" y="3043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27" name="AutoShape 26"/>
            <p:cNvSpPr>
              <a:spLocks noChangeArrowheads="1"/>
            </p:cNvSpPr>
            <p:nvPr/>
          </p:nvSpPr>
          <p:spPr bwMode="auto">
            <a:xfrm>
              <a:off x="898" y="2625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51207" name="Group 27"/>
          <p:cNvGrpSpPr>
            <a:grpSpLocks/>
          </p:cNvGrpSpPr>
          <p:nvPr/>
        </p:nvGrpSpPr>
        <p:grpSpPr bwMode="auto">
          <a:xfrm>
            <a:off x="1293120" y="5161320"/>
            <a:ext cx="714240" cy="1054080"/>
            <a:chOff x="898" y="3584"/>
            <a:chExt cx="496" cy="732"/>
          </a:xfrm>
        </p:grpSpPr>
        <p:sp>
          <p:nvSpPr>
            <p:cNvPr id="51214" name="AutoShape 28"/>
            <p:cNvSpPr>
              <a:spLocks noChangeArrowheads="1"/>
            </p:cNvSpPr>
            <p:nvPr/>
          </p:nvSpPr>
          <p:spPr bwMode="auto">
            <a:xfrm>
              <a:off x="898" y="3898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3333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15" name="AutoShape 29"/>
            <p:cNvSpPr>
              <a:spLocks noChangeArrowheads="1"/>
            </p:cNvSpPr>
            <p:nvPr/>
          </p:nvSpPr>
          <p:spPr bwMode="auto">
            <a:xfrm>
              <a:off x="898" y="4002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3333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16" name="AutoShape 30"/>
            <p:cNvSpPr>
              <a:spLocks noChangeArrowheads="1"/>
            </p:cNvSpPr>
            <p:nvPr/>
          </p:nvSpPr>
          <p:spPr bwMode="auto">
            <a:xfrm>
              <a:off x="898" y="3689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3333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17" name="AutoShape 31"/>
            <p:cNvSpPr>
              <a:spLocks noChangeArrowheads="1"/>
            </p:cNvSpPr>
            <p:nvPr/>
          </p:nvSpPr>
          <p:spPr bwMode="auto">
            <a:xfrm>
              <a:off x="898" y="4107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3333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18" name="AutoShape 32"/>
            <p:cNvSpPr>
              <a:spLocks noChangeArrowheads="1"/>
            </p:cNvSpPr>
            <p:nvPr/>
          </p:nvSpPr>
          <p:spPr bwMode="auto">
            <a:xfrm>
              <a:off x="898" y="3584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3333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19" name="AutoShape 33"/>
            <p:cNvSpPr>
              <a:spLocks noChangeArrowheads="1"/>
            </p:cNvSpPr>
            <p:nvPr/>
          </p:nvSpPr>
          <p:spPr bwMode="auto">
            <a:xfrm>
              <a:off x="898" y="4212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3333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220" name="AutoShape 34"/>
            <p:cNvSpPr>
              <a:spLocks noChangeArrowheads="1"/>
            </p:cNvSpPr>
            <p:nvPr/>
          </p:nvSpPr>
          <p:spPr bwMode="auto">
            <a:xfrm>
              <a:off x="898" y="3793"/>
              <a:ext cx="497" cy="105"/>
            </a:xfrm>
            <a:prstGeom prst="roundRect">
              <a:avLst>
                <a:gd name="adj" fmla="val 958"/>
              </a:avLst>
            </a:prstGeom>
            <a:solidFill>
              <a:srgbClr val="3333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51208" name="Line 35"/>
          <p:cNvSpPr>
            <a:spLocks noChangeShapeType="1"/>
          </p:cNvSpPr>
          <p:nvPr/>
        </p:nvSpPr>
        <p:spPr bwMode="auto">
          <a:xfrm flipH="1" flipV="1">
            <a:off x="2010241" y="3482281"/>
            <a:ext cx="1262880" cy="768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209" name="Line 36"/>
          <p:cNvSpPr>
            <a:spLocks noChangeShapeType="1"/>
          </p:cNvSpPr>
          <p:nvPr/>
        </p:nvSpPr>
        <p:spPr bwMode="auto">
          <a:xfrm flipV="1">
            <a:off x="2020321" y="4412521"/>
            <a:ext cx="1245600" cy="1411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210" name="Line 37"/>
          <p:cNvSpPr>
            <a:spLocks noChangeShapeType="1"/>
          </p:cNvSpPr>
          <p:nvPr/>
        </p:nvSpPr>
        <p:spPr bwMode="auto">
          <a:xfrm>
            <a:off x="2020321" y="5162761"/>
            <a:ext cx="1245600" cy="6508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211" name="Line 38"/>
          <p:cNvSpPr>
            <a:spLocks noChangeShapeType="1"/>
          </p:cNvSpPr>
          <p:nvPr/>
        </p:nvSpPr>
        <p:spPr bwMode="auto">
          <a:xfrm flipV="1">
            <a:off x="2020321" y="5972041"/>
            <a:ext cx="1245600" cy="2534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212" name="AutoShape 39"/>
          <p:cNvSpPr>
            <a:spLocks noChangeArrowheads="1"/>
          </p:cNvSpPr>
          <p:nvPr/>
        </p:nvSpPr>
        <p:spPr bwMode="auto">
          <a:xfrm>
            <a:off x="5408641" y="3344041"/>
            <a:ext cx="2031840" cy="404640"/>
          </a:xfrm>
          <a:prstGeom prst="roundRect">
            <a:avLst>
              <a:gd name="adj" fmla="val 356"/>
            </a:avLst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MMU pgtbl base ptr</a:t>
            </a:r>
          </a:p>
        </p:txBody>
      </p:sp>
      <p:sp>
        <p:nvSpPr>
          <p:cNvPr id="51213" name="Line 40"/>
          <p:cNvSpPr>
            <a:spLocks noChangeShapeType="1"/>
          </p:cNvSpPr>
          <p:nvPr/>
        </p:nvSpPr>
        <p:spPr bwMode="auto">
          <a:xfrm flipH="1">
            <a:off x="4714561" y="3748681"/>
            <a:ext cx="1801440" cy="207648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9309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The TLB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Now we've introduced a high overhead for address translation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On every memory access, must have a </a:t>
            </a:r>
            <a:r>
              <a:rPr lang="en-GB" altLang="en-US" i="1" dirty="0">
                <a:solidFill>
                  <a:srgbClr val="2323DC"/>
                </a:solidFill>
              </a:rPr>
              <a:t>separate</a:t>
            </a:r>
            <a:r>
              <a:rPr lang="en-GB" altLang="en-US" dirty="0"/>
              <a:t> access to consult the page tables!</a:t>
            </a: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Solution: </a:t>
            </a:r>
            <a:r>
              <a:rPr lang="en-GB" altLang="en-US" i="1" dirty="0">
                <a:solidFill>
                  <a:srgbClr val="993333"/>
                </a:solidFill>
              </a:rPr>
              <a:t>Translation Lookaside Buffer (TLB)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Very fast (but small) cache directly on the CPU</a:t>
            </a:r>
          </a:p>
          <a:p>
            <a:pPr marL="1137617" lvl="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 smtClean="0">
                <a:solidFill>
                  <a:srgbClr val="2323DC"/>
                </a:solidFill>
              </a:rPr>
              <a:t>Intel Haswell architecture have </a:t>
            </a:r>
            <a:r>
              <a:rPr lang="en-GB" altLang="en-US" dirty="0">
                <a:solidFill>
                  <a:srgbClr val="2323DC"/>
                </a:solidFill>
              </a:rPr>
              <a:t>separate data and instruction </a:t>
            </a:r>
            <a:r>
              <a:rPr lang="en-GB" altLang="en-US" dirty="0" smtClean="0">
                <a:solidFill>
                  <a:srgbClr val="2323DC"/>
                </a:solidFill>
              </a:rPr>
              <a:t>TLBs</a:t>
            </a:r>
          </a:p>
          <a:p>
            <a:pPr marL="737567" lvl="1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 smtClean="0"/>
              <a:t>Caches </a:t>
            </a:r>
            <a:r>
              <a:rPr lang="en-GB" altLang="en-US" dirty="0"/>
              <a:t>most recent virtual to physical address translations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 </a:t>
            </a:r>
            <a:r>
              <a:rPr lang="en-GB" altLang="en-US" dirty="0">
                <a:solidFill>
                  <a:srgbClr val="993333"/>
                </a:solidFill>
              </a:rPr>
              <a:t>TLB miss</a:t>
            </a:r>
            <a:r>
              <a:rPr lang="en-GB" altLang="en-US" dirty="0"/>
              <a:t> requires that the MMU actually try to do the address translation</a:t>
            </a: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b="1" i="1" dirty="0"/>
          </a:p>
        </p:txBody>
      </p:sp>
    </p:spTree>
    <p:extLst>
      <p:ext uri="{BB962C8B-B14F-4D97-AF65-F5344CB8AC3E}">
        <p14:creationId xmlns:p14="http://schemas.microsoft.com/office/powerpoint/2010/main" val="17377300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Memory Management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37942">
              <a:spcBef>
                <a:spcPts val="544"/>
              </a:spcBef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Today we start a series of lectures on memory </a:t>
            </a:r>
            <a:r>
              <a:rPr lang="en-GB" altLang="en-US" dirty="0" smtClean="0"/>
              <a:t>management</a:t>
            </a:r>
            <a:endParaRPr lang="en-GB" altLang="en-US" dirty="0"/>
          </a:p>
          <a:p>
            <a:pPr marL="437942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Goals of memory management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Convenient abstraction for programming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Provide isolation between different processes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Allocate scarce physical memory resources across processes</a:t>
            </a:r>
          </a:p>
          <a:p>
            <a:pPr marL="1251917" lvl="2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Especially important when memory is heavily contended for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Minimize overheads</a:t>
            </a:r>
          </a:p>
          <a:p>
            <a:pPr marL="437942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Mechanisms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Virtual address translation 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Paging and TLBs 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Page table management </a:t>
            </a:r>
          </a:p>
          <a:p>
            <a:pPr marL="437942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Policies</a:t>
            </a:r>
          </a:p>
          <a:p>
            <a:pPr marL="859869" lvl="1" indent="-342900">
              <a:buFont typeface="Wingdings" charset="2"/>
              <a:buChar char="§"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Page replacement policies </a:t>
            </a:r>
          </a:p>
        </p:txBody>
      </p:sp>
    </p:spTree>
    <p:extLst>
      <p:ext uri="{BB962C8B-B14F-4D97-AF65-F5344CB8AC3E}">
        <p14:creationId xmlns:p14="http://schemas.microsoft.com/office/powerpoint/2010/main" val="15023051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2521"/>
            <a:ext cx="7807680" cy="42912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The TLB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5935680"/>
          </a:xfrm>
        </p:spPr>
        <p:txBody>
          <a:bodyPr/>
          <a:lstStyle/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Now we've introduced a high overhead for address translation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On every memory access, must have a </a:t>
            </a:r>
            <a:r>
              <a:rPr lang="en-GB" altLang="en-US" i="1" dirty="0">
                <a:solidFill>
                  <a:srgbClr val="2323DC"/>
                </a:solidFill>
              </a:rPr>
              <a:t>separate</a:t>
            </a:r>
            <a:r>
              <a:rPr lang="en-GB" altLang="en-US" dirty="0"/>
              <a:t> access to consult the page tables!</a:t>
            </a: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Solution: </a:t>
            </a:r>
            <a:r>
              <a:rPr lang="en-GB" altLang="en-US" i="1" dirty="0">
                <a:solidFill>
                  <a:srgbClr val="993333"/>
                </a:solidFill>
              </a:rPr>
              <a:t>Translation Lookaside Buffer (TLB)</a:t>
            </a:r>
            <a:r>
              <a:rPr lang="x-none" altLang="en-US" i="1" dirty="0">
                <a:solidFill>
                  <a:srgbClr val="993333"/>
                </a:solidFill>
              </a:rPr>
              <a:t>‏</a:t>
            </a:r>
            <a:endParaRPr lang="en-GB" altLang="en-US" i="1" dirty="0">
              <a:solidFill>
                <a:srgbClr val="993333"/>
              </a:solidFill>
            </a:endParaRP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Very fast (but small) cache directly on the CPU</a:t>
            </a:r>
          </a:p>
          <a:p>
            <a:pPr marL="1137617" lvl="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 smtClean="0">
                <a:solidFill>
                  <a:srgbClr val="2323DC"/>
                </a:solidFill>
              </a:rPr>
              <a:t>Intel Haswell architecture </a:t>
            </a:r>
            <a:r>
              <a:rPr lang="en-GB" altLang="en-US" dirty="0">
                <a:solidFill>
                  <a:srgbClr val="2323DC"/>
                </a:solidFill>
              </a:rPr>
              <a:t>have separate data and instruction </a:t>
            </a:r>
            <a:r>
              <a:rPr lang="en-GB" altLang="en-US" dirty="0" smtClean="0">
                <a:solidFill>
                  <a:srgbClr val="2323DC"/>
                </a:solidFill>
              </a:rPr>
              <a:t>TLBs.</a:t>
            </a:r>
            <a:endParaRPr lang="en-GB" altLang="en-US" dirty="0">
              <a:solidFill>
                <a:srgbClr val="2323DC"/>
              </a:solidFill>
            </a:endParaRP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Caches most recent virtual to physical address translations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Implemented as </a:t>
            </a:r>
            <a:r>
              <a:rPr lang="en-GB" altLang="en-US" dirty="0" smtClean="0"/>
              <a:t>highly (used to be fully) associative </a:t>
            </a:r>
            <a:r>
              <a:rPr lang="en-GB" altLang="en-US" dirty="0"/>
              <a:t>cache</a:t>
            </a:r>
          </a:p>
          <a:p>
            <a:pPr marL="681131" lvl="1" indent="-16416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1" dirty="0" smtClean="0"/>
              <a:t>A </a:t>
            </a:r>
            <a:r>
              <a:rPr lang="en-GB" altLang="en-US" b="1" dirty="0">
                <a:solidFill>
                  <a:srgbClr val="993333"/>
                </a:solidFill>
              </a:rPr>
              <a:t>TLB miss</a:t>
            </a:r>
            <a:r>
              <a:rPr lang="en-GB" altLang="en-US" b="1" dirty="0"/>
              <a:t> requires that the MMU actually try to do the address translation</a:t>
            </a:r>
          </a:p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b="1" i="1" dirty="0"/>
          </a:p>
        </p:txBody>
      </p:sp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3817441" y="5193536"/>
            <a:ext cx="2036160" cy="1399680"/>
            <a:chOff x="2651" y="3125"/>
            <a:chExt cx="1414" cy="972"/>
          </a:xfrm>
        </p:grpSpPr>
        <p:sp>
          <p:nvSpPr>
            <p:cNvPr id="55330" name="AutoShape 4"/>
            <p:cNvSpPr>
              <a:spLocks noChangeArrowheads="1"/>
            </p:cNvSpPr>
            <p:nvPr/>
          </p:nvSpPr>
          <p:spPr bwMode="auto">
            <a:xfrm>
              <a:off x="2651" y="3541"/>
              <a:ext cx="1415" cy="140"/>
            </a:xfrm>
            <a:prstGeom prst="roundRect">
              <a:avLst>
                <a:gd name="adj" fmla="val 713"/>
              </a:avLst>
            </a:prstGeom>
            <a:solidFill>
              <a:srgbClr val="CCCC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endParaRPr>
            </a:p>
          </p:txBody>
        </p:sp>
        <p:sp>
          <p:nvSpPr>
            <p:cNvPr id="55331" name="AutoShape 5"/>
            <p:cNvSpPr>
              <a:spLocks noChangeArrowheads="1"/>
            </p:cNvSpPr>
            <p:nvPr/>
          </p:nvSpPr>
          <p:spPr bwMode="auto">
            <a:xfrm>
              <a:off x="2651" y="3681"/>
              <a:ext cx="1415" cy="139"/>
            </a:xfrm>
            <a:prstGeom prst="roundRect">
              <a:avLst>
                <a:gd name="adj" fmla="val 722"/>
              </a:avLst>
            </a:prstGeom>
            <a:solidFill>
              <a:srgbClr val="CCCC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endParaRPr>
            </a:p>
          </p:txBody>
        </p:sp>
        <p:sp>
          <p:nvSpPr>
            <p:cNvPr id="55332" name="AutoShape 6"/>
            <p:cNvSpPr>
              <a:spLocks noChangeArrowheads="1"/>
            </p:cNvSpPr>
            <p:nvPr/>
          </p:nvSpPr>
          <p:spPr bwMode="auto">
            <a:xfrm>
              <a:off x="2651" y="3264"/>
              <a:ext cx="1415" cy="139"/>
            </a:xfrm>
            <a:prstGeom prst="roundRect">
              <a:avLst>
                <a:gd name="adj" fmla="val 722"/>
              </a:avLst>
            </a:prstGeom>
            <a:solidFill>
              <a:srgbClr val="CCCC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endParaRPr>
            </a:p>
          </p:txBody>
        </p:sp>
        <p:sp>
          <p:nvSpPr>
            <p:cNvPr id="55333" name="AutoShape 7"/>
            <p:cNvSpPr>
              <a:spLocks noChangeArrowheads="1"/>
            </p:cNvSpPr>
            <p:nvPr/>
          </p:nvSpPr>
          <p:spPr bwMode="auto">
            <a:xfrm>
              <a:off x="2651" y="3820"/>
              <a:ext cx="1415" cy="139"/>
            </a:xfrm>
            <a:prstGeom prst="roundRect">
              <a:avLst>
                <a:gd name="adj" fmla="val 722"/>
              </a:avLst>
            </a:prstGeom>
            <a:solidFill>
              <a:srgbClr val="CCCC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endParaRPr>
            </a:p>
          </p:txBody>
        </p:sp>
        <p:sp>
          <p:nvSpPr>
            <p:cNvPr id="55334" name="AutoShape 8"/>
            <p:cNvSpPr>
              <a:spLocks noChangeArrowheads="1"/>
            </p:cNvSpPr>
            <p:nvPr/>
          </p:nvSpPr>
          <p:spPr bwMode="auto">
            <a:xfrm>
              <a:off x="2651" y="3125"/>
              <a:ext cx="1415" cy="139"/>
            </a:xfrm>
            <a:prstGeom prst="roundRect">
              <a:avLst>
                <a:gd name="adj" fmla="val 722"/>
              </a:avLst>
            </a:prstGeom>
            <a:solidFill>
              <a:srgbClr val="CCCC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endParaRPr>
            </a:p>
          </p:txBody>
        </p:sp>
        <p:sp>
          <p:nvSpPr>
            <p:cNvPr id="55335" name="AutoShape 9"/>
            <p:cNvSpPr>
              <a:spLocks noChangeArrowheads="1"/>
            </p:cNvSpPr>
            <p:nvPr/>
          </p:nvSpPr>
          <p:spPr bwMode="auto">
            <a:xfrm>
              <a:off x="2651" y="3959"/>
              <a:ext cx="1415" cy="139"/>
            </a:xfrm>
            <a:prstGeom prst="roundRect">
              <a:avLst>
                <a:gd name="adj" fmla="val 722"/>
              </a:avLst>
            </a:prstGeom>
            <a:solidFill>
              <a:srgbClr val="CCCC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endParaRPr>
            </a:p>
          </p:txBody>
        </p:sp>
        <p:sp>
          <p:nvSpPr>
            <p:cNvPr id="55336" name="AutoShape 10"/>
            <p:cNvSpPr>
              <a:spLocks noChangeArrowheads="1"/>
            </p:cNvSpPr>
            <p:nvPr/>
          </p:nvSpPr>
          <p:spPr bwMode="auto">
            <a:xfrm>
              <a:off x="2651" y="3402"/>
              <a:ext cx="1415" cy="139"/>
            </a:xfrm>
            <a:prstGeom prst="roundRect">
              <a:avLst>
                <a:gd name="adj" fmla="val 722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endParaRPr>
            </a:p>
          </p:txBody>
        </p:sp>
      </p:grpSp>
      <p:sp>
        <p:nvSpPr>
          <p:cNvPr id="55300" name="Text Box 11"/>
          <p:cNvSpPr txBox="1">
            <a:spLocks noChangeArrowheads="1"/>
          </p:cNvSpPr>
          <p:nvPr/>
        </p:nvSpPr>
        <p:spPr bwMode="auto">
          <a:xfrm>
            <a:off x="6811201" y="5821376"/>
            <a:ext cx="871200" cy="21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" charset="0"/>
                <a:ea typeface="Courier" charset="0"/>
                <a:cs typeface="Courier" charset="0"/>
              </a:rPr>
              <a:t>0x002bb</a:t>
            </a:r>
          </a:p>
        </p:txBody>
      </p:sp>
      <p:sp>
        <p:nvSpPr>
          <p:cNvPr id="55301" name="Text Box 12"/>
          <p:cNvSpPr txBox="1">
            <a:spLocks noChangeArrowheads="1"/>
          </p:cNvSpPr>
          <p:nvPr/>
        </p:nvSpPr>
        <p:spPr bwMode="auto">
          <a:xfrm>
            <a:off x="3949921" y="520505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0x49381</a:t>
            </a:r>
          </a:p>
        </p:txBody>
      </p:sp>
      <p:sp>
        <p:nvSpPr>
          <p:cNvPr id="55302" name="Text Box 13"/>
          <p:cNvSpPr txBox="1">
            <a:spLocks noChangeArrowheads="1"/>
          </p:cNvSpPr>
          <p:nvPr/>
        </p:nvSpPr>
        <p:spPr bwMode="auto">
          <a:xfrm>
            <a:off x="3949921" y="543257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0xab790</a:t>
            </a:r>
          </a:p>
        </p:txBody>
      </p:sp>
      <p:sp>
        <p:nvSpPr>
          <p:cNvPr id="55303" name="Text Box 14"/>
          <p:cNvSpPr txBox="1">
            <a:spLocks noChangeArrowheads="1"/>
          </p:cNvSpPr>
          <p:nvPr/>
        </p:nvSpPr>
        <p:spPr bwMode="auto">
          <a:xfrm>
            <a:off x="3949921" y="562841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</a:rPr>
              <a:t>0xdeadb</a:t>
            </a:r>
          </a:p>
        </p:txBody>
      </p:sp>
      <p:sp>
        <p:nvSpPr>
          <p:cNvPr id="55304" name="Text Box 15"/>
          <p:cNvSpPr txBox="1">
            <a:spLocks noChangeArrowheads="1"/>
          </p:cNvSpPr>
          <p:nvPr/>
        </p:nvSpPr>
        <p:spPr bwMode="auto">
          <a:xfrm>
            <a:off x="3949921" y="582425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0x49200</a:t>
            </a:r>
          </a:p>
        </p:txBody>
      </p:sp>
      <p:sp>
        <p:nvSpPr>
          <p:cNvPr id="55305" name="Text Box 16"/>
          <p:cNvSpPr txBox="1">
            <a:spLocks noChangeArrowheads="1"/>
          </p:cNvSpPr>
          <p:nvPr/>
        </p:nvSpPr>
        <p:spPr bwMode="auto">
          <a:xfrm>
            <a:off x="3949921" y="602153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0xef455</a:t>
            </a:r>
          </a:p>
        </p:txBody>
      </p:sp>
      <p:sp>
        <p:nvSpPr>
          <p:cNvPr id="55306" name="Text Box 17"/>
          <p:cNvSpPr txBox="1">
            <a:spLocks noChangeArrowheads="1"/>
          </p:cNvSpPr>
          <p:nvPr/>
        </p:nvSpPr>
        <p:spPr bwMode="auto">
          <a:xfrm>
            <a:off x="3949921" y="621737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0x978b2</a:t>
            </a:r>
          </a:p>
        </p:txBody>
      </p:sp>
      <p:sp>
        <p:nvSpPr>
          <p:cNvPr id="55307" name="Text Box 18"/>
          <p:cNvSpPr txBox="1">
            <a:spLocks noChangeArrowheads="1"/>
          </p:cNvSpPr>
          <p:nvPr/>
        </p:nvSpPr>
        <p:spPr bwMode="auto">
          <a:xfrm>
            <a:off x="3949921" y="641321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0xef456</a:t>
            </a:r>
          </a:p>
        </p:txBody>
      </p:sp>
      <p:sp>
        <p:nvSpPr>
          <p:cNvPr id="55308" name="Text Box 19"/>
          <p:cNvSpPr txBox="1">
            <a:spLocks noChangeArrowheads="1"/>
          </p:cNvSpPr>
          <p:nvPr/>
        </p:nvSpPr>
        <p:spPr bwMode="auto">
          <a:xfrm>
            <a:off x="4864321" y="520505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0x00200</a:t>
            </a:r>
          </a:p>
        </p:txBody>
      </p:sp>
      <p:sp>
        <p:nvSpPr>
          <p:cNvPr id="55309" name="Text Box 20"/>
          <p:cNvSpPr txBox="1">
            <a:spLocks noChangeArrowheads="1"/>
          </p:cNvSpPr>
          <p:nvPr/>
        </p:nvSpPr>
        <p:spPr bwMode="auto">
          <a:xfrm>
            <a:off x="4864321" y="543257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0x0025b</a:t>
            </a:r>
          </a:p>
        </p:txBody>
      </p:sp>
      <p:sp>
        <p:nvSpPr>
          <p:cNvPr id="55310" name="Text Box 21"/>
          <p:cNvSpPr txBox="1">
            <a:spLocks noChangeArrowheads="1"/>
          </p:cNvSpPr>
          <p:nvPr/>
        </p:nvSpPr>
        <p:spPr bwMode="auto">
          <a:xfrm>
            <a:off x="4864321" y="562841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</a:rPr>
              <a:t>0x002bb</a:t>
            </a:r>
          </a:p>
        </p:txBody>
      </p:sp>
      <p:sp>
        <p:nvSpPr>
          <p:cNvPr id="55311" name="Text Box 22"/>
          <p:cNvSpPr txBox="1">
            <a:spLocks noChangeArrowheads="1"/>
          </p:cNvSpPr>
          <p:nvPr/>
        </p:nvSpPr>
        <p:spPr bwMode="auto">
          <a:xfrm>
            <a:off x="4864321" y="582425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0x00468</a:t>
            </a:r>
          </a:p>
        </p:txBody>
      </p:sp>
      <p:sp>
        <p:nvSpPr>
          <p:cNvPr id="55312" name="Text Box 23"/>
          <p:cNvSpPr txBox="1">
            <a:spLocks noChangeArrowheads="1"/>
          </p:cNvSpPr>
          <p:nvPr/>
        </p:nvSpPr>
        <p:spPr bwMode="auto">
          <a:xfrm>
            <a:off x="4864321" y="602153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0x004f8</a:t>
            </a:r>
          </a:p>
        </p:txBody>
      </p:sp>
      <p:sp>
        <p:nvSpPr>
          <p:cNvPr id="55313" name="Text Box 24"/>
          <p:cNvSpPr txBox="1">
            <a:spLocks noChangeArrowheads="1"/>
          </p:cNvSpPr>
          <p:nvPr/>
        </p:nvSpPr>
        <p:spPr bwMode="auto">
          <a:xfrm>
            <a:off x="4864321" y="621737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0x0030f</a:t>
            </a:r>
          </a:p>
        </p:txBody>
      </p:sp>
      <p:sp>
        <p:nvSpPr>
          <p:cNvPr id="55314" name="Text Box 25"/>
          <p:cNvSpPr txBox="1">
            <a:spLocks noChangeArrowheads="1"/>
          </p:cNvSpPr>
          <p:nvPr/>
        </p:nvSpPr>
        <p:spPr bwMode="auto">
          <a:xfrm>
            <a:off x="4864321" y="6413216"/>
            <a:ext cx="678240" cy="1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ourier" charset="0"/>
                <a:ea typeface="Courier" charset="0"/>
                <a:cs typeface="Courier" charset="0"/>
              </a:rPr>
              <a:t>0x0020a</a:t>
            </a:r>
          </a:p>
        </p:txBody>
      </p:sp>
      <p:sp>
        <p:nvSpPr>
          <p:cNvPr id="55315" name="Line 26"/>
          <p:cNvSpPr>
            <a:spLocks noChangeShapeType="1"/>
          </p:cNvSpPr>
          <p:nvPr/>
        </p:nvSpPr>
        <p:spPr bwMode="auto">
          <a:xfrm flipV="1">
            <a:off x="2715841" y="5274176"/>
            <a:ext cx="1110240" cy="4996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16" name="Line 27"/>
          <p:cNvSpPr>
            <a:spLocks noChangeShapeType="1"/>
          </p:cNvSpPr>
          <p:nvPr/>
        </p:nvSpPr>
        <p:spPr bwMode="auto">
          <a:xfrm flipV="1">
            <a:off x="2727360" y="5487296"/>
            <a:ext cx="1088640" cy="3542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17" name="Line 28"/>
          <p:cNvSpPr>
            <a:spLocks noChangeShapeType="1"/>
          </p:cNvSpPr>
          <p:nvPr/>
        </p:nvSpPr>
        <p:spPr bwMode="auto">
          <a:xfrm flipV="1">
            <a:off x="2727360" y="5690335"/>
            <a:ext cx="1088640" cy="2073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18" name="Line 29"/>
          <p:cNvSpPr>
            <a:spLocks noChangeShapeType="1"/>
          </p:cNvSpPr>
          <p:nvPr/>
        </p:nvSpPr>
        <p:spPr bwMode="auto">
          <a:xfrm flipV="1">
            <a:off x="2737441" y="5880416"/>
            <a:ext cx="1065600" cy="84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19" name="Line 30"/>
          <p:cNvSpPr>
            <a:spLocks noChangeShapeType="1"/>
          </p:cNvSpPr>
          <p:nvPr/>
        </p:nvSpPr>
        <p:spPr bwMode="auto">
          <a:xfrm>
            <a:off x="2737441" y="6012896"/>
            <a:ext cx="1065600" cy="1123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20" name="Line 31"/>
          <p:cNvSpPr>
            <a:spLocks noChangeShapeType="1"/>
          </p:cNvSpPr>
          <p:nvPr/>
        </p:nvSpPr>
        <p:spPr bwMode="auto">
          <a:xfrm>
            <a:off x="2737441" y="6079135"/>
            <a:ext cx="1054080" cy="2246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21" name="Line 32"/>
          <p:cNvSpPr>
            <a:spLocks noChangeShapeType="1"/>
          </p:cNvSpPr>
          <p:nvPr/>
        </p:nvSpPr>
        <p:spPr bwMode="auto">
          <a:xfrm>
            <a:off x="2737441" y="6169856"/>
            <a:ext cx="1088640" cy="3139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22" name="Text Box 33"/>
          <p:cNvSpPr txBox="1">
            <a:spLocks noChangeArrowheads="1"/>
          </p:cNvSpPr>
          <p:nvPr/>
        </p:nvSpPr>
        <p:spPr bwMode="auto">
          <a:xfrm>
            <a:off x="1704961" y="5821376"/>
            <a:ext cx="871200" cy="21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" charset="0"/>
                <a:ea typeface="Courier" charset="0"/>
                <a:cs typeface="Courier" charset="0"/>
              </a:rPr>
              <a:t>0xdeadb</a:t>
            </a:r>
          </a:p>
        </p:txBody>
      </p:sp>
      <p:sp>
        <p:nvSpPr>
          <p:cNvPr id="55323" name="Line 34"/>
          <p:cNvSpPr>
            <a:spLocks noChangeShapeType="1"/>
          </p:cNvSpPr>
          <p:nvPr/>
        </p:nvSpPr>
        <p:spPr bwMode="auto">
          <a:xfrm>
            <a:off x="5879521" y="5698975"/>
            <a:ext cx="864000" cy="2246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5324" name="Text Box 35"/>
          <p:cNvSpPr txBox="1">
            <a:spLocks noChangeArrowheads="1"/>
          </p:cNvSpPr>
          <p:nvPr/>
        </p:nvSpPr>
        <p:spPr bwMode="auto">
          <a:xfrm>
            <a:off x="969121" y="5386496"/>
            <a:ext cx="15710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Virtual page addr</a:t>
            </a:r>
          </a:p>
        </p:txBody>
      </p:sp>
      <p:sp>
        <p:nvSpPr>
          <p:cNvPr id="55325" name="Text Box 36"/>
          <p:cNvSpPr txBox="1">
            <a:spLocks noChangeArrowheads="1"/>
          </p:cNvSpPr>
          <p:nvPr/>
        </p:nvSpPr>
        <p:spPr bwMode="auto">
          <a:xfrm>
            <a:off x="6602401" y="5308736"/>
            <a:ext cx="1830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Physical frame addr</a:t>
            </a:r>
          </a:p>
        </p:txBody>
      </p:sp>
      <p:sp>
        <p:nvSpPr>
          <p:cNvPr id="55326" name="Text Box 37"/>
          <p:cNvSpPr txBox="1">
            <a:spLocks noChangeArrowheads="1"/>
          </p:cNvSpPr>
          <p:nvPr/>
        </p:nvSpPr>
        <p:spPr bwMode="auto">
          <a:xfrm>
            <a:off x="3926881" y="4892575"/>
            <a:ext cx="17078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Virtual      Physical</a:t>
            </a:r>
          </a:p>
        </p:txBody>
      </p:sp>
    </p:spTree>
    <p:extLst>
      <p:ext uri="{BB962C8B-B14F-4D97-AF65-F5344CB8AC3E}">
        <p14:creationId xmlns:p14="http://schemas.microsoft.com/office/powerpoint/2010/main" val="3618031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Loading the TLB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5042" indent="0">
              <a:lnSpc>
                <a:spcPct val="110000"/>
              </a:lnSpc>
              <a:buNone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Two ways to load entries into the TLB.</a:t>
            </a:r>
          </a:p>
          <a:p>
            <a:pPr marL="95042" indent="0">
              <a:lnSpc>
                <a:spcPct val="110000"/>
              </a:lnSpc>
              <a:buNone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1) MMU does it automatically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MMU looks in TLB for an entry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If not there, MMU handles the TLB miss directly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MMU looks up </a:t>
            </a:r>
            <a:r>
              <a:rPr lang="en-GB" altLang="en-US" sz="1600" dirty="0" smtClean="0"/>
              <a:t>virtual -&gt; physical page mapping </a:t>
            </a:r>
            <a:r>
              <a:rPr lang="en-GB" altLang="en-US" sz="1600" dirty="0"/>
              <a:t>in page tables and loads new entry into TLB</a:t>
            </a:r>
          </a:p>
          <a:p>
            <a:pPr marL="95042" indent="0">
              <a:lnSpc>
                <a:spcPct val="110000"/>
              </a:lnSpc>
              <a:buNone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2) Software-managed TLB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TLB miss causes a trap to the OS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OS looks up page table entry and loads new TLB entry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Why might a software-managed TLB be a good thing?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424695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Loading the TLB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5042" indent="0">
              <a:lnSpc>
                <a:spcPct val="110000"/>
              </a:lnSpc>
              <a:buNone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Two ways to load entries into the TLB.</a:t>
            </a:r>
          </a:p>
          <a:p>
            <a:pPr marL="95042" indent="0">
              <a:lnSpc>
                <a:spcPct val="110000"/>
              </a:lnSpc>
              <a:buNone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1) MMU does it automatically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MMU looks in TLB for an entry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If not there, MMU handles the TLB miss directly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MMU looks up </a:t>
            </a:r>
            <a:r>
              <a:rPr lang="en-GB" altLang="en-US" sz="1600" dirty="0" smtClean="0"/>
              <a:t>virtual -&gt; physical page mapping </a:t>
            </a:r>
            <a:r>
              <a:rPr lang="en-GB" altLang="en-US" sz="1600" dirty="0"/>
              <a:t>in page tables and loads new entry into TLB</a:t>
            </a:r>
          </a:p>
          <a:p>
            <a:pPr marL="95042" indent="0">
              <a:lnSpc>
                <a:spcPct val="110000"/>
              </a:lnSpc>
              <a:buNone/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2) Software-managed TLB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TLB miss causes a trap to the OS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OS looks up page table entry and loads new TLB entry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800" dirty="0"/>
              <a:t>Why might a software-managed TLB be a good thing?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OS can dictate the page table format!</a:t>
            </a:r>
          </a:p>
          <a:p>
            <a:pPr marL="1137617" lvl="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MMU does not directly consult or modify page tables.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Gives a lot of flexibility for OS designers to decide memory management policies</a:t>
            </a:r>
          </a:p>
          <a:p>
            <a:pPr marL="681131" lvl="1" indent="-16416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But ... requires TLB misses even for updating modified/referenced bits in PTE</a:t>
            </a:r>
          </a:p>
          <a:p>
            <a:pPr marL="1137617" lvl="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600" dirty="0"/>
              <a:t>OS must now handle many more TLB misses, with some performance impact.</a:t>
            </a:r>
          </a:p>
          <a:p>
            <a:pPr marL="256324" indent="-161282">
              <a:lnSpc>
                <a:spcPct val="11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0424372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Table Size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How big are the page tables for a process?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Well ... we need one PTE per page.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Say we have a 32-bit address space, and the page size is 4KB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How many pages?</a:t>
            </a:r>
          </a:p>
        </p:txBody>
      </p:sp>
    </p:spTree>
    <p:extLst>
      <p:ext uri="{BB962C8B-B14F-4D97-AF65-F5344CB8AC3E}">
        <p14:creationId xmlns:p14="http://schemas.microsoft.com/office/powerpoint/2010/main" val="12669305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Table Size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 big are the page tables for a process?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Well ... we need one PTE per page.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Say we have a 32-bit address space, and the page size is 4KB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 many pages?</a:t>
            </a:r>
          </a:p>
          <a:p>
            <a:pPr lvl="1"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2^32 == 4GB / 4KB per page == 1,048,576 (</a:t>
            </a:r>
            <a:r>
              <a:rPr lang="en-GB" altLang="en-US" dirty="0">
                <a:solidFill>
                  <a:srgbClr val="2323DC"/>
                </a:solidFill>
              </a:rPr>
              <a:t>1 M pages</a:t>
            </a:r>
            <a:r>
              <a:rPr lang="en-GB" altLang="en-US" dirty="0"/>
              <a:t>)</a:t>
            </a:r>
            <a:r>
              <a:rPr lang="x-none" altLang="en-US" dirty="0"/>
              <a:t>‏</a:t>
            </a:r>
            <a:endParaRPr lang="en-GB" altLang="en-US" dirty="0"/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 big is each PTE?</a:t>
            </a:r>
          </a:p>
          <a:p>
            <a:pPr lvl="1"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Depends on the CPU architecture ... on the x86, it's 4 bytes.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So, the total page table size is: </a:t>
            </a:r>
            <a:r>
              <a:rPr lang="en-GB" altLang="en-US" dirty="0">
                <a:solidFill>
                  <a:srgbClr val="2323DC"/>
                </a:solidFill>
              </a:rPr>
              <a:t>1 M pages * 4 bytes/PTE </a:t>
            </a:r>
            <a:r>
              <a:rPr lang="en-GB" altLang="en-US" dirty="0" smtClean="0">
                <a:solidFill>
                  <a:srgbClr val="2323DC"/>
                </a:solidFill>
              </a:rPr>
              <a:t>= </a:t>
            </a:r>
            <a:r>
              <a:rPr lang="en-GB" altLang="en-US" dirty="0">
                <a:solidFill>
                  <a:srgbClr val="2323DC"/>
                </a:solidFill>
              </a:rPr>
              <a:t>4 Mbytes</a:t>
            </a:r>
          </a:p>
          <a:p>
            <a:pPr lvl="1"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And that is</a:t>
            </a:r>
            <a:r>
              <a:rPr lang="en-GB" altLang="en-US" dirty="0">
                <a:solidFill>
                  <a:srgbClr val="2323DC"/>
                </a:solidFill>
              </a:rPr>
              <a:t> </a:t>
            </a:r>
            <a:r>
              <a:rPr lang="en-GB" altLang="en-US" i="1" dirty="0">
                <a:solidFill>
                  <a:srgbClr val="2323DC"/>
                </a:solidFill>
              </a:rPr>
              <a:t>per process</a:t>
            </a:r>
          </a:p>
          <a:p>
            <a:pPr lvl="1"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/>
              <a:t>If we have 100 running processes, that's over 400 Mbytes of memory </a:t>
            </a:r>
            <a:br>
              <a:rPr lang="en-GB" altLang="en-US" i="1" dirty="0"/>
            </a:br>
            <a:r>
              <a:rPr lang="en-GB" altLang="en-US" i="1" dirty="0"/>
              <a:t>just for the page tables.</a:t>
            </a:r>
          </a:p>
          <a:p>
            <a:pPr>
              <a:lnSpc>
                <a:spcPct val="94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/>
              <a:t>Solution: Swap the page tables out to disk!</a:t>
            </a:r>
          </a:p>
        </p:txBody>
      </p:sp>
    </p:spTree>
    <p:extLst>
      <p:ext uri="{BB962C8B-B14F-4D97-AF65-F5344CB8AC3E}">
        <p14:creationId xmlns:p14="http://schemas.microsoft.com/office/powerpoint/2010/main" val="6003701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Application Perspective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buNone/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Remember our three requirements for memory management:</a:t>
            </a:r>
          </a:p>
          <a:p>
            <a:pPr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Isolation</a:t>
            </a:r>
          </a:p>
          <a:p>
            <a:pPr lvl="1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One process cannot access another's pages. Why?</a:t>
            </a:r>
          </a:p>
          <a:p>
            <a:pPr lvl="2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Process can only refer to its own virtual addresses.</a:t>
            </a:r>
          </a:p>
          <a:p>
            <a:pPr lvl="2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O/S responsible for ensuring that each process uses disjoint </a:t>
            </a:r>
            <a:r>
              <a:rPr lang="en-GB" altLang="en-US" b="1" dirty="0"/>
              <a:t>physical</a:t>
            </a:r>
            <a:r>
              <a:rPr lang="en-GB" altLang="en-US" dirty="0"/>
              <a:t> pages</a:t>
            </a:r>
          </a:p>
          <a:p>
            <a:pPr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Fast Translation</a:t>
            </a:r>
          </a:p>
          <a:p>
            <a:pPr lvl="1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Translation from virtual to physical is fast. Why?</a:t>
            </a:r>
          </a:p>
          <a:p>
            <a:pPr lvl="2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MMU (on the CPU) translates each virtual address to a physical address.</a:t>
            </a:r>
          </a:p>
          <a:p>
            <a:pPr lvl="2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TLB caches recent virtual-&gt;physical translations</a:t>
            </a:r>
          </a:p>
          <a:p>
            <a:pPr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Fast Context Switching</a:t>
            </a:r>
          </a:p>
          <a:p>
            <a:pPr lvl="1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Context Switching is fast. Why?</a:t>
            </a:r>
          </a:p>
          <a:p>
            <a:pPr lvl="2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Only need to swap pointer to current page tables when context switching!</a:t>
            </a:r>
          </a:p>
          <a:p>
            <a:pPr lvl="2">
              <a:lnSpc>
                <a:spcPct val="110000"/>
              </a:lnSpc>
              <a:tabLst>
                <a:tab pos="2548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(Though there is one more step ... what is it?)</a:t>
            </a:r>
          </a:p>
        </p:txBody>
      </p:sp>
    </p:spTree>
    <p:extLst>
      <p:ext uri="{BB962C8B-B14F-4D97-AF65-F5344CB8AC3E}">
        <p14:creationId xmlns:p14="http://schemas.microsoft.com/office/powerpoint/2010/main" val="10021085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More Issues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3444" indent="-158402">
              <a:spcBef>
                <a:spcPts val="544"/>
              </a:spcBef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happens when a page is not in memory?</a:t>
            </a:r>
          </a:p>
          <a:p>
            <a:pPr marL="253444" indent="-158402">
              <a:spcBef>
                <a:spcPts val="544"/>
              </a:spcBef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/>
          </a:p>
          <a:p>
            <a:pPr marL="253444" indent="-158402">
              <a:spcBef>
                <a:spcPts val="544"/>
              </a:spcBef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How do we prevent having page tables take up a huge amount of memory themselves?</a:t>
            </a:r>
          </a:p>
        </p:txBody>
      </p:sp>
    </p:spTree>
    <p:extLst>
      <p:ext uri="{BB962C8B-B14F-4D97-AF65-F5344CB8AC3E}">
        <p14:creationId xmlns:p14="http://schemas.microsoft.com/office/powerpoint/2010/main" val="896593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Faults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3863881"/>
            <a:ext cx="8807040" cy="20980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When a virtual address translation cannot be performed, it's called a </a:t>
            </a:r>
            <a:r>
              <a:rPr lang="en-GB" altLang="en-US" i="1">
                <a:solidFill>
                  <a:srgbClr val="993333"/>
                </a:solidFill>
              </a:rPr>
              <a:t>page fault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i="1">
              <a:solidFill>
                <a:srgbClr val="993333"/>
              </a:solidFill>
            </a:endParaRPr>
          </a:p>
        </p:txBody>
      </p:sp>
      <p:grpSp>
        <p:nvGrpSpPr>
          <p:cNvPr id="69635" name="Group 3"/>
          <p:cNvGrpSpPr>
            <a:grpSpLocks/>
          </p:cNvGrpSpPr>
          <p:nvPr/>
        </p:nvGrpSpPr>
        <p:grpSpPr bwMode="auto">
          <a:xfrm>
            <a:off x="341281" y="1381321"/>
            <a:ext cx="8357760" cy="2165760"/>
            <a:chOff x="237" y="959"/>
            <a:chExt cx="5804" cy="1504"/>
          </a:xfrm>
        </p:grpSpPr>
        <p:sp>
          <p:nvSpPr>
            <p:cNvPr id="69642" name="Line 4"/>
            <p:cNvSpPr>
              <a:spLocks noChangeShapeType="1"/>
            </p:cNvSpPr>
            <p:nvPr/>
          </p:nvSpPr>
          <p:spPr bwMode="auto">
            <a:xfrm>
              <a:off x="4011" y="1428"/>
              <a:ext cx="623" cy="1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9643" name="Line 5"/>
            <p:cNvSpPr>
              <a:spLocks noChangeShapeType="1"/>
            </p:cNvSpPr>
            <p:nvPr/>
          </p:nvSpPr>
          <p:spPr bwMode="auto">
            <a:xfrm>
              <a:off x="2479" y="1583"/>
              <a:ext cx="1" cy="518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9644" name="Line 6"/>
            <p:cNvSpPr>
              <a:spLocks noChangeShapeType="1"/>
            </p:cNvSpPr>
            <p:nvPr/>
          </p:nvSpPr>
          <p:spPr bwMode="auto">
            <a:xfrm>
              <a:off x="1768" y="1442"/>
              <a:ext cx="442" cy="1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1751" name="AutoShape 7"/>
            <p:cNvSpPr>
              <a:spLocks noChangeArrowheads="1"/>
            </p:cNvSpPr>
            <p:nvPr/>
          </p:nvSpPr>
          <p:spPr bwMode="auto">
            <a:xfrm>
              <a:off x="1086" y="1182"/>
              <a:ext cx="711" cy="593"/>
            </a:xfrm>
            <a:prstGeom prst="roundRect">
              <a:avLst>
                <a:gd name="adj" fmla="val 167"/>
              </a:avLst>
            </a:prstGeom>
            <a:solidFill>
              <a:srgbClr val="9999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77386" dir="2700000" algn="ctr" rotWithShape="0">
                <a:srgbClr val="808080"/>
              </a:outerShdw>
            </a:effectLst>
          </p:spPr>
          <p:txBody>
            <a:bodyPr lIns="0" tIns="0" rIns="0" bIns="0" anchor="ctr" anchorCtr="1"/>
            <a:lstStyle/>
            <a:p>
              <a:pPr algn="ctr" eaLnBrk="1">
                <a:lnSpc>
                  <a:spcPct val="94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2177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31752" name="AutoShape 8"/>
            <p:cNvSpPr>
              <a:spLocks noChangeArrowheads="1"/>
            </p:cNvSpPr>
            <p:nvPr/>
          </p:nvSpPr>
          <p:spPr bwMode="auto">
            <a:xfrm>
              <a:off x="2218" y="1287"/>
              <a:ext cx="530" cy="341"/>
            </a:xfrm>
            <a:prstGeom prst="roundRect">
              <a:avLst>
                <a:gd name="adj" fmla="val 292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51930" dir="2700000" algn="ctr" rotWithShape="0">
                <a:srgbClr val="808080"/>
              </a:outerShdw>
            </a:effectLst>
          </p:spPr>
          <p:txBody>
            <a:bodyPr lIns="0" tIns="0" rIns="0" bIns="0" anchor="ctr" anchorCtr="1"/>
            <a:lstStyle/>
            <a:p>
              <a:pPr algn="ctr" eaLnBrk="1">
                <a:lnSpc>
                  <a:spcPct val="94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451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MMU</a:t>
              </a:r>
            </a:p>
          </p:txBody>
        </p:sp>
        <p:sp>
          <p:nvSpPr>
            <p:cNvPr id="69647" name="Text Box 9"/>
            <p:cNvSpPr txBox="1">
              <a:spLocks noChangeArrowheads="1"/>
            </p:cNvSpPr>
            <p:nvPr/>
          </p:nvSpPr>
          <p:spPr bwMode="auto">
            <a:xfrm>
              <a:off x="237" y="1249"/>
              <a:ext cx="661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814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Virtual address</a:t>
              </a:r>
            </a:p>
          </p:txBody>
        </p:sp>
        <p:grpSp>
          <p:nvGrpSpPr>
            <p:cNvPr id="69648" name="Group 10"/>
            <p:cNvGrpSpPr>
              <a:grpSpLocks/>
            </p:cNvGrpSpPr>
            <p:nvPr/>
          </p:nvGrpSpPr>
          <p:grpSpPr bwMode="auto">
            <a:xfrm>
              <a:off x="4693" y="959"/>
              <a:ext cx="1348" cy="1111"/>
              <a:chOff x="4693" y="959"/>
              <a:chExt cx="1348" cy="1111"/>
            </a:xfrm>
          </p:grpSpPr>
          <p:sp>
            <p:nvSpPr>
              <p:cNvPr id="69654" name="Text Box 11"/>
              <p:cNvSpPr txBox="1">
                <a:spLocks noChangeArrowheads="1"/>
              </p:cNvSpPr>
              <p:nvPr/>
            </p:nvSpPr>
            <p:spPr bwMode="auto">
              <a:xfrm>
                <a:off x="4693" y="1272"/>
                <a:ext cx="710" cy="4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814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Physical address</a:t>
                </a:r>
              </a:p>
            </p:txBody>
          </p:sp>
          <p:sp>
            <p:nvSpPr>
              <p:cNvPr id="31756" name="AutoShape 12"/>
              <p:cNvSpPr>
                <a:spLocks noChangeArrowheads="1"/>
              </p:cNvSpPr>
              <p:nvPr/>
            </p:nvSpPr>
            <p:spPr bwMode="auto">
              <a:xfrm>
                <a:off x="5403" y="959"/>
                <a:ext cx="639" cy="1112"/>
              </a:xfrm>
              <a:prstGeom prst="roundRect">
                <a:avLst>
                  <a:gd name="adj" fmla="val 153"/>
                </a:avLst>
              </a:prstGeom>
              <a:solidFill>
                <a:srgbClr val="94BD5E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77386" dir="2700000" algn="ctr" rotWithShape="0">
                  <a:srgbClr val="808080"/>
                </a:outerShdw>
              </a:effectLst>
            </p:spPr>
            <p:txBody>
              <a:bodyPr lIns="0" tIns="0" rIns="0" bIns="0" anchor="ctr" anchorCtr="1"/>
              <a:lstStyle/>
              <a:p>
                <a:pPr algn="ctr" eaLnBrk="1">
                  <a:lnSpc>
                    <a:spcPct val="94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  <a:defRPr/>
                </a:pPr>
                <a:r>
                  <a:rPr lang="en-GB" sz="1633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Memory</a:t>
                </a:r>
              </a:p>
            </p:txBody>
          </p:sp>
        </p:grpSp>
        <p:sp>
          <p:nvSpPr>
            <p:cNvPr id="31757" name="AutoShape 13"/>
            <p:cNvSpPr>
              <a:spLocks noChangeArrowheads="1"/>
            </p:cNvSpPr>
            <p:nvPr/>
          </p:nvSpPr>
          <p:spPr bwMode="auto">
            <a:xfrm>
              <a:off x="2211" y="2108"/>
              <a:ext cx="530" cy="356"/>
            </a:xfrm>
            <a:prstGeom prst="roundRect">
              <a:avLst>
                <a:gd name="adj" fmla="val 278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51930" dir="2700000" algn="ctr" rotWithShape="0">
                <a:srgbClr val="808080"/>
              </a:outerShdw>
            </a:effectLst>
          </p:spPr>
          <p:txBody>
            <a:bodyPr lIns="0" tIns="0" rIns="0" bIns="0" anchor="ctr" anchorCtr="1"/>
            <a:lstStyle/>
            <a:p>
              <a:pPr algn="ctr" eaLnBrk="1">
                <a:lnSpc>
                  <a:spcPct val="94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451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TLB</a:t>
              </a:r>
            </a:p>
          </p:txBody>
        </p:sp>
        <p:sp>
          <p:nvSpPr>
            <p:cNvPr id="69650" name="Line 14"/>
            <p:cNvSpPr>
              <a:spLocks noChangeShapeType="1"/>
            </p:cNvSpPr>
            <p:nvPr/>
          </p:nvSpPr>
          <p:spPr bwMode="auto">
            <a:xfrm>
              <a:off x="2748" y="1442"/>
              <a:ext cx="442" cy="1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9651" name="Line 15"/>
            <p:cNvSpPr>
              <a:spLocks noChangeShapeType="1"/>
            </p:cNvSpPr>
            <p:nvPr/>
          </p:nvSpPr>
          <p:spPr bwMode="auto">
            <a:xfrm>
              <a:off x="810" y="1435"/>
              <a:ext cx="276" cy="1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9652" name="Freeform 16"/>
            <p:cNvSpPr>
              <a:spLocks/>
            </p:cNvSpPr>
            <p:nvPr/>
          </p:nvSpPr>
          <p:spPr bwMode="auto">
            <a:xfrm>
              <a:off x="2734" y="1672"/>
              <a:ext cx="2198" cy="615"/>
            </a:xfrm>
            <a:custGeom>
              <a:avLst/>
              <a:gdLst>
                <a:gd name="T0" fmla="*/ 0 w 9694"/>
                <a:gd name="T1" fmla="*/ 0 h 2713"/>
                <a:gd name="T2" fmla="*/ 0 w 9694"/>
                <a:gd name="T3" fmla="*/ 0 h 2713"/>
                <a:gd name="T4" fmla="*/ 0 w 9694"/>
                <a:gd name="T5" fmla="*/ 0 h 2713"/>
                <a:gd name="T6" fmla="*/ 0 60000 65536"/>
                <a:gd name="T7" fmla="*/ 0 60000 65536"/>
                <a:gd name="T8" fmla="*/ 0 60000 65536"/>
                <a:gd name="T9" fmla="*/ 0 w 9694"/>
                <a:gd name="T10" fmla="*/ 0 h 2713"/>
                <a:gd name="T11" fmla="*/ 9694 w 9694"/>
                <a:gd name="T12" fmla="*/ 2713 h 27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94" h="2713">
                  <a:moveTo>
                    <a:pt x="0" y="2712"/>
                  </a:moveTo>
                  <a:lnTo>
                    <a:pt x="9693" y="2712"/>
                  </a:lnTo>
                  <a:lnTo>
                    <a:pt x="9693" y="0"/>
                  </a:lnTo>
                </a:path>
              </a:pathLst>
            </a:custGeom>
            <a:noFill/>
            <a:ln w="3672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1761" name="AutoShape 17"/>
            <p:cNvSpPr>
              <a:spLocks noChangeArrowheads="1"/>
            </p:cNvSpPr>
            <p:nvPr/>
          </p:nvSpPr>
          <p:spPr bwMode="auto">
            <a:xfrm>
              <a:off x="3198" y="1213"/>
              <a:ext cx="820" cy="497"/>
            </a:xfrm>
            <a:prstGeom prst="roundRect">
              <a:avLst>
                <a:gd name="adj" fmla="val 199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51930" dir="2700000" algn="ctr" rotWithShape="0">
                <a:srgbClr val="808080"/>
              </a:outerShdw>
            </a:effectLst>
          </p:spPr>
          <p:txBody>
            <a:bodyPr lIns="0" tIns="0" rIns="0" bIns="0" anchor="ctr" anchorCtr="1"/>
            <a:lstStyle/>
            <a:p>
              <a:pPr algn="ctr" eaLnBrk="1">
                <a:lnSpc>
                  <a:spcPct val="94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Translation</a:t>
              </a:r>
            </a:p>
            <a:p>
              <a:pPr algn="ctr" eaLnBrk="1">
                <a:lnSpc>
                  <a:spcPct val="94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mapping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547521" y="910440"/>
            <a:ext cx="2525760" cy="846720"/>
            <a:chOff x="3158" y="632"/>
            <a:chExt cx="1754" cy="588"/>
          </a:xfrm>
        </p:grpSpPr>
        <p:sp>
          <p:nvSpPr>
            <p:cNvPr id="69640" name="Text Box 19"/>
            <p:cNvSpPr txBox="1">
              <a:spLocks noChangeArrowheads="1"/>
            </p:cNvSpPr>
            <p:nvPr/>
          </p:nvSpPr>
          <p:spPr bwMode="auto">
            <a:xfrm>
              <a:off x="3158" y="632"/>
              <a:ext cx="1755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177" i="1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Page fault!!</a:t>
              </a:r>
            </a:p>
          </p:txBody>
        </p:sp>
        <p:sp>
          <p:nvSpPr>
            <p:cNvPr id="69641" name="Line 20"/>
            <p:cNvSpPr>
              <a:spLocks noChangeShapeType="1"/>
            </p:cNvSpPr>
            <p:nvPr/>
          </p:nvSpPr>
          <p:spPr bwMode="auto">
            <a:xfrm flipV="1">
              <a:off x="3620" y="886"/>
              <a:ext cx="1" cy="335"/>
            </a:xfrm>
            <a:prstGeom prst="line">
              <a:avLst/>
            </a:prstGeom>
            <a:noFill/>
            <a:ln w="5472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87288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Faults</a:t>
            </a: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49281" y="567721"/>
            <a:ext cx="851040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Recall the PTE format: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endParaRPr lang="en-GB" altLang="en-US"/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endParaRPr lang="en-GB" altLang="en-US"/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Valid bit indicates whether a page translation is valid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If Valid bit is 0, then a page fault will occur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Page fault will also occur if attempt to write a read-only page (based on the Protection bits, not the valid bit)</a:t>
            </a:r>
            <a:r>
              <a:rPr lang="x-none" altLang="en-US"/>
              <a:t>‏</a:t>
            </a:r>
            <a:endParaRPr lang="en-GB" altLang="en-US"/>
          </a:p>
          <a:p>
            <a:pPr marL="1134737" lvl="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This is sometimes called a </a:t>
            </a:r>
            <a:r>
              <a:rPr lang="en-GB" altLang="en-US">
                <a:solidFill>
                  <a:srgbClr val="993333"/>
                </a:solidFill>
              </a:rPr>
              <a:t>protection fault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endParaRPr lang="en-GB" altLang="en-US">
              <a:solidFill>
                <a:srgbClr val="993333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64801" y="1101961"/>
            <a:ext cx="6926400" cy="499680"/>
            <a:chOff x="964801" y="1101961"/>
            <a:chExt cx="6926400" cy="499680"/>
          </a:xfrm>
        </p:grpSpPr>
        <p:grpSp>
          <p:nvGrpSpPr>
            <p:cNvPr id="71683" name="Group 3"/>
            <p:cNvGrpSpPr>
              <a:grpSpLocks/>
            </p:cNvGrpSpPr>
            <p:nvPr/>
          </p:nvGrpSpPr>
          <p:grpSpPr bwMode="auto">
            <a:xfrm>
              <a:off x="3274561" y="1101961"/>
              <a:ext cx="4616640" cy="499680"/>
              <a:chOff x="2274" y="765"/>
              <a:chExt cx="3206" cy="347"/>
            </a:xfrm>
          </p:grpSpPr>
          <p:sp>
            <p:nvSpPr>
              <p:cNvPr id="71699" name="AutoShape 4"/>
              <p:cNvSpPr>
                <a:spLocks noChangeArrowheads="1"/>
              </p:cNvSpPr>
              <p:nvPr/>
            </p:nvSpPr>
            <p:spPr bwMode="auto">
              <a:xfrm>
                <a:off x="2274" y="765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71700" name="AutoShape 5"/>
              <p:cNvSpPr>
                <a:spLocks noChangeArrowheads="1"/>
              </p:cNvSpPr>
              <p:nvPr/>
            </p:nvSpPr>
            <p:spPr bwMode="auto">
              <a:xfrm>
                <a:off x="2274" y="765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page frame number</a:t>
                </a:r>
              </a:p>
            </p:txBody>
          </p:sp>
        </p:grpSp>
        <p:grpSp>
          <p:nvGrpSpPr>
            <p:cNvPr id="71684" name="Group 6"/>
            <p:cNvGrpSpPr>
              <a:grpSpLocks/>
            </p:cNvGrpSpPr>
            <p:nvPr/>
          </p:nvGrpSpPr>
          <p:grpSpPr bwMode="auto">
            <a:xfrm>
              <a:off x="2168641" y="1101961"/>
              <a:ext cx="1103040" cy="499680"/>
              <a:chOff x="1506" y="765"/>
              <a:chExt cx="766" cy="347"/>
            </a:xfrm>
          </p:grpSpPr>
          <p:sp>
            <p:nvSpPr>
              <p:cNvPr id="71697" name="AutoShape 7"/>
              <p:cNvSpPr>
                <a:spLocks noChangeArrowheads="1"/>
              </p:cNvSpPr>
              <p:nvPr/>
            </p:nvSpPr>
            <p:spPr bwMode="auto">
              <a:xfrm>
                <a:off x="1506" y="765"/>
                <a:ext cx="767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71698" name="AutoShape 8"/>
              <p:cNvSpPr>
                <a:spLocks noChangeArrowheads="1"/>
              </p:cNvSpPr>
              <p:nvPr/>
            </p:nvSpPr>
            <p:spPr bwMode="auto">
              <a:xfrm>
                <a:off x="1506" y="765"/>
                <a:ext cx="767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prot</a:t>
                </a:r>
              </a:p>
            </p:txBody>
          </p:sp>
        </p:grpSp>
        <p:grpSp>
          <p:nvGrpSpPr>
            <p:cNvPr id="71685" name="Group 9"/>
            <p:cNvGrpSpPr>
              <a:grpSpLocks/>
            </p:cNvGrpSpPr>
            <p:nvPr/>
          </p:nvGrpSpPr>
          <p:grpSpPr bwMode="auto">
            <a:xfrm>
              <a:off x="1768321" y="1101961"/>
              <a:ext cx="398880" cy="499680"/>
              <a:chOff x="1228" y="765"/>
              <a:chExt cx="277" cy="347"/>
            </a:xfrm>
          </p:grpSpPr>
          <p:sp>
            <p:nvSpPr>
              <p:cNvPr id="71695" name="AutoShape 10"/>
              <p:cNvSpPr>
                <a:spLocks noChangeArrowheads="1"/>
              </p:cNvSpPr>
              <p:nvPr/>
            </p:nvSpPr>
            <p:spPr bwMode="auto">
              <a:xfrm>
                <a:off x="1228" y="765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E6E6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71696" name="AutoShape 11"/>
              <p:cNvSpPr>
                <a:spLocks noChangeArrowheads="1"/>
              </p:cNvSpPr>
              <p:nvPr/>
            </p:nvSpPr>
            <p:spPr bwMode="auto">
              <a:xfrm>
                <a:off x="1228" y="765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E6E6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V</a:t>
                </a:r>
              </a:p>
            </p:txBody>
          </p:sp>
        </p:grpSp>
        <p:grpSp>
          <p:nvGrpSpPr>
            <p:cNvPr id="71686" name="Group 12"/>
            <p:cNvGrpSpPr>
              <a:grpSpLocks/>
            </p:cNvGrpSpPr>
            <p:nvPr/>
          </p:nvGrpSpPr>
          <p:grpSpPr bwMode="auto">
            <a:xfrm>
              <a:off x="1366561" y="1101961"/>
              <a:ext cx="398880" cy="499680"/>
              <a:chOff x="949" y="765"/>
              <a:chExt cx="277" cy="347"/>
            </a:xfrm>
          </p:grpSpPr>
          <p:sp>
            <p:nvSpPr>
              <p:cNvPr id="71693" name="AutoShape 13"/>
              <p:cNvSpPr>
                <a:spLocks noChangeArrowheads="1"/>
              </p:cNvSpPr>
              <p:nvPr/>
            </p:nvSpPr>
            <p:spPr bwMode="auto">
              <a:xfrm>
                <a:off x="949" y="765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94BD5E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71694" name="AutoShape 14"/>
              <p:cNvSpPr>
                <a:spLocks noChangeArrowheads="1"/>
              </p:cNvSpPr>
              <p:nvPr/>
            </p:nvSpPr>
            <p:spPr bwMode="auto">
              <a:xfrm>
                <a:off x="949" y="765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94BD5E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</a:t>
                </a:r>
              </a:p>
            </p:txBody>
          </p:sp>
        </p:grpSp>
        <p:grpSp>
          <p:nvGrpSpPr>
            <p:cNvPr id="71687" name="Group 15"/>
            <p:cNvGrpSpPr>
              <a:grpSpLocks/>
            </p:cNvGrpSpPr>
            <p:nvPr/>
          </p:nvGrpSpPr>
          <p:grpSpPr bwMode="auto">
            <a:xfrm>
              <a:off x="964801" y="1101961"/>
              <a:ext cx="398880" cy="499680"/>
              <a:chOff x="670" y="765"/>
              <a:chExt cx="277" cy="347"/>
            </a:xfrm>
          </p:grpSpPr>
          <p:sp>
            <p:nvSpPr>
              <p:cNvPr id="71691" name="AutoShape 16"/>
              <p:cNvSpPr>
                <a:spLocks noChangeArrowheads="1"/>
              </p:cNvSpPr>
              <p:nvPr/>
            </p:nvSpPr>
            <p:spPr bwMode="auto">
              <a:xfrm>
                <a:off x="670" y="765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71692" name="AutoShape 17"/>
              <p:cNvSpPr>
                <a:spLocks noChangeArrowheads="1"/>
              </p:cNvSpPr>
              <p:nvPr/>
            </p:nvSpPr>
            <p:spPr bwMode="auto">
              <a:xfrm>
                <a:off x="670" y="765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61660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Demand Paging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49281" y="567721"/>
            <a:ext cx="8510400" cy="1936292"/>
          </a:xfrm>
        </p:spPr>
        <p:txBody>
          <a:bodyPr>
            <a:normAutofit fontScale="92500"/>
          </a:bodyPr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 dirty="0"/>
              <a:t>Does it make sense to read an entire program into memory at once?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 dirty="0"/>
              <a:t>No! Remember that only a small portion of a program's code may be used!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 dirty="0"/>
              <a:t>For example, if you never use the </a:t>
            </a:r>
            <a:r>
              <a:rPr lang="ja-JP" altLang="en-GB" dirty="0"/>
              <a:t>“</a:t>
            </a:r>
            <a:r>
              <a:rPr lang="en-GB" altLang="ja-JP" dirty="0"/>
              <a:t>print</a:t>
            </a:r>
            <a:r>
              <a:rPr lang="ja-JP" altLang="en-GB" dirty="0"/>
              <a:t>”</a:t>
            </a:r>
            <a:r>
              <a:rPr lang="en-GB" altLang="ja-JP" dirty="0"/>
              <a:t> capability of </a:t>
            </a:r>
            <a:r>
              <a:rPr lang="en-GB" altLang="ja-JP" dirty="0" err="1"/>
              <a:t>Powerpoint</a:t>
            </a:r>
            <a:r>
              <a:rPr lang="en-GB" altLang="ja-JP" dirty="0"/>
              <a:t> on this machine...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endParaRPr lang="en-GB" altLang="en-US" dirty="0"/>
          </a:p>
        </p:txBody>
      </p:sp>
      <p:sp>
        <p:nvSpPr>
          <p:cNvPr id="73731" name="Line 3"/>
          <p:cNvSpPr>
            <a:spLocks noChangeShapeType="1"/>
          </p:cNvSpPr>
          <p:nvPr/>
        </p:nvSpPr>
        <p:spPr bwMode="auto">
          <a:xfrm flipV="1">
            <a:off x="2122561" y="4489774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1003681" y="2984973"/>
            <a:ext cx="2204640" cy="381888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1003681" y="3657454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34" name="AutoShape 6"/>
          <p:cNvSpPr>
            <a:spLocks noChangeArrowheads="1"/>
          </p:cNvSpPr>
          <p:nvPr/>
        </p:nvSpPr>
        <p:spPr bwMode="auto">
          <a:xfrm>
            <a:off x="1003681" y="6302733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1003681" y="5790093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>
            <a:off x="2122561" y="4223374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37" name="AutoShape 9"/>
          <p:cNvSpPr>
            <a:spLocks noChangeArrowheads="1"/>
          </p:cNvSpPr>
          <p:nvPr/>
        </p:nvSpPr>
        <p:spPr bwMode="auto">
          <a:xfrm>
            <a:off x="1003681" y="4704334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1850401" y="3807214"/>
            <a:ext cx="541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1860481" y="4852654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1380961" y="5804494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1445761" y="6325774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42" name="AutoShape 14"/>
          <p:cNvSpPr>
            <a:spLocks noChangeArrowheads="1"/>
          </p:cNvSpPr>
          <p:nvPr/>
        </p:nvSpPr>
        <p:spPr bwMode="auto">
          <a:xfrm>
            <a:off x="1003681" y="5225614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1274401" y="5283214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44" name="AutoShape 16"/>
          <p:cNvSpPr>
            <a:spLocks noChangeArrowheads="1"/>
          </p:cNvSpPr>
          <p:nvPr/>
        </p:nvSpPr>
        <p:spPr bwMode="auto">
          <a:xfrm>
            <a:off x="1003681" y="2984974"/>
            <a:ext cx="2204640" cy="672480"/>
          </a:xfrm>
          <a:prstGeom prst="roundRect">
            <a:avLst>
              <a:gd name="adj" fmla="val 213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1296001" y="3218253"/>
            <a:ext cx="18129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73746" name="Group 18"/>
          <p:cNvGrpSpPr>
            <a:grpSpLocks/>
          </p:cNvGrpSpPr>
          <p:nvPr/>
        </p:nvGrpSpPr>
        <p:grpSpPr bwMode="auto">
          <a:xfrm>
            <a:off x="5168161" y="3563854"/>
            <a:ext cx="2201760" cy="2738880"/>
            <a:chOff x="3589" y="2024"/>
            <a:chExt cx="1529" cy="1902"/>
          </a:xfrm>
        </p:grpSpPr>
        <p:sp>
          <p:nvSpPr>
            <p:cNvPr id="73764" name="AutoShape 19"/>
            <p:cNvSpPr>
              <a:spLocks noChangeArrowheads="1"/>
            </p:cNvSpPr>
            <p:nvPr/>
          </p:nvSpPr>
          <p:spPr bwMode="auto">
            <a:xfrm>
              <a:off x="3589" y="2024"/>
              <a:ext cx="1530" cy="1903"/>
            </a:xfrm>
            <a:prstGeom prst="roundRect">
              <a:avLst>
                <a:gd name="adj" fmla="val 65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65" name="AutoShape 20"/>
            <p:cNvSpPr>
              <a:spLocks noChangeArrowheads="1"/>
            </p:cNvSpPr>
            <p:nvPr/>
          </p:nvSpPr>
          <p:spPr bwMode="auto">
            <a:xfrm>
              <a:off x="3589" y="3823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66" name="AutoShape 21"/>
            <p:cNvSpPr>
              <a:spLocks noChangeArrowheads="1"/>
            </p:cNvSpPr>
            <p:nvPr/>
          </p:nvSpPr>
          <p:spPr bwMode="auto">
            <a:xfrm>
              <a:off x="3589" y="2056"/>
              <a:ext cx="153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67" name="AutoShape 22"/>
            <p:cNvSpPr>
              <a:spLocks noChangeArrowheads="1"/>
            </p:cNvSpPr>
            <p:nvPr/>
          </p:nvSpPr>
          <p:spPr bwMode="auto">
            <a:xfrm>
              <a:off x="3589" y="3551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68" name="AutoShape 23"/>
            <p:cNvSpPr>
              <a:spLocks noChangeArrowheads="1"/>
            </p:cNvSpPr>
            <p:nvPr/>
          </p:nvSpPr>
          <p:spPr bwMode="auto">
            <a:xfrm>
              <a:off x="3589" y="3370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69" name="AutoShape 24"/>
            <p:cNvSpPr>
              <a:spLocks noChangeArrowheads="1"/>
            </p:cNvSpPr>
            <p:nvPr/>
          </p:nvSpPr>
          <p:spPr bwMode="auto">
            <a:xfrm>
              <a:off x="3589" y="2868"/>
              <a:ext cx="153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70" name="AutoShape 25"/>
            <p:cNvSpPr>
              <a:spLocks noChangeArrowheads="1"/>
            </p:cNvSpPr>
            <p:nvPr/>
          </p:nvSpPr>
          <p:spPr bwMode="auto">
            <a:xfrm>
              <a:off x="3589" y="2240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71" name="AutoShape 26"/>
            <p:cNvSpPr>
              <a:spLocks noChangeArrowheads="1"/>
            </p:cNvSpPr>
            <p:nvPr/>
          </p:nvSpPr>
          <p:spPr bwMode="auto">
            <a:xfrm>
              <a:off x="3589" y="3143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72" name="AutoShape 27"/>
            <p:cNvSpPr>
              <a:spLocks noChangeArrowheads="1"/>
            </p:cNvSpPr>
            <p:nvPr/>
          </p:nvSpPr>
          <p:spPr bwMode="auto">
            <a:xfrm>
              <a:off x="3589" y="2488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73" name="AutoShape 28"/>
            <p:cNvSpPr>
              <a:spLocks noChangeArrowheads="1"/>
            </p:cNvSpPr>
            <p:nvPr/>
          </p:nvSpPr>
          <p:spPr bwMode="auto">
            <a:xfrm>
              <a:off x="3589" y="2631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74" name="AutoShape 29"/>
            <p:cNvSpPr>
              <a:spLocks noChangeArrowheads="1"/>
            </p:cNvSpPr>
            <p:nvPr/>
          </p:nvSpPr>
          <p:spPr bwMode="auto">
            <a:xfrm>
              <a:off x="3589" y="2697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75" name="AutoShape 30"/>
            <p:cNvSpPr>
              <a:spLocks noChangeArrowheads="1"/>
            </p:cNvSpPr>
            <p:nvPr/>
          </p:nvSpPr>
          <p:spPr bwMode="auto">
            <a:xfrm>
              <a:off x="3589" y="3258"/>
              <a:ext cx="153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3776" name="AutoShape 31"/>
            <p:cNvSpPr>
              <a:spLocks noChangeArrowheads="1"/>
            </p:cNvSpPr>
            <p:nvPr/>
          </p:nvSpPr>
          <p:spPr bwMode="auto">
            <a:xfrm>
              <a:off x="3589" y="3655"/>
              <a:ext cx="153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73747" name="Text Box 32"/>
          <p:cNvSpPr txBox="1">
            <a:spLocks noChangeArrowheads="1"/>
          </p:cNvSpPr>
          <p:nvPr/>
        </p:nvSpPr>
        <p:spPr bwMode="auto">
          <a:xfrm>
            <a:off x="1117441" y="2642253"/>
            <a:ext cx="21470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Virtual address space</a:t>
            </a:r>
          </a:p>
        </p:txBody>
      </p:sp>
      <p:sp>
        <p:nvSpPr>
          <p:cNvPr id="73748" name="Text Box 33"/>
          <p:cNvSpPr txBox="1">
            <a:spLocks noChangeArrowheads="1"/>
          </p:cNvSpPr>
          <p:nvPr/>
        </p:nvSpPr>
        <p:spPr bwMode="auto">
          <a:xfrm>
            <a:off x="5457601" y="2665293"/>
            <a:ext cx="16963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sp>
        <p:nvSpPr>
          <p:cNvPr id="73749" name="Line 34"/>
          <p:cNvSpPr>
            <a:spLocks noChangeShapeType="1"/>
          </p:cNvSpPr>
          <p:nvPr/>
        </p:nvSpPr>
        <p:spPr bwMode="auto">
          <a:xfrm>
            <a:off x="3215521" y="4934733"/>
            <a:ext cx="1964160" cy="46080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0" name="Line 35"/>
          <p:cNvSpPr>
            <a:spLocks noChangeShapeType="1"/>
          </p:cNvSpPr>
          <p:nvPr/>
        </p:nvSpPr>
        <p:spPr bwMode="auto">
          <a:xfrm>
            <a:off x="3215521" y="5107533"/>
            <a:ext cx="1964160" cy="89856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1" name="Line 36"/>
          <p:cNvSpPr>
            <a:spLocks noChangeShapeType="1"/>
          </p:cNvSpPr>
          <p:nvPr/>
        </p:nvSpPr>
        <p:spPr bwMode="auto">
          <a:xfrm flipV="1">
            <a:off x="3205440" y="6224973"/>
            <a:ext cx="1975680" cy="50688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2" name="Line 37"/>
          <p:cNvSpPr>
            <a:spLocks noChangeShapeType="1"/>
          </p:cNvSpPr>
          <p:nvPr/>
        </p:nvSpPr>
        <p:spPr bwMode="auto">
          <a:xfrm flipV="1">
            <a:off x="3215521" y="5591373"/>
            <a:ext cx="1964160" cy="8179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3" name="Line 38"/>
          <p:cNvSpPr>
            <a:spLocks noChangeShapeType="1"/>
          </p:cNvSpPr>
          <p:nvPr/>
        </p:nvSpPr>
        <p:spPr bwMode="auto">
          <a:xfrm flipV="1">
            <a:off x="3205440" y="5798733"/>
            <a:ext cx="1975680" cy="7603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4" name="Line 39"/>
          <p:cNvSpPr>
            <a:spLocks noChangeShapeType="1"/>
          </p:cNvSpPr>
          <p:nvPr/>
        </p:nvSpPr>
        <p:spPr bwMode="auto">
          <a:xfrm flipV="1">
            <a:off x="3205440" y="4796493"/>
            <a:ext cx="1964160" cy="144000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5" name="Line 40"/>
          <p:cNvSpPr>
            <a:spLocks noChangeShapeType="1"/>
          </p:cNvSpPr>
          <p:nvPr/>
        </p:nvSpPr>
        <p:spPr bwMode="auto">
          <a:xfrm flipV="1">
            <a:off x="3215521" y="3667533"/>
            <a:ext cx="1964160" cy="22003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6" name="Line 41"/>
          <p:cNvSpPr>
            <a:spLocks noChangeShapeType="1"/>
          </p:cNvSpPr>
          <p:nvPr/>
        </p:nvSpPr>
        <p:spPr bwMode="auto">
          <a:xfrm flipV="1">
            <a:off x="3205440" y="4600653"/>
            <a:ext cx="1975680" cy="215424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7" name="Line 42"/>
          <p:cNvSpPr>
            <a:spLocks noChangeShapeType="1"/>
          </p:cNvSpPr>
          <p:nvPr/>
        </p:nvSpPr>
        <p:spPr bwMode="auto">
          <a:xfrm flipV="1">
            <a:off x="3215521" y="4485453"/>
            <a:ext cx="1929600" cy="101376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8" name="Line 43"/>
          <p:cNvSpPr>
            <a:spLocks noChangeShapeType="1"/>
          </p:cNvSpPr>
          <p:nvPr/>
        </p:nvSpPr>
        <p:spPr bwMode="auto">
          <a:xfrm flipV="1">
            <a:off x="3227041" y="3909453"/>
            <a:ext cx="1952640" cy="172800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59" name="Line 44"/>
          <p:cNvSpPr>
            <a:spLocks noChangeShapeType="1"/>
          </p:cNvSpPr>
          <p:nvPr/>
        </p:nvSpPr>
        <p:spPr bwMode="auto">
          <a:xfrm>
            <a:off x="3227041" y="3840333"/>
            <a:ext cx="1941120" cy="43776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3760" name="Line 45"/>
          <p:cNvSpPr>
            <a:spLocks noChangeShapeType="1"/>
          </p:cNvSpPr>
          <p:nvPr/>
        </p:nvSpPr>
        <p:spPr bwMode="auto">
          <a:xfrm>
            <a:off x="3227041" y="3990093"/>
            <a:ext cx="1941120" cy="12211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7413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Virtual Memory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6324" indent="-161282">
              <a:spcBef>
                <a:spcPts val="454"/>
              </a:spcBef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996" dirty="0"/>
              <a:t>The basic abstraction provided by the OS for memory management </a:t>
            </a:r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996" dirty="0"/>
              <a:t>VM enables programs to execute without requiring their entire address space to be resident in physical memory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Program can run on machines with less physical RAM than it </a:t>
            </a:r>
            <a:r>
              <a:rPr lang="ja-JP" altLang="en-GB" sz="1542" dirty="0"/>
              <a:t>“</a:t>
            </a:r>
            <a:r>
              <a:rPr lang="en-GB" altLang="ja-JP" sz="1542" dirty="0"/>
              <a:t>needs</a:t>
            </a:r>
            <a:r>
              <a:rPr lang="ja-JP" altLang="en-GB" sz="1542" dirty="0"/>
              <a:t>”</a:t>
            </a:r>
            <a:endParaRPr lang="en-GB" altLang="ja-JP" sz="1542" dirty="0"/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996" dirty="0"/>
              <a:t>Many programs don</a:t>
            </a:r>
            <a:r>
              <a:rPr lang="ja-JP" altLang="en-GB" sz="1996" dirty="0"/>
              <a:t>’</a:t>
            </a:r>
            <a:r>
              <a:rPr lang="en-GB" altLang="ja-JP" sz="1996" dirty="0"/>
              <a:t>t use all of their code or data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e.g., branches they never take, or variables never accessed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Observation: No need to allocate memory for it until it's used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OS should adjust amount allocated based on its </a:t>
            </a:r>
            <a:r>
              <a:rPr lang="en-GB" altLang="en-US" sz="1542" dirty="0">
                <a:solidFill>
                  <a:srgbClr val="993333"/>
                </a:solidFill>
              </a:rPr>
              <a:t>run-time</a:t>
            </a:r>
            <a:r>
              <a:rPr lang="en-GB" altLang="en-US" sz="1542" dirty="0"/>
              <a:t> </a:t>
            </a:r>
            <a:r>
              <a:rPr lang="en-GB" altLang="en-US" sz="1542" dirty="0" err="1"/>
              <a:t>behavior</a:t>
            </a:r>
            <a:endParaRPr lang="en-GB" altLang="en-US" sz="1542" dirty="0"/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996" dirty="0"/>
              <a:t>Virtual memory also </a:t>
            </a:r>
            <a:r>
              <a:rPr lang="en-GB" altLang="en-US" sz="1996" i="1" dirty="0">
                <a:solidFill>
                  <a:srgbClr val="993333"/>
                </a:solidFill>
              </a:rPr>
              <a:t>isolates</a:t>
            </a:r>
            <a:r>
              <a:rPr lang="en-GB" altLang="en-US" sz="1996" dirty="0"/>
              <a:t> processes from each other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One process cannot access memory addresses in others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Each process has its own isolated address space</a:t>
            </a:r>
          </a:p>
          <a:p>
            <a:pPr marL="256324" indent="-161282">
              <a:spcBef>
                <a:spcPts val="454"/>
              </a:spcBef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sz="1996" dirty="0">
              <a:solidFill>
                <a:srgbClr val="993333"/>
              </a:solidFill>
            </a:endParaRPr>
          </a:p>
          <a:p>
            <a:pPr marL="256324" indent="-161282">
              <a:spcBef>
                <a:spcPts val="454"/>
              </a:spcBef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996" dirty="0"/>
              <a:t>VM requires both hardware and OS support</a:t>
            </a:r>
          </a:p>
          <a:p>
            <a:pPr marL="681131" lvl="1" indent="-164162">
              <a:spcBef>
                <a:spcPts val="408"/>
              </a:spcBef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Hardware support: memory management unit (MMU) and translation lookaside buffer (TLB)</a:t>
            </a:r>
          </a:p>
          <a:p>
            <a:pPr marL="681131" lvl="1" indent="-164162">
              <a:spcBef>
                <a:spcPts val="408"/>
              </a:spcBef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sz="1542" dirty="0"/>
              <a:t>OS support: virtual memory system to control the MMU and TLB</a:t>
            </a:r>
          </a:p>
        </p:txBody>
      </p:sp>
    </p:spTree>
    <p:extLst>
      <p:ext uri="{BB962C8B-B14F-4D97-AF65-F5344CB8AC3E}">
        <p14:creationId xmlns:p14="http://schemas.microsoft.com/office/powerpoint/2010/main" val="10591845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Demand Paging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Does it make sense to read an entire program into memory at once?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No! Remember that only a small portion of a program's code may be used!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For example, if you never use the </a:t>
            </a:r>
            <a:r>
              <a:rPr lang="ja-JP" altLang="en-GB"/>
              <a:t>“</a:t>
            </a:r>
            <a:r>
              <a:rPr lang="en-GB" altLang="ja-JP"/>
              <a:t>print</a:t>
            </a:r>
            <a:r>
              <a:rPr lang="ja-JP" altLang="en-GB"/>
              <a:t>”</a:t>
            </a:r>
            <a:r>
              <a:rPr lang="en-GB" altLang="ja-JP"/>
              <a:t> capability of Powerpoint...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/>
          </a:p>
        </p:txBody>
      </p:sp>
      <p:sp>
        <p:nvSpPr>
          <p:cNvPr id="75779" name="Line 3"/>
          <p:cNvSpPr>
            <a:spLocks noChangeShapeType="1"/>
          </p:cNvSpPr>
          <p:nvPr/>
        </p:nvSpPr>
        <p:spPr bwMode="auto">
          <a:xfrm flipV="1">
            <a:off x="2122561" y="4009593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1003681" y="2504792"/>
            <a:ext cx="2204640" cy="381888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1003681" y="3177273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auto">
          <a:xfrm>
            <a:off x="1003681" y="5822552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auto">
          <a:xfrm>
            <a:off x="1003681" y="5309912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2122561" y="3743193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1003681" y="4222713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1003681" y="4745433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1003681" y="2504793"/>
            <a:ext cx="2204640" cy="672480"/>
          </a:xfrm>
          <a:prstGeom prst="roundRect">
            <a:avLst>
              <a:gd name="adj" fmla="val 213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1296001" y="2738072"/>
            <a:ext cx="18129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75789" name="Group 13"/>
          <p:cNvGrpSpPr>
            <a:grpSpLocks/>
          </p:cNvGrpSpPr>
          <p:nvPr/>
        </p:nvGrpSpPr>
        <p:grpSpPr bwMode="auto">
          <a:xfrm>
            <a:off x="5168161" y="3083673"/>
            <a:ext cx="2201760" cy="2738880"/>
            <a:chOff x="3589" y="1752"/>
            <a:chExt cx="1529" cy="1902"/>
          </a:xfrm>
        </p:grpSpPr>
        <p:sp>
          <p:nvSpPr>
            <p:cNvPr id="75819" name="AutoShape 14"/>
            <p:cNvSpPr>
              <a:spLocks noChangeArrowheads="1"/>
            </p:cNvSpPr>
            <p:nvPr/>
          </p:nvSpPr>
          <p:spPr bwMode="auto">
            <a:xfrm>
              <a:off x="3589" y="1752"/>
              <a:ext cx="1530" cy="1903"/>
            </a:xfrm>
            <a:prstGeom prst="roundRect">
              <a:avLst>
                <a:gd name="adj" fmla="val 65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0" name="AutoShape 15"/>
            <p:cNvSpPr>
              <a:spLocks noChangeArrowheads="1"/>
            </p:cNvSpPr>
            <p:nvPr/>
          </p:nvSpPr>
          <p:spPr bwMode="auto">
            <a:xfrm>
              <a:off x="3589" y="3551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1" name="AutoShape 16"/>
            <p:cNvSpPr>
              <a:spLocks noChangeArrowheads="1"/>
            </p:cNvSpPr>
            <p:nvPr/>
          </p:nvSpPr>
          <p:spPr bwMode="auto">
            <a:xfrm>
              <a:off x="3589" y="1784"/>
              <a:ext cx="153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2" name="AutoShape 17"/>
            <p:cNvSpPr>
              <a:spLocks noChangeArrowheads="1"/>
            </p:cNvSpPr>
            <p:nvPr/>
          </p:nvSpPr>
          <p:spPr bwMode="auto">
            <a:xfrm>
              <a:off x="3589" y="3279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3" name="AutoShape 18"/>
            <p:cNvSpPr>
              <a:spLocks noChangeArrowheads="1"/>
            </p:cNvSpPr>
            <p:nvPr/>
          </p:nvSpPr>
          <p:spPr bwMode="auto">
            <a:xfrm>
              <a:off x="3589" y="3098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4" name="AutoShape 19"/>
            <p:cNvSpPr>
              <a:spLocks noChangeArrowheads="1"/>
            </p:cNvSpPr>
            <p:nvPr/>
          </p:nvSpPr>
          <p:spPr bwMode="auto">
            <a:xfrm>
              <a:off x="3589" y="2596"/>
              <a:ext cx="153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5" name="AutoShape 20"/>
            <p:cNvSpPr>
              <a:spLocks noChangeArrowheads="1"/>
            </p:cNvSpPr>
            <p:nvPr/>
          </p:nvSpPr>
          <p:spPr bwMode="auto">
            <a:xfrm>
              <a:off x="3589" y="1967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6" name="AutoShape 21"/>
            <p:cNvSpPr>
              <a:spLocks noChangeArrowheads="1"/>
            </p:cNvSpPr>
            <p:nvPr/>
          </p:nvSpPr>
          <p:spPr bwMode="auto">
            <a:xfrm>
              <a:off x="3589" y="2870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7" name="AutoShape 22"/>
            <p:cNvSpPr>
              <a:spLocks noChangeArrowheads="1"/>
            </p:cNvSpPr>
            <p:nvPr/>
          </p:nvSpPr>
          <p:spPr bwMode="auto">
            <a:xfrm>
              <a:off x="3589" y="2216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8" name="AutoShape 23"/>
            <p:cNvSpPr>
              <a:spLocks noChangeArrowheads="1"/>
            </p:cNvSpPr>
            <p:nvPr/>
          </p:nvSpPr>
          <p:spPr bwMode="auto">
            <a:xfrm>
              <a:off x="3589" y="2360"/>
              <a:ext cx="153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29" name="AutoShape 24"/>
            <p:cNvSpPr>
              <a:spLocks noChangeArrowheads="1"/>
            </p:cNvSpPr>
            <p:nvPr/>
          </p:nvSpPr>
          <p:spPr bwMode="auto">
            <a:xfrm>
              <a:off x="3589" y="2425"/>
              <a:ext cx="153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30" name="AutoShape 25"/>
            <p:cNvSpPr>
              <a:spLocks noChangeArrowheads="1"/>
            </p:cNvSpPr>
            <p:nvPr/>
          </p:nvSpPr>
          <p:spPr bwMode="auto">
            <a:xfrm>
              <a:off x="3589" y="2986"/>
              <a:ext cx="153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5831" name="AutoShape 26"/>
            <p:cNvSpPr>
              <a:spLocks noChangeArrowheads="1"/>
            </p:cNvSpPr>
            <p:nvPr/>
          </p:nvSpPr>
          <p:spPr bwMode="auto">
            <a:xfrm>
              <a:off x="3589" y="3383"/>
              <a:ext cx="153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75790" name="Text Box 27"/>
          <p:cNvSpPr txBox="1">
            <a:spLocks noChangeArrowheads="1"/>
          </p:cNvSpPr>
          <p:nvPr/>
        </p:nvSpPr>
        <p:spPr bwMode="auto">
          <a:xfrm>
            <a:off x="1117441" y="2162072"/>
            <a:ext cx="21470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Virtual address space</a:t>
            </a:r>
          </a:p>
        </p:txBody>
      </p:sp>
      <p:sp>
        <p:nvSpPr>
          <p:cNvPr id="75791" name="Text Box 28"/>
          <p:cNvSpPr txBox="1">
            <a:spLocks noChangeArrowheads="1"/>
          </p:cNvSpPr>
          <p:nvPr/>
        </p:nvSpPr>
        <p:spPr bwMode="auto">
          <a:xfrm>
            <a:off x="5457601" y="2185112"/>
            <a:ext cx="16963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sp>
        <p:nvSpPr>
          <p:cNvPr id="75792" name="Line 29"/>
          <p:cNvSpPr>
            <a:spLocks noChangeShapeType="1"/>
          </p:cNvSpPr>
          <p:nvPr/>
        </p:nvSpPr>
        <p:spPr bwMode="auto">
          <a:xfrm>
            <a:off x="3215521" y="4454552"/>
            <a:ext cx="1964160" cy="46080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93" name="Line 30"/>
          <p:cNvSpPr>
            <a:spLocks noChangeShapeType="1"/>
          </p:cNvSpPr>
          <p:nvPr/>
        </p:nvSpPr>
        <p:spPr bwMode="auto">
          <a:xfrm>
            <a:off x="3215521" y="4627352"/>
            <a:ext cx="1964160" cy="89856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94" name="Line 31"/>
          <p:cNvSpPr>
            <a:spLocks noChangeShapeType="1"/>
          </p:cNvSpPr>
          <p:nvPr/>
        </p:nvSpPr>
        <p:spPr bwMode="auto">
          <a:xfrm flipV="1">
            <a:off x="3205440" y="5744792"/>
            <a:ext cx="1975680" cy="50688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95" name="Line 32"/>
          <p:cNvSpPr>
            <a:spLocks noChangeShapeType="1"/>
          </p:cNvSpPr>
          <p:nvPr/>
        </p:nvSpPr>
        <p:spPr bwMode="auto">
          <a:xfrm flipV="1">
            <a:off x="3215521" y="5111192"/>
            <a:ext cx="1964160" cy="8179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96" name="Line 33"/>
          <p:cNvSpPr>
            <a:spLocks noChangeShapeType="1"/>
          </p:cNvSpPr>
          <p:nvPr/>
        </p:nvSpPr>
        <p:spPr bwMode="auto">
          <a:xfrm flipV="1">
            <a:off x="3205440" y="5318552"/>
            <a:ext cx="1975680" cy="7603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97" name="Line 34"/>
          <p:cNvSpPr>
            <a:spLocks noChangeShapeType="1"/>
          </p:cNvSpPr>
          <p:nvPr/>
        </p:nvSpPr>
        <p:spPr bwMode="auto">
          <a:xfrm flipV="1">
            <a:off x="3205440" y="4316312"/>
            <a:ext cx="1964160" cy="144000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98" name="Line 35"/>
          <p:cNvSpPr>
            <a:spLocks noChangeShapeType="1"/>
          </p:cNvSpPr>
          <p:nvPr/>
        </p:nvSpPr>
        <p:spPr bwMode="auto">
          <a:xfrm flipV="1">
            <a:off x="3215521" y="3187352"/>
            <a:ext cx="1964160" cy="22003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799" name="Line 36"/>
          <p:cNvSpPr>
            <a:spLocks noChangeShapeType="1"/>
          </p:cNvSpPr>
          <p:nvPr/>
        </p:nvSpPr>
        <p:spPr bwMode="auto">
          <a:xfrm flipV="1">
            <a:off x="3205440" y="4120472"/>
            <a:ext cx="1975680" cy="215424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0" name="Line 37"/>
          <p:cNvSpPr>
            <a:spLocks noChangeShapeType="1"/>
          </p:cNvSpPr>
          <p:nvPr/>
        </p:nvSpPr>
        <p:spPr bwMode="auto">
          <a:xfrm flipV="1">
            <a:off x="3215521" y="4005272"/>
            <a:ext cx="1929600" cy="101376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1" name="Line 38"/>
          <p:cNvSpPr>
            <a:spLocks noChangeShapeType="1"/>
          </p:cNvSpPr>
          <p:nvPr/>
        </p:nvSpPr>
        <p:spPr bwMode="auto">
          <a:xfrm flipV="1">
            <a:off x="3227041" y="3429272"/>
            <a:ext cx="1952640" cy="172800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2" name="Line 39"/>
          <p:cNvSpPr>
            <a:spLocks noChangeShapeType="1"/>
          </p:cNvSpPr>
          <p:nvPr/>
        </p:nvSpPr>
        <p:spPr bwMode="auto">
          <a:xfrm>
            <a:off x="3227041" y="3360152"/>
            <a:ext cx="1941120" cy="43776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3" name="Line 40"/>
          <p:cNvSpPr>
            <a:spLocks noChangeShapeType="1"/>
          </p:cNvSpPr>
          <p:nvPr/>
        </p:nvSpPr>
        <p:spPr bwMode="auto">
          <a:xfrm>
            <a:off x="3227041" y="3509912"/>
            <a:ext cx="1941120" cy="1221120"/>
          </a:xfrm>
          <a:prstGeom prst="line">
            <a:avLst/>
          </a:prstGeom>
          <a:noFill/>
          <a:ln w="3672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4" name="AutoShape 41"/>
          <p:cNvSpPr>
            <a:spLocks noChangeArrowheads="1"/>
          </p:cNvSpPr>
          <p:nvPr/>
        </p:nvSpPr>
        <p:spPr bwMode="auto">
          <a:xfrm>
            <a:off x="999361" y="5967993"/>
            <a:ext cx="2204640" cy="73440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5" name="AutoShape 42"/>
          <p:cNvSpPr>
            <a:spLocks noChangeArrowheads="1"/>
          </p:cNvSpPr>
          <p:nvPr/>
        </p:nvSpPr>
        <p:spPr bwMode="auto">
          <a:xfrm>
            <a:off x="999361" y="6099033"/>
            <a:ext cx="2204640" cy="73440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6" name="AutoShape 43"/>
          <p:cNvSpPr>
            <a:spLocks noChangeArrowheads="1"/>
          </p:cNvSpPr>
          <p:nvPr/>
        </p:nvSpPr>
        <p:spPr bwMode="auto">
          <a:xfrm>
            <a:off x="999361" y="5805273"/>
            <a:ext cx="2204640" cy="73440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7" name="AutoShape 44"/>
          <p:cNvSpPr>
            <a:spLocks noChangeArrowheads="1"/>
          </p:cNvSpPr>
          <p:nvPr/>
        </p:nvSpPr>
        <p:spPr bwMode="auto">
          <a:xfrm>
            <a:off x="999361" y="5445273"/>
            <a:ext cx="2204640" cy="269280"/>
          </a:xfrm>
          <a:prstGeom prst="roundRect">
            <a:avLst>
              <a:gd name="adj" fmla="val 53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8" name="AutoShape 45"/>
          <p:cNvSpPr>
            <a:spLocks noChangeArrowheads="1"/>
          </p:cNvSpPr>
          <p:nvPr/>
        </p:nvSpPr>
        <p:spPr bwMode="auto">
          <a:xfrm rot="10800000">
            <a:off x="1012321" y="5226392"/>
            <a:ext cx="220464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09" name="AutoShape 46"/>
          <p:cNvSpPr>
            <a:spLocks noChangeArrowheads="1"/>
          </p:cNvSpPr>
          <p:nvPr/>
        </p:nvSpPr>
        <p:spPr bwMode="auto">
          <a:xfrm>
            <a:off x="999361" y="5053593"/>
            <a:ext cx="2204640" cy="73440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10" name="AutoShape 47"/>
          <p:cNvSpPr>
            <a:spLocks noChangeArrowheads="1"/>
          </p:cNvSpPr>
          <p:nvPr/>
        </p:nvSpPr>
        <p:spPr bwMode="auto">
          <a:xfrm>
            <a:off x="999361" y="4707992"/>
            <a:ext cx="2204640" cy="288000"/>
          </a:xfrm>
          <a:prstGeom prst="roundRect">
            <a:avLst>
              <a:gd name="adj" fmla="val 50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11" name="AutoShape 48"/>
          <p:cNvSpPr>
            <a:spLocks noChangeArrowheads="1"/>
          </p:cNvSpPr>
          <p:nvPr/>
        </p:nvSpPr>
        <p:spPr bwMode="auto">
          <a:xfrm>
            <a:off x="999361" y="4530873"/>
            <a:ext cx="2204640" cy="73440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12" name="AutoShape 49"/>
          <p:cNvSpPr>
            <a:spLocks noChangeArrowheads="1"/>
          </p:cNvSpPr>
          <p:nvPr/>
        </p:nvSpPr>
        <p:spPr bwMode="auto">
          <a:xfrm>
            <a:off x="999361" y="4245753"/>
            <a:ext cx="2204640" cy="162720"/>
          </a:xfrm>
          <a:prstGeom prst="roundRect">
            <a:avLst>
              <a:gd name="adj" fmla="val 8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13" name="AutoShape 50"/>
          <p:cNvSpPr>
            <a:spLocks noChangeArrowheads="1"/>
          </p:cNvSpPr>
          <p:nvPr/>
        </p:nvSpPr>
        <p:spPr bwMode="auto">
          <a:xfrm>
            <a:off x="999361" y="3567513"/>
            <a:ext cx="2204640" cy="122400"/>
          </a:xfrm>
          <a:prstGeom prst="roundRect">
            <a:avLst>
              <a:gd name="adj" fmla="val 119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14" name="AutoShape 51"/>
          <p:cNvSpPr>
            <a:spLocks noChangeArrowheads="1"/>
          </p:cNvSpPr>
          <p:nvPr/>
        </p:nvSpPr>
        <p:spPr bwMode="auto">
          <a:xfrm>
            <a:off x="999361" y="3420633"/>
            <a:ext cx="2204640" cy="73440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5815" name="Text Box 52"/>
          <p:cNvSpPr txBox="1">
            <a:spLocks noChangeArrowheads="1"/>
          </p:cNvSpPr>
          <p:nvPr/>
        </p:nvSpPr>
        <p:spPr bwMode="auto">
          <a:xfrm>
            <a:off x="2776321" y="6539673"/>
            <a:ext cx="4796640" cy="319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Where are the </a:t>
            </a:r>
            <a:r>
              <a:rPr lang="ja-JP" altLang="en-GB" sz="2177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sz="2177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holes</a:t>
            </a:r>
            <a:r>
              <a:rPr lang="ja-JP" altLang="en-GB" sz="2177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sz="2177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 ??</a:t>
            </a:r>
            <a:endParaRPr lang="en-GB" altLang="en-US" sz="2177" i="1">
              <a:solidFill>
                <a:srgbClr val="993333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9362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Where are the </a:t>
            </a:r>
            <a:r>
              <a:rPr lang="ja-JP" altLang="en-GB"/>
              <a:t>“</a:t>
            </a:r>
            <a:r>
              <a:rPr lang="en-GB" altLang="ja-JP"/>
              <a:t>holes</a:t>
            </a:r>
            <a:r>
              <a:rPr lang="ja-JP" altLang="en-GB"/>
              <a:t>”</a:t>
            </a:r>
            <a:r>
              <a:rPr lang="en-GB" altLang="ja-JP"/>
              <a:t>?</a:t>
            </a:r>
            <a:endParaRPr lang="en-GB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95042" indent="0">
              <a:buNone/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Three kinds of </a:t>
            </a:r>
            <a:r>
              <a:rPr lang="ja-JP" altLang="en-GB" dirty="0"/>
              <a:t>“</a:t>
            </a:r>
            <a:r>
              <a:rPr lang="en-GB" altLang="ja-JP" dirty="0"/>
              <a:t>holes</a:t>
            </a:r>
            <a:r>
              <a:rPr lang="ja-JP" altLang="en-GB" dirty="0"/>
              <a:t>”</a:t>
            </a:r>
            <a:r>
              <a:rPr lang="en-GB" altLang="ja-JP" dirty="0"/>
              <a:t> in a process's page tables:</a:t>
            </a:r>
          </a:p>
          <a:p>
            <a:pPr marL="95042" indent="0">
              <a:buNone/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 smtClean="0"/>
              <a:t>1. Pages </a:t>
            </a:r>
            <a:r>
              <a:rPr lang="en-GB" altLang="en-US" dirty="0"/>
              <a:t>that are on disk</a:t>
            </a:r>
          </a:p>
          <a:p>
            <a:pPr marL="859868" lvl="1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Pages that were swapped out to disk to save memory</a:t>
            </a:r>
          </a:p>
          <a:p>
            <a:pPr marL="859868" lvl="1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Also includes code pages in an executable file</a:t>
            </a:r>
          </a:p>
          <a:p>
            <a:pPr marL="1249037" lvl="2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When a page fault occurs, load the corresponding page from disk</a:t>
            </a:r>
          </a:p>
          <a:p>
            <a:pPr marL="95042" indent="0">
              <a:buNone/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2. Pages that have not been accessed yet</a:t>
            </a:r>
          </a:p>
          <a:p>
            <a:pPr marL="859868" lvl="1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For example, newly-allocated memory</a:t>
            </a:r>
          </a:p>
          <a:p>
            <a:pPr marL="1249037" lvl="2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When a page fault occurs, allocate a new physical page</a:t>
            </a:r>
          </a:p>
          <a:p>
            <a:pPr marL="859868" lvl="1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What are the contents of the newly-allocated page???</a:t>
            </a:r>
          </a:p>
          <a:p>
            <a:pPr marL="95042" indent="0">
              <a:buNone/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3. Pages that are invalid</a:t>
            </a:r>
          </a:p>
          <a:p>
            <a:pPr marL="859868" lvl="1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For example, the </a:t>
            </a:r>
            <a:r>
              <a:rPr lang="ja-JP" altLang="en-GB" dirty="0"/>
              <a:t>“</a:t>
            </a:r>
            <a:r>
              <a:rPr lang="en-GB" altLang="ja-JP" dirty="0"/>
              <a:t>null page</a:t>
            </a:r>
            <a:r>
              <a:rPr lang="ja-JP" altLang="en-GB" dirty="0"/>
              <a:t>”</a:t>
            </a:r>
            <a:r>
              <a:rPr lang="en-GB" altLang="ja-JP" dirty="0"/>
              <a:t> at address 0x0</a:t>
            </a:r>
          </a:p>
          <a:p>
            <a:pPr marL="1249037" lvl="2" indent="-342900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When a page fault occurs, kill the offending process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1514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Starting up a process</a:t>
            </a: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65601" y="567721"/>
            <a:ext cx="879408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does a process's address space look like when it first starts up?</a:t>
            </a:r>
          </a:p>
        </p:txBody>
      </p:sp>
      <p:sp>
        <p:nvSpPr>
          <p:cNvPr id="79875" name="Line 3"/>
          <p:cNvSpPr>
            <a:spLocks noChangeShapeType="1"/>
          </p:cNvSpPr>
          <p:nvPr/>
        </p:nvSpPr>
        <p:spPr bwMode="auto">
          <a:xfrm flipV="1">
            <a:off x="2036161" y="2692633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auto">
          <a:xfrm>
            <a:off x="917281" y="1858873"/>
            <a:ext cx="2204640" cy="314784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917281" y="1858873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auto">
          <a:xfrm>
            <a:off x="917281" y="4504153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917281" y="3992952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0" name="Line 8"/>
          <p:cNvSpPr>
            <a:spLocks noChangeShapeType="1"/>
          </p:cNvSpPr>
          <p:nvPr/>
        </p:nvSpPr>
        <p:spPr bwMode="auto">
          <a:xfrm>
            <a:off x="2036161" y="2426233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917281" y="2905753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2" name="AutoShape 10"/>
          <p:cNvSpPr>
            <a:spLocks noChangeArrowheads="1"/>
          </p:cNvSpPr>
          <p:nvPr/>
        </p:nvSpPr>
        <p:spPr bwMode="auto">
          <a:xfrm>
            <a:off x="917281" y="3427033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3" name="AutoShape 11"/>
          <p:cNvSpPr>
            <a:spLocks noChangeArrowheads="1"/>
          </p:cNvSpPr>
          <p:nvPr/>
        </p:nvSpPr>
        <p:spPr bwMode="auto">
          <a:xfrm rot="10800000">
            <a:off x="917281" y="4519992"/>
            <a:ext cx="2200320" cy="380160"/>
          </a:xfrm>
          <a:prstGeom prst="roundRect">
            <a:avLst>
              <a:gd name="adj" fmla="val 375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4" name="AutoShape 12"/>
          <p:cNvSpPr>
            <a:spLocks noChangeArrowheads="1"/>
          </p:cNvSpPr>
          <p:nvPr/>
        </p:nvSpPr>
        <p:spPr bwMode="auto">
          <a:xfrm>
            <a:off x="917281" y="3990073"/>
            <a:ext cx="2200320" cy="407520"/>
          </a:xfrm>
          <a:prstGeom prst="roundRect">
            <a:avLst>
              <a:gd name="adj" fmla="val 352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5" name="AutoShape 13"/>
          <p:cNvSpPr>
            <a:spLocks noChangeArrowheads="1"/>
          </p:cNvSpPr>
          <p:nvPr/>
        </p:nvSpPr>
        <p:spPr bwMode="auto">
          <a:xfrm rot="10800000">
            <a:off x="917281" y="3909432"/>
            <a:ext cx="220032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6" name="AutoShape 14"/>
          <p:cNvSpPr>
            <a:spLocks noChangeArrowheads="1"/>
          </p:cNvSpPr>
          <p:nvPr/>
        </p:nvSpPr>
        <p:spPr bwMode="auto">
          <a:xfrm>
            <a:off x="917281" y="3391032"/>
            <a:ext cx="2200320" cy="403200"/>
          </a:xfrm>
          <a:prstGeom prst="roundRect">
            <a:avLst>
              <a:gd name="adj" fmla="val 356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7" name="AutoShape 15"/>
          <p:cNvSpPr>
            <a:spLocks noChangeArrowheads="1"/>
          </p:cNvSpPr>
          <p:nvPr/>
        </p:nvSpPr>
        <p:spPr bwMode="auto">
          <a:xfrm>
            <a:off x="917281" y="2884152"/>
            <a:ext cx="2200320" cy="414720"/>
          </a:xfrm>
          <a:prstGeom prst="roundRect">
            <a:avLst>
              <a:gd name="adj" fmla="val 34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8" name="AutoShape 16"/>
          <p:cNvSpPr>
            <a:spLocks noChangeArrowheads="1"/>
          </p:cNvSpPr>
          <p:nvPr/>
        </p:nvSpPr>
        <p:spPr bwMode="auto">
          <a:xfrm>
            <a:off x="917281" y="1974072"/>
            <a:ext cx="2200320" cy="449280"/>
          </a:xfrm>
          <a:prstGeom prst="roundRect">
            <a:avLst>
              <a:gd name="adj" fmla="val 31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3261601" y="4807992"/>
            <a:ext cx="2053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Code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3261601" y="4807992"/>
            <a:ext cx="2053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Code</a:t>
            </a: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3261601" y="4370232"/>
            <a:ext cx="2053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Initialized vars</a:t>
            </a:r>
          </a:p>
        </p:txBody>
      </p:sp>
      <p:sp>
        <p:nvSpPr>
          <p:cNvPr id="79892" name="Text Box 20"/>
          <p:cNvSpPr txBox="1">
            <a:spLocks noChangeArrowheads="1"/>
          </p:cNvSpPr>
          <p:nvPr/>
        </p:nvSpPr>
        <p:spPr bwMode="auto">
          <a:xfrm>
            <a:off x="3240001" y="3759672"/>
            <a:ext cx="2053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3263041" y="3229752"/>
            <a:ext cx="2053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79894" name="Text Box 22"/>
          <p:cNvSpPr txBox="1">
            <a:spLocks noChangeArrowheads="1"/>
          </p:cNvSpPr>
          <p:nvPr/>
        </p:nvSpPr>
        <p:spPr bwMode="auto">
          <a:xfrm>
            <a:off x="3263041" y="1812792"/>
            <a:ext cx="2053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3139201" y="2184312"/>
            <a:ext cx="4115520" cy="2494080"/>
            <a:chOff x="2180" y="1066"/>
            <a:chExt cx="2858" cy="1732"/>
          </a:xfrm>
        </p:grpSpPr>
        <p:sp>
          <p:nvSpPr>
            <p:cNvPr id="79899" name="Text Box 24"/>
            <p:cNvSpPr txBox="1">
              <a:spLocks noChangeArrowheads="1"/>
            </p:cNvSpPr>
            <p:nvPr/>
          </p:nvSpPr>
          <p:spPr bwMode="auto">
            <a:xfrm>
              <a:off x="3614" y="1776"/>
              <a:ext cx="142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i="1">
                  <a:latin typeface="Calibri" charset="0"/>
                  <a:ea typeface="Calibri" charset="0"/>
                  <a:cs typeface="Calibri" charset="0"/>
                </a:rPr>
                <a:t>Unmapped pages</a:t>
              </a:r>
            </a:p>
          </p:txBody>
        </p:sp>
        <p:sp>
          <p:nvSpPr>
            <p:cNvPr id="79900" name="Line 25"/>
            <p:cNvSpPr>
              <a:spLocks noChangeShapeType="1"/>
            </p:cNvSpPr>
            <p:nvPr/>
          </p:nvSpPr>
          <p:spPr bwMode="auto">
            <a:xfrm flipH="1" flipV="1">
              <a:off x="2179" y="1065"/>
              <a:ext cx="1402" cy="711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9901" name="Line 26"/>
            <p:cNvSpPr>
              <a:spLocks noChangeShapeType="1"/>
            </p:cNvSpPr>
            <p:nvPr/>
          </p:nvSpPr>
          <p:spPr bwMode="auto">
            <a:xfrm flipH="1" flipV="1">
              <a:off x="2211" y="1704"/>
              <a:ext cx="1355" cy="136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9902" name="Line 27"/>
            <p:cNvSpPr>
              <a:spLocks noChangeShapeType="1"/>
            </p:cNvSpPr>
            <p:nvPr/>
          </p:nvSpPr>
          <p:spPr bwMode="auto">
            <a:xfrm flipH="1">
              <a:off x="2218" y="1904"/>
              <a:ext cx="1363" cy="168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9903" name="Line 28"/>
            <p:cNvSpPr>
              <a:spLocks noChangeShapeType="1"/>
            </p:cNvSpPr>
            <p:nvPr/>
          </p:nvSpPr>
          <p:spPr bwMode="auto">
            <a:xfrm flipH="1">
              <a:off x="2257" y="1928"/>
              <a:ext cx="1324" cy="503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9904" name="Line 29"/>
            <p:cNvSpPr>
              <a:spLocks noChangeShapeType="1"/>
            </p:cNvSpPr>
            <p:nvPr/>
          </p:nvSpPr>
          <p:spPr bwMode="auto">
            <a:xfrm flipH="1">
              <a:off x="2266" y="1960"/>
              <a:ext cx="1355" cy="839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3103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Starting up a process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does a process's address space look like when it first starts up?</a:t>
            </a:r>
          </a:p>
        </p:txBody>
      </p:sp>
      <p:sp>
        <p:nvSpPr>
          <p:cNvPr id="81923" name="Line 3"/>
          <p:cNvSpPr>
            <a:spLocks noChangeShapeType="1"/>
          </p:cNvSpPr>
          <p:nvPr/>
        </p:nvSpPr>
        <p:spPr bwMode="auto">
          <a:xfrm flipV="1">
            <a:off x="2036161" y="2633641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24" name="AutoShape 4"/>
          <p:cNvSpPr>
            <a:spLocks noChangeArrowheads="1"/>
          </p:cNvSpPr>
          <p:nvPr/>
        </p:nvSpPr>
        <p:spPr bwMode="auto">
          <a:xfrm>
            <a:off x="917281" y="1799881"/>
            <a:ext cx="2204640" cy="314784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25" name="AutoShape 5"/>
          <p:cNvSpPr>
            <a:spLocks noChangeArrowheads="1"/>
          </p:cNvSpPr>
          <p:nvPr/>
        </p:nvSpPr>
        <p:spPr bwMode="auto">
          <a:xfrm>
            <a:off x="917281" y="1799881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26" name="AutoShape 6"/>
          <p:cNvSpPr>
            <a:spLocks noChangeArrowheads="1"/>
          </p:cNvSpPr>
          <p:nvPr/>
        </p:nvSpPr>
        <p:spPr bwMode="auto">
          <a:xfrm>
            <a:off x="917281" y="4445161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917281" y="3933960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>
            <a:off x="2036161" y="2367241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29" name="AutoShape 9"/>
          <p:cNvSpPr>
            <a:spLocks noChangeArrowheads="1"/>
          </p:cNvSpPr>
          <p:nvPr/>
        </p:nvSpPr>
        <p:spPr bwMode="auto">
          <a:xfrm>
            <a:off x="917281" y="2846761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0" name="AutoShape 10"/>
          <p:cNvSpPr>
            <a:spLocks noChangeArrowheads="1"/>
          </p:cNvSpPr>
          <p:nvPr/>
        </p:nvSpPr>
        <p:spPr bwMode="auto">
          <a:xfrm>
            <a:off x="917281" y="3368041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1" name="AutoShape 11"/>
          <p:cNvSpPr>
            <a:spLocks noChangeArrowheads="1"/>
          </p:cNvSpPr>
          <p:nvPr/>
        </p:nvSpPr>
        <p:spPr bwMode="auto">
          <a:xfrm rot="10800000">
            <a:off x="917281" y="4461000"/>
            <a:ext cx="2200320" cy="380160"/>
          </a:xfrm>
          <a:prstGeom prst="roundRect">
            <a:avLst>
              <a:gd name="adj" fmla="val 375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2" name="AutoShape 12"/>
          <p:cNvSpPr>
            <a:spLocks noChangeArrowheads="1"/>
          </p:cNvSpPr>
          <p:nvPr/>
        </p:nvSpPr>
        <p:spPr bwMode="auto">
          <a:xfrm>
            <a:off x="917281" y="3931081"/>
            <a:ext cx="2200320" cy="407520"/>
          </a:xfrm>
          <a:prstGeom prst="roundRect">
            <a:avLst>
              <a:gd name="adj" fmla="val 352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3" name="AutoShape 13"/>
          <p:cNvSpPr>
            <a:spLocks noChangeArrowheads="1"/>
          </p:cNvSpPr>
          <p:nvPr/>
        </p:nvSpPr>
        <p:spPr bwMode="auto">
          <a:xfrm rot="10800000">
            <a:off x="917281" y="3850440"/>
            <a:ext cx="220032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4" name="AutoShape 14"/>
          <p:cNvSpPr>
            <a:spLocks noChangeArrowheads="1"/>
          </p:cNvSpPr>
          <p:nvPr/>
        </p:nvSpPr>
        <p:spPr bwMode="auto">
          <a:xfrm>
            <a:off x="917281" y="3332040"/>
            <a:ext cx="2200320" cy="403200"/>
          </a:xfrm>
          <a:prstGeom prst="roundRect">
            <a:avLst>
              <a:gd name="adj" fmla="val 356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5" name="AutoShape 15"/>
          <p:cNvSpPr>
            <a:spLocks noChangeArrowheads="1"/>
          </p:cNvSpPr>
          <p:nvPr/>
        </p:nvSpPr>
        <p:spPr bwMode="auto">
          <a:xfrm>
            <a:off x="917281" y="2825160"/>
            <a:ext cx="2200320" cy="414720"/>
          </a:xfrm>
          <a:prstGeom prst="roundRect">
            <a:avLst>
              <a:gd name="adj" fmla="val 34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6" name="AutoShape 16"/>
          <p:cNvSpPr>
            <a:spLocks noChangeArrowheads="1"/>
          </p:cNvSpPr>
          <p:nvPr/>
        </p:nvSpPr>
        <p:spPr bwMode="auto">
          <a:xfrm>
            <a:off x="917281" y="1915080"/>
            <a:ext cx="2200320" cy="449280"/>
          </a:xfrm>
          <a:prstGeom prst="roundRect">
            <a:avLst>
              <a:gd name="adj" fmla="val 31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7" name="Line 17"/>
          <p:cNvSpPr>
            <a:spLocks noChangeShapeType="1"/>
          </p:cNvSpPr>
          <p:nvPr/>
        </p:nvSpPr>
        <p:spPr bwMode="auto">
          <a:xfrm flipH="1">
            <a:off x="1908001" y="4679880"/>
            <a:ext cx="1635840" cy="115200"/>
          </a:xfrm>
          <a:prstGeom prst="line">
            <a:avLst/>
          </a:prstGeom>
          <a:noFill/>
          <a:ln w="1836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3600001" y="4530120"/>
            <a:ext cx="24624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Reference next instruction</a:t>
            </a:r>
          </a:p>
        </p:txBody>
      </p:sp>
    </p:spTree>
    <p:extLst>
      <p:ext uri="{BB962C8B-B14F-4D97-AF65-F5344CB8AC3E}">
        <p14:creationId xmlns:p14="http://schemas.microsoft.com/office/powerpoint/2010/main" val="4351152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Starting up a process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does a process's address space look like when it first starts up?</a:t>
            </a:r>
          </a:p>
        </p:txBody>
      </p:sp>
      <p:sp>
        <p:nvSpPr>
          <p:cNvPr id="83971" name="Line 3"/>
          <p:cNvSpPr>
            <a:spLocks noChangeShapeType="1"/>
          </p:cNvSpPr>
          <p:nvPr/>
        </p:nvSpPr>
        <p:spPr bwMode="auto">
          <a:xfrm flipV="1">
            <a:off x="2036161" y="2589397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2" name="AutoShape 4"/>
          <p:cNvSpPr>
            <a:spLocks noChangeArrowheads="1"/>
          </p:cNvSpPr>
          <p:nvPr/>
        </p:nvSpPr>
        <p:spPr bwMode="auto">
          <a:xfrm>
            <a:off x="917281" y="1755637"/>
            <a:ext cx="2204640" cy="314784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3" name="AutoShape 5"/>
          <p:cNvSpPr>
            <a:spLocks noChangeArrowheads="1"/>
          </p:cNvSpPr>
          <p:nvPr/>
        </p:nvSpPr>
        <p:spPr bwMode="auto">
          <a:xfrm>
            <a:off x="917281" y="1755637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4" name="AutoShape 6"/>
          <p:cNvSpPr>
            <a:spLocks noChangeArrowheads="1"/>
          </p:cNvSpPr>
          <p:nvPr/>
        </p:nvSpPr>
        <p:spPr bwMode="auto">
          <a:xfrm>
            <a:off x="917281" y="4400917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5" name="AutoShape 7"/>
          <p:cNvSpPr>
            <a:spLocks noChangeArrowheads="1"/>
          </p:cNvSpPr>
          <p:nvPr/>
        </p:nvSpPr>
        <p:spPr bwMode="auto">
          <a:xfrm>
            <a:off x="917281" y="3889716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2036161" y="2322997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7" name="AutoShape 9"/>
          <p:cNvSpPr>
            <a:spLocks noChangeArrowheads="1"/>
          </p:cNvSpPr>
          <p:nvPr/>
        </p:nvSpPr>
        <p:spPr bwMode="auto">
          <a:xfrm>
            <a:off x="917281" y="2802517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8" name="AutoShape 10"/>
          <p:cNvSpPr>
            <a:spLocks noChangeArrowheads="1"/>
          </p:cNvSpPr>
          <p:nvPr/>
        </p:nvSpPr>
        <p:spPr bwMode="auto">
          <a:xfrm>
            <a:off x="917281" y="3323797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79" name="AutoShape 11"/>
          <p:cNvSpPr>
            <a:spLocks noChangeArrowheads="1"/>
          </p:cNvSpPr>
          <p:nvPr/>
        </p:nvSpPr>
        <p:spPr bwMode="auto">
          <a:xfrm rot="10800000">
            <a:off x="917281" y="4416756"/>
            <a:ext cx="2200320" cy="380160"/>
          </a:xfrm>
          <a:prstGeom prst="roundRect">
            <a:avLst>
              <a:gd name="adj" fmla="val 375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80" name="AutoShape 12"/>
          <p:cNvSpPr>
            <a:spLocks noChangeArrowheads="1"/>
          </p:cNvSpPr>
          <p:nvPr/>
        </p:nvSpPr>
        <p:spPr bwMode="auto">
          <a:xfrm>
            <a:off x="917281" y="3886837"/>
            <a:ext cx="2200320" cy="407520"/>
          </a:xfrm>
          <a:prstGeom prst="roundRect">
            <a:avLst>
              <a:gd name="adj" fmla="val 352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81" name="AutoShape 13"/>
          <p:cNvSpPr>
            <a:spLocks noChangeArrowheads="1"/>
          </p:cNvSpPr>
          <p:nvPr/>
        </p:nvSpPr>
        <p:spPr bwMode="auto">
          <a:xfrm rot="10800000">
            <a:off x="917281" y="3806196"/>
            <a:ext cx="220032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82" name="AutoShape 14"/>
          <p:cNvSpPr>
            <a:spLocks noChangeArrowheads="1"/>
          </p:cNvSpPr>
          <p:nvPr/>
        </p:nvSpPr>
        <p:spPr bwMode="auto">
          <a:xfrm>
            <a:off x="917281" y="3287796"/>
            <a:ext cx="2200320" cy="403200"/>
          </a:xfrm>
          <a:prstGeom prst="roundRect">
            <a:avLst>
              <a:gd name="adj" fmla="val 356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83" name="AutoShape 15"/>
          <p:cNvSpPr>
            <a:spLocks noChangeArrowheads="1"/>
          </p:cNvSpPr>
          <p:nvPr/>
        </p:nvSpPr>
        <p:spPr bwMode="auto">
          <a:xfrm>
            <a:off x="917281" y="2780916"/>
            <a:ext cx="2200320" cy="414720"/>
          </a:xfrm>
          <a:prstGeom prst="roundRect">
            <a:avLst>
              <a:gd name="adj" fmla="val 34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84" name="AutoShape 16"/>
          <p:cNvSpPr>
            <a:spLocks noChangeArrowheads="1"/>
          </p:cNvSpPr>
          <p:nvPr/>
        </p:nvSpPr>
        <p:spPr bwMode="auto">
          <a:xfrm>
            <a:off x="917281" y="1870836"/>
            <a:ext cx="2200320" cy="449280"/>
          </a:xfrm>
          <a:prstGeom prst="roundRect">
            <a:avLst>
              <a:gd name="adj" fmla="val 31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3600000" y="4485876"/>
            <a:ext cx="1146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Page fault!!!</a:t>
            </a:r>
          </a:p>
        </p:txBody>
      </p:sp>
      <p:sp>
        <p:nvSpPr>
          <p:cNvPr id="83986" name="AutoShape 18"/>
          <p:cNvSpPr>
            <a:spLocks noChangeArrowheads="1"/>
          </p:cNvSpPr>
          <p:nvPr/>
        </p:nvSpPr>
        <p:spPr bwMode="auto">
          <a:xfrm>
            <a:off x="917281" y="4596757"/>
            <a:ext cx="2204640" cy="197280"/>
          </a:xfrm>
          <a:prstGeom prst="roundRect">
            <a:avLst>
              <a:gd name="adj" fmla="val 731"/>
            </a:avLst>
          </a:pr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528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Starting up a process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does a process's address space look like when it first starts up?</a:t>
            </a:r>
          </a:p>
        </p:txBody>
      </p:sp>
      <p:sp>
        <p:nvSpPr>
          <p:cNvPr id="86019" name="Line 3"/>
          <p:cNvSpPr>
            <a:spLocks noChangeShapeType="1"/>
          </p:cNvSpPr>
          <p:nvPr/>
        </p:nvSpPr>
        <p:spPr bwMode="auto">
          <a:xfrm flipV="1">
            <a:off x="2036161" y="2574649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917281" y="1740889"/>
            <a:ext cx="2204640" cy="314784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1" name="AutoShape 5"/>
          <p:cNvSpPr>
            <a:spLocks noChangeArrowheads="1"/>
          </p:cNvSpPr>
          <p:nvPr/>
        </p:nvSpPr>
        <p:spPr bwMode="auto">
          <a:xfrm>
            <a:off x="917281" y="1740889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2" name="AutoShape 6"/>
          <p:cNvSpPr>
            <a:spLocks noChangeArrowheads="1"/>
          </p:cNvSpPr>
          <p:nvPr/>
        </p:nvSpPr>
        <p:spPr bwMode="auto">
          <a:xfrm>
            <a:off x="917281" y="4386169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3" name="AutoShape 7"/>
          <p:cNvSpPr>
            <a:spLocks noChangeArrowheads="1"/>
          </p:cNvSpPr>
          <p:nvPr/>
        </p:nvSpPr>
        <p:spPr bwMode="auto">
          <a:xfrm>
            <a:off x="917281" y="3874968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>
            <a:off x="2036161" y="2308249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5" name="AutoShape 9"/>
          <p:cNvSpPr>
            <a:spLocks noChangeArrowheads="1"/>
          </p:cNvSpPr>
          <p:nvPr/>
        </p:nvSpPr>
        <p:spPr bwMode="auto">
          <a:xfrm>
            <a:off x="917281" y="2787769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6" name="AutoShape 10"/>
          <p:cNvSpPr>
            <a:spLocks noChangeArrowheads="1"/>
          </p:cNvSpPr>
          <p:nvPr/>
        </p:nvSpPr>
        <p:spPr bwMode="auto">
          <a:xfrm>
            <a:off x="917281" y="3309049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7" name="AutoShape 11"/>
          <p:cNvSpPr>
            <a:spLocks noChangeArrowheads="1"/>
          </p:cNvSpPr>
          <p:nvPr/>
        </p:nvSpPr>
        <p:spPr bwMode="auto">
          <a:xfrm rot="10800000">
            <a:off x="917281" y="4402008"/>
            <a:ext cx="2200320" cy="380160"/>
          </a:xfrm>
          <a:prstGeom prst="roundRect">
            <a:avLst>
              <a:gd name="adj" fmla="val 375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8" name="AutoShape 12"/>
          <p:cNvSpPr>
            <a:spLocks noChangeArrowheads="1"/>
          </p:cNvSpPr>
          <p:nvPr/>
        </p:nvSpPr>
        <p:spPr bwMode="auto">
          <a:xfrm>
            <a:off x="917281" y="3872089"/>
            <a:ext cx="2200320" cy="407520"/>
          </a:xfrm>
          <a:prstGeom prst="roundRect">
            <a:avLst>
              <a:gd name="adj" fmla="val 352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29" name="AutoShape 13"/>
          <p:cNvSpPr>
            <a:spLocks noChangeArrowheads="1"/>
          </p:cNvSpPr>
          <p:nvPr/>
        </p:nvSpPr>
        <p:spPr bwMode="auto">
          <a:xfrm rot="10800000">
            <a:off x="917281" y="3791448"/>
            <a:ext cx="220032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30" name="AutoShape 14"/>
          <p:cNvSpPr>
            <a:spLocks noChangeArrowheads="1"/>
          </p:cNvSpPr>
          <p:nvPr/>
        </p:nvSpPr>
        <p:spPr bwMode="auto">
          <a:xfrm>
            <a:off x="917281" y="3273048"/>
            <a:ext cx="2200320" cy="403200"/>
          </a:xfrm>
          <a:prstGeom prst="roundRect">
            <a:avLst>
              <a:gd name="adj" fmla="val 356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31" name="AutoShape 15"/>
          <p:cNvSpPr>
            <a:spLocks noChangeArrowheads="1"/>
          </p:cNvSpPr>
          <p:nvPr/>
        </p:nvSpPr>
        <p:spPr bwMode="auto">
          <a:xfrm>
            <a:off x="917281" y="2766168"/>
            <a:ext cx="2200320" cy="414720"/>
          </a:xfrm>
          <a:prstGeom prst="roundRect">
            <a:avLst>
              <a:gd name="adj" fmla="val 34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6032" name="AutoShape 16"/>
          <p:cNvSpPr>
            <a:spLocks noChangeArrowheads="1"/>
          </p:cNvSpPr>
          <p:nvPr/>
        </p:nvSpPr>
        <p:spPr bwMode="auto">
          <a:xfrm>
            <a:off x="917281" y="1856088"/>
            <a:ext cx="2200320" cy="449280"/>
          </a:xfrm>
          <a:prstGeom prst="roundRect">
            <a:avLst>
              <a:gd name="adj" fmla="val 31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86033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521" y="2626489"/>
            <a:ext cx="734400" cy="767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4605120" y="1786969"/>
            <a:ext cx="24595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OS reads missing page from executable file on disk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798081" y="3388249"/>
            <a:ext cx="2201760" cy="1379520"/>
            <a:chOff x="3332" y="1984"/>
            <a:chExt cx="1529" cy="958"/>
          </a:xfrm>
        </p:grpSpPr>
        <p:sp>
          <p:nvSpPr>
            <p:cNvPr id="86040" name="AutoShape 20"/>
            <p:cNvSpPr>
              <a:spLocks noChangeArrowheads="1"/>
            </p:cNvSpPr>
            <p:nvPr/>
          </p:nvSpPr>
          <p:spPr bwMode="auto">
            <a:xfrm>
              <a:off x="3332" y="2806"/>
              <a:ext cx="1530" cy="137"/>
            </a:xfrm>
            <a:prstGeom prst="roundRect">
              <a:avLst>
                <a:gd name="adj" fmla="val 731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6041" name="Line 21"/>
            <p:cNvSpPr>
              <a:spLocks noChangeShapeType="1"/>
            </p:cNvSpPr>
            <p:nvPr/>
          </p:nvSpPr>
          <p:spPr bwMode="auto">
            <a:xfrm>
              <a:off x="4052" y="1984"/>
              <a:ext cx="1" cy="823"/>
            </a:xfrm>
            <a:prstGeom prst="line">
              <a:avLst/>
            </a:prstGeom>
            <a:noFill/>
            <a:ln w="2736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86036" name="AutoShape 22"/>
          <p:cNvSpPr>
            <a:spLocks noChangeArrowheads="1"/>
          </p:cNvSpPr>
          <p:nvPr/>
        </p:nvSpPr>
        <p:spPr bwMode="auto">
          <a:xfrm>
            <a:off x="917281" y="4582009"/>
            <a:ext cx="2204640" cy="197280"/>
          </a:xfrm>
          <a:prstGeom prst="roundRect">
            <a:avLst>
              <a:gd name="adj" fmla="val 731"/>
            </a:avLst>
          </a:pr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27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AutoShape 1"/>
          <p:cNvSpPr>
            <a:spLocks noChangeArrowheads="1"/>
          </p:cNvSpPr>
          <p:nvPr/>
        </p:nvSpPr>
        <p:spPr bwMode="auto">
          <a:xfrm>
            <a:off x="917281" y="4371421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66" name="AutoShape 2"/>
          <p:cNvSpPr>
            <a:spLocks noChangeArrowheads="1"/>
          </p:cNvSpPr>
          <p:nvPr/>
        </p:nvSpPr>
        <p:spPr bwMode="auto">
          <a:xfrm rot="10800000">
            <a:off x="917281" y="4387260"/>
            <a:ext cx="2200320" cy="380160"/>
          </a:xfrm>
          <a:prstGeom prst="roundRect">
            <a:avLst>
              <a:gd name="adj" fmla="val 375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67" name="AutoShape 3"/>
          <p:cNvSpPr>
            <a:spLocks noChangeArrowheads="1"/>
          </p:cNvSpPr>
          <p:nvPr/>
        </p:nvSpPr>
        <p:spPr bwMode="auto">
          <a:xfrm>
            <a:off x="917281" y="4567261"/>
            <a:ext cx="2204640" cy="197280"/>
          </a:xfrm>
          <a:prstGeom prst="roundRect">
            <a:avLst>
              <a:gd name="adj" fmla="val 731"/>
            </a:avLst>
          </a:pr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17281" y="4565821"/>
            <a:ext cx="3872160" cy="194400"/>
            <a:chOff x="637" y="2812"/>
            <a:chExt cx="2689" cy="135"/>
          </a:xfrm>
        </p:grpSpPr>
        <p:sp>
          <p:nvSpPr>
            <p:cNvPr id="88088" name="AutoShape 5"/>
            <p:cNvSpPr>
              <a:spLocks noChangeArrowheads="1"/>
            </p:cNvSpPr>
            <p:nvPr/>
          </p:nvSpPr>
          <p:spPr bwMode="auto">
            <a:xfrm>
              <a:off x="637" y="2812"/>
              <a:ext cx="1530" cy="136"/>
            </a:xfrm>
            <a:prstGeom prst="roundRect">
              <a:avLst>
                <a:gd name="adj" fmla="val 731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8089" name="Line 6"/>
            <p:cNvSpPr>
              <a:spLocks noChangeShapeType="1"/>
            </p:cNvSpPr>
            <p:nvPr/>
          </p:nvSpPr>
          <p:spPr bwMode="auto">
            <a:xfrm flipH="1">
              <a:off x="2166" y="2874"/>
              <a:ext cx="1162" cy="1"/>
            </a:xfrm>
            <a:prstGeom prst="line">
              <a:avLst/>
            </a:prstGeom>
            <a:noFill/>
            <a:ln w="2736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880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Starting up a process</a:t>
            </a:r>
          </a:p>
        </p:txBody>
      </p:sp>
      <p:sp>
        <p:nvSpPr>
          <p:cNvPr id="88070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does a process's address space look like when it first starts up?</a:t>
            </a:r>
          </a:p>
        </p:txBody>
      </p:sp>
      <p:sp>
        <p:nvSpPr>
          <p:cNvPr id="88071" name="Line 9"/>
          <p:cNvSpPr>
            <a:spLocks noChangeShapeType="1"/>
          </p:cNvSpPr>
          <p:nvPr/>
        </p:nvSpPr>
        <p:spPr bwMode="auto">
          <a:xfrm flipV="1">
            <a:off x="2036161" y="2559901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2" name="AutoShape 10"/>
          <p:cNvSpPr>
            <a:spLocks noChangeArrowheads="1"/>
          </p:cNvSpPr>
          <p:nvPr/>
        </p:nvSpPr>
        <p:spPr bwMode="auto">
          <a:xfrm>
            <a:off x="917281" y="1726141"/>
            <a:ext cx="2204640" cy="314784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3" name="AutoShape 11"/>
          <p:cNvSpPr>
            <a:spLocks noChangeArrowheads="1"/>
          </p:cNvSpPr>
          <p:nvPr/>
        </p:nvSpPr>
        <p:spPr bwMode="auto">
          <a:xfrm>
            <a:off x="917281" y="1726141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4" name="AutoShape 12"/>
          <p:cNvSpPr>
            <a:spLocks noChangeArrowheads="1"/>
          </p:cNvSpPr>
          <p:nvPr/>
        </p:nvSpPr>
        <p:spPr bwMode="auto">
          <a:xfrm>
            <a:off x="917281" y="3860220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5" name="Line 13"/>
          <p:cNvSpPr>
            <a:spLocks noChangeShapeType="1"/>
          </p:cNvSpPr>
          <p:nvPr/>
        </p:nvSpPr>
        <p:spPr bwMode="auto">
          <a:xfrm>
            <a:off x="2036161" y="2293501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6" name="AutoShape 14"/>
          <p:cNvSpPr>
            <a:spLocks noChangeArrowheads="1"/>
          </p:cNvSpPr>
          <p:nvPr/>
        </p:nvSpPr>
        <p:spPr bwMode="auto">
          <a:xfrm>
            <a:off x="917281" y="2773021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7" name="AutoShape 15"/>
          <p:cNvSpPr>
            <a:spLocks noChangeArrowheads="1"/>
          </p:cNvSpPr>
          <p:nvPr/>
        </p:nvSpPr>
        <p:spPr bwMode="auto">
          <a:xfrm>
            <a:off x="917281" y="3294301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8" name="AutoShape 16"/>
          <p:cNvSpPr>
            <a:spLocks noChangeArrowheads="1"/>
          </p:cNvSpPr>
          <p:nvPr/>
        </p:nvSpPr>
        <p:spPr bwMode="auto">
          <a:xfrm>
            <a:off x="917281" y="3857341"/>
            <a:ext cx="2200320" cy="407520"/>
          </a:xfrm>
          <a:prstGeom prst="roundRect">
            <a:avLst>
              <a:gd name="adj" fmla="val 352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79" name="AutoShape 17"/>
          <p:cNvSpPr>
            <a:spLocks noChangeArrowheads="1"/>
          </p:cNvSpPr>
          <p:nvPr/>
        </p:nvSpPr>
        <p:spPr bwMode="auto">
          <a:xfrm rot="10800000">
            <a:off x="917281" y="3776700"/>
            <a:ext cx="220032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80" name="AutoShape 18"/>
          <p:cNvSpPr>
            <a:spLocks noChangeArrowheads="1"/>
          </p:cNvSpPr>
          <p:nvPr/>
        </p:nvSpPr>
        <p:spPr bwMode="auto">
          <a:xfrm>
            <a:off x="917281" y="3258300"/>
            <a:ext cx="2200320" cy="403200"/>
          </a:xfrm>
          <a:prstGeom prst="roundRect">
            <a:avLst>
              <a:gd name="adj" fmla="val 356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81" name="AutoShape 19"/>
          <p:cNvSpPr>
            <a:spLocks noChangeArrowheads="1"/>
          </p:cNvSpPr>
          <p:nvPr/>
        </p:nvSpPr>
        <p:spPr bwMode="auto">
          <a:xfrm>
            <a:off x="917281" y="2751420"/>
            <a:ext cx="2200320" cy="414720"/>
          </a:xfrm>
          <a:prstGeom prst="roundRect">
            <a:avLst>
              <a:gd name="adj" fmla="val 34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82" name="AutoShape 20"/>
          <p:cNvSpPr>
            <a:spLocks noChangeArrowheads="1"/>
          </p:cNvSpPr>
          <p:nvPr/>
        </p:nvSpPr>
        <p:spPr bwMode="auto">
          <a:xfrm>
            <a:off x="917281" y="1841340"/>
            <a:ext cx="2200320" cy="449280"/>
          </a:xfrm>
          <a:prstGeom prst="roundRect">
            <a:avLst>
              <a:gd name="adj" fmla="val 31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083" name="Text Box 21"/>
          <p:cNvSpPr txBox="1">
            <a:spLocks noChangeArrowheads="1"/>
          </p:cNvSpPr>
          <p:nvPr/>
        </p:nvSpPr>
        <p:spPr bwMode="auto">
          <a:xfrm>
            <a:off x="4865761" y="3732061"/>
            <a:ext cx="2459520" cy="59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OS adds page to process's page table</a:t>
            </a:r>
          </a:p>
        </p:txBody>
      </p:sp>
      <p:sp>
        <p:nvSpPr>
          <p:cNvPr id="88084" name="AutoShape 22"/>
          <p:cNvSpPr>
            <a:spLocks noChangeArrowheads="1"/>
          </p:cNvSpPr>
          <p:nvPr/>
        </p:nvSpPr>
        <p:spPr bwMode="auto">
          <a:xfrm>
            <a:off x="4789441" y="4565821"/>
            <a:ext cx="2204640" cy="197280"/>
          </a:xfrm>
          <a:prstGeom prst="roundRect">
            <a:avLst>
              <a:gd name="adj" fmla="val 731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248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AutoShape 1"/>
          <p:cNvSpPr>
            <a:spLocks noChangeArrowheads="1"/>
          </p:cNvSpPr>
          <p:nvPr/>
        </p:nvSpPr>
        <p:spPr bwMode="auto">
          <a:xfrm>
            <a:off x="917281" y="4327177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14" name="AutoShape 2"/>
          <p:cNvSpPr>
            <a:spLocks noChangeArrowheads="1"/>
          </p:cNvSpPr>
          <p:nvPr/>
        </p:nvSpPr>
        <p:spPr bwMode="auto">
          <a:xfrm rot="10800000">
            <a:off x="917281" y="4343016"/>
            <a:ext cx="2200320" cy="380160"/>
          </a:xfrm>
          <a:prstGeom prst="roundRect">
            <a:avLst>
              <a:gd name="adj" fmla="val 375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15" name="AutoShape 3"/>
          <p:cNvSpPr>
            <a:spLocks noChangeArrowheads="1"/>
          </p:cNvSpPr>
          <p:nvPr/>
        </p:nvSpPr>
        <p:spPr bwMode="auto">
          <a:xfrm>
            <a:off x="917281" y="4523017"/>
            <a:ext cx="2204640" cy="197280"/>
          </a:xfrm>
          <a:prstGeom prst="roundRect">
            <a:avLst>
              <a:gd name="adj" fmla="val 731"/>
            </a:avLst>
          </a:pr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16" name="AutoShape 4"/>
          <p:cNvSpPr>
            <a:spLocks noChangeArrowheads="1"/>
          </p:cNvSpPr>
          <p:nvPr/>
        </p:nvSpPr>
        <p:spPr bwMode="auto">
          <a:xfrm>
            <a:off x="917281" y="4521577"/>
            <a:ext cx="2204640" cy="197280"/>
          </a:xfrm>
          <a:prstGeom prst="roundRect">
            <a:avLst>
              <a:gd name="adj" fmla="val 731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Starting up a process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does a process's address space look like when it first starts up?</a:t>
            </a:r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 flipV="1">
            <a:off x="2036161" y="2515657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0" name="AutoShape 8"/>
          <p:cNvSpPr>
            <a:spLocks noChangeArrowheads="1"/>
          </p:cNvSpPr>
          <p:nvPr/>
        </p:nvSpPr>
        <p:spPr bwMode="auto">
          <a:xfrm>
            <a:off x="917281" y="1681897"/>
            <a:ext cx="2204640" cy="314784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1" name="AutoShape 9"/>
          <p:cNvSpPr>
            <a:spLocks noChangeArrowheads="1"/>
          </p:cNvSpPr>
          <p:nvPr/>
        </p:nvSpPr>
        <p:spPr bwMode="auto">
          <a:xfrm>
            <a:off x="917281" y="1681897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2" name="AutoShape 10"/>
          <p:cNvSpPr>
            <a:spLocks noChangeArrowheads="1"/>
          </p:cNvSpPr>
          <p:nvPr/>
        </p:nvSpPr>
        <p:spPr bwMode="auto">
          <a:xfrm>
            <a:off x="917281" y="3815976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>
            <a:off x="2036161" y="2249257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4" name="AutoShape 12"/>
          <p:cNvSpPr>
            <a:spLocks noChangeArrowheads="1"/>
          </p:cNvSpPr>
          <p:nvPr/>
        </p:nvSpPr>
        <p:spPr bwMode="auto">
          <a:xfrm>
            <a:off x="917281" y="2728777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5" name="AutoShape 13"/>
          <p:cNvSpPr>
            <a:spLocks noChangeArrowheads="1"/>
          </p:cNvSpPr>
          <p:nvPr/>
        </p:nvSpPr>
        <p:spPr bwMode="auto">
          <a:xfrm>
            <a:off x="917281" y="3250057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6" name="AutoShape 14"/>
          <p:cNvSpPr>
            <a:spLocks noChangeArrowheads="1"/>
          </p:cNvSpPr>
          <p:nvPr/>
        </p:nvSpPr>
        <p:spPr bwMode="auto">
          <a:xfrm>
            <a:off x="917281" y="3813097"/>
            <a:ext cx="2200320" cy="407520"/>
          </a:xfrm>
          <a:prstGeom prst="roundRect">
            <a:avLst>
              <a:gd name="adj" fmla="val 352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 rot="10800000">
            <a:off x="917281" y="3732456"/>
            <a:ext cx="220032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>
            <a:off x="917281" y="3214056"/>
            <a:ext cx="2200320" cy="403200"/>
          </a:xfrm>
          <a:prstGeom prst="roundRect">
            <a:avLst>
              <a:gd name="adj" fmla="val 356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29" name="AutoShape 17"/>
          <p:cNvSpPr>
            <a:spLocks noChangeArrowheads="1"/>
          </p:cNvSpPr>
          <p:nvPr/>
        </p:nvSpPr>
        <p:spPr bwMode="auto">
          <a:xfrm>
            <a:off x="917281" y="2707176"/>
            <a:ext cx="2200320" cy="414720"/>
          </a:xfrm>
          <a:prstGeom prst="roundRect">
            <a:avLst>
              <a:gd name="adj" fmla="val 34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30" name="AutoShape 18"/>
          <p:cNvSpPr>
            <a:spLocks noChangeArrowheads="1"/>
          </p:cNvSpPr>
          <p:nvPr/>
        </p:nvSpPr>
        <p:spPr bwMode="auto">
          <a:xfrm>
            <a:off x="917281" y="1797096"/>
            <a:ext cx="2200320" cy="449280"/>
          </a:xfrm>
          <a:prstGeom prst="roundRect">
            <a:avLst>
              <a:gd name="adj" fmla="val 31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31" name="Line 19"/>
          <p:cNvSpPr>
            <a:spLocks noChangeShapeType="1"/>
          </p:cNvSpPr>
          <p:nvPr/>
        </p:nvSpPr>
        <p:spPr bwMode="auto">
          <a:xfrm flipH="1">
            <a:off x="1908001" y="4561896"/>
            <a:ext cx="1635840" cy="115200"/>
          </a:xfrm>
          <a:prstGeom prst="line">
            <a:avLst/>
          </a:prstGeom>
          <a:noFill/>
          <a:ln w="1836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3600000" y="4412136"/>
            <a:ext cx="37152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Process resumes at the next instruction</a:t>
            </a:r>
          </a:p>
        </p:txBody>
      </p:sp>
    </p:spTree>
    <p:extLst>
      <p:ext uri="{BB962C8B-B14F-4D97-AF65-F5344CB8AC3E}">
        <p14:creationId xmlns:p14="http://schemas.microsoft.com/office/powerpoint/2010/main" val="15285717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AutoShape 1"/>
          <p:cNvSpPr>
            <a:spLocks noChangeArrowheads="1"/>
          </p:cNvSpPr>
          <p:nvPr/>
        </p:nvSpPr>
        <p:spPr bwMode="auto">
          <a:xfrm>
            <a:off x="917281" y="4415665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62" name="AutoShape 2"/>
          <p:cNvSpPr>
            <a:spLocks noChangeArrowheads="1"/>
          </p:cNvSpPr>
          <p:nvPr/>
        </p:nvSpPr>
        <p:spPr bwMode="auto">
          <a:xfrm rot="10800000">
            <a:off x="917281" y="4431504"/>
            <a:ext cx="2200320" cy="380160"/>
          </a:xfrm>
          <a:prstGeom prst="roundRect">
            <a:avLst>
              <a:gd name="adj" fmla="val 375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auto">
          <a:xfrm>
            <a:off x="917281" y="4611505"/>
            <a:ext cx="2204640" cy="197280"/>
          </a:xfrm>
          <a:prstGeom prst="roundRect">
            <a:avLst>
              <a:gd name="adj" fmla="val 731"/>
            </a:avLst>
          </a:pr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64" name="AutoShape 4"/>
          <p:cNvSpPr>
            <a:spLocks noChangeArrowheads="1"/>
          </p:cNvSpPr>
          <p:nvPr/>
        </p:nvSpPr>
        <p:spPr bwMode="auto">
          <a:xfrm>
            <a:off x="917281" y="4610065"/>
            <a:ext cx="2204640" cy="197280"/>
          </a:xfrm>
          <a:prstGeom prst="roundRect">
            <a:avLst>
              <a:gd name="adj" fmla="val 731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Starting up a process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does a process's address space look like when it first starts up?</a:t>
            </a:r>
          </a:p>
        </p:txBody>
      </p:sp>
      <p:sp>
        <p:nvSpPr>
          <p:cNvPr id="92167" name="Line 7"/>
          <p:cNvSpPr>
            <a:spLocks noChangeShapeType="1"/>
          </p:cNvSpPr>
          <p:nvPr/>
        </p:nvSpPr>
        <p:spPr bwMode="auto">
          <a:xfrm flipV="1">
            <a:off x="2036161" y="2604145"/>
            <a:ext cx="1440" cy="2980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auto">
          <a:xfrm>
            <a:off x="917281" y="1770385"/>
            <a:ext cx="2204640" cy="314784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auto">
          <a:xfrm>
            <a:off x="917281" y="1770385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0" name="AutoShape 10"/>
          <p:cNvSpPr>
            <a:spLocks noChangeArrowheads="1"/>
          </p:cNvSpPr>
          <p:nvPr/>
        </p:nvSpPr>
        <p:spPr bwMode="auto">
          <a:xfrm>
            <a:off x="917281" y="3904464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1" name="Line 11"/>
          <p:cNvSpPr>
            <a:spLocks noChangeShapeType="1"/>
          </p:cNvSpPr>
          <p:nvPr/>
        </p:nvSpPr>
        <p:spPr bwMode="auto">
          <a:xfrm>
            <a:off x="2036161" y="2337745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2" name="AutoShape 12"/>
          <p:cNvSpPr>
            <a:spLocks noChangeArrowheads="1"/>
          </p:cNvSpPr>
          <p:nvPr/>
        </p:nvSpPr>
        <p:spPr bwMode="auto">
          <a:xfrm>
            <a:off x="917281" y="2817265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3" name="AutoShape 13"/>
          <p:cNvSpPr>
            <a:spLocks noChangeArrowheads="1"/>
          </p:cNvSpPr>
          <p:nvPr/>
        </p:nvSpPr>
        <p:spPr bwMode="auto">
          <a:xfrm>
            <a:off x="917281" y="3338545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4" name="AutoShape 14"/>
          <p:cNvSpPr>
            <a:spLocks noChangeArrowheads="1"/>
          </p:cNvSpPr>
          <p:nvPr/>
        </p:nvSpPr>
        <p:spPr bwMode="auto">
          <a:xfrm>
            <a:off x="917281" y="3901585"/>
            <a:ext cx="2200320" cy="407520"/>
          </a:xfrm>
          <a:prstGeom prst="roundRect">
            <a:avLst>
              <a:gd name="adj" fmla="val 352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5" name="AutoShape 15"/>
          <p:cNvSpPr>
            <a:spLocks noChangeArrowheads="1"/>
          </p:cNvSpPr>
          <p:nvPr/>
        </p:nvSpPr>
        <p:spPr bwMode="auto">
          <a:xfrm rot="10800000">
            <a:off x="917281" y="3820944"/>
            <a:ext cx="2200320" cy="103680"/>
          </a:xfrm>
          <a:prstGeom prst="roundRect">
            <a:avLst>
              <a:gd name="adj" fmla="val 138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6" name="AutoShape 16"/>
          <p:cNvSpPr>
            <a:spLocks noChangeArrowheads="1"/>
          </p:cNvSpPr>
          <p:nvPr/>
        </p:nvSpPr>
        <p:spPr bwMode="auto">
          <a:xfrm>
            <a:off x="917281" y="3302544"/>
            <a:ext cx="2200320" cy="403200"/>
          </a:xfrm>
          <a:prstGeom prst="roundRect">
            <a:avLst>
              <a:gd name="adj" fmla="val 356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7" name="AutoShape 17"/>
          <p:cNvSpPr>
            <a:spLocks noChangeArrowheads="1"/>
          </p:cNvSpPr>
          <p:nvPr/>
        </p:nvSpPr>
        <p:spPr bwMode="auto">
          <a:xfrm>
            <a:off x="917281" y="2795664"/>
            <a:ext cx="2200320" cy="414720"/>
          </a:xfrm>
          <a:prstGeom prst="roundRect">
            <a:avLst>
              <a:gd name="adj" fmla="val 34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8" name="AutoShape 18"/>
          <p:cNvSpPr>
            <a:spLocks noChangeArrowheads="1"/>
          </p:cNvSpPr>
          <p:nvPr/>
        </p:nvSpPr>
        <p:spPr bwMode="auto">
          <a:xfrm>
            <a:off x="917281" y="1885584"/>
            <a:ext cx="2200320" cy="449280"/>
          </a:xfrm>
          <a:prstGeom prst="roundRect">
            <a:avLst>
              <a:gd name="adj" fmla="val 319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79" name="AutoShape 19"/>
          <p:cNvSpPr>
            <a:spLocks noChangeArrowheads="1"/>
          </p:cNvSpPr>
          <p:nvPr/>
        </p:nvSpPr>
        <p:spPr bwMode="auto">
          <a:xfrm>
            <a:off x="917281" y="4153585"/>
            <a:ext cx="2204640" cy="165600"/>
          </a:xfrm>
          <a:prstGeom prst="roundRect">
            <a:avLst>
              <a:gd name="adj" fmla="val 875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80" name="AutoShape 20"/>
          <p:cNvSpPr>
            <a:spLocks noChangeArrowheads="1"/>
          </p:cNvSpPr>
          <p:nvPr/>
        </p:nvSpPr>
        <p:spPr bwMode="auto">
          <a:xfrm>
            <a:off x="917281" y="3989425"/>
            <a:ext cx="2204640" cy="165600"/>
          </a:xfrm>
          <a:prstGeom prst="roundRect">
            <a:avLst>
              <a:gd name="adj" fmla="val 875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81" name="AutoShape 21"/>
          <p:cNvSpPr>
            <a:spLocks noChangeArrowheads="1"/>
          </p:cNvSpPr>
          <p:nvPr/>
        </p:nvSpPr>
        <p:spPr bwMode="auto">
          <a:xfrm>
            <a:off x="917281" y="3567504"/>
            <a:ext cx="2204640" cy="149760"/>
          </a:xfrm>
          <a:prstGeom prst="roundRect">
            <a:avLst>
              <a:gd name="adj" fmla="val 958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82" name="AutoShape 22"/>
          <p:cNvSpPr>
            <a:spLocks noChangeArrowheads="1"/>
          </p:cNvSpPr>
          <p:nvPr/>
        </p:nvSpPr>
        <p:spPr bwMode="auto">
          <a:xfrm>
            <a:off x="917281" y="3339984"/>
            <a:ext cx="2204640" cy="149760"/>
          </a:xfrm>
          <a:prstGeom prst="roundRect">
            <a:avLst>
              <a:gd name="adj" fmla="val 958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83" name="AutoShape 23"/>
          <p:cNvSpPr>
            <a:spLocks noChangeArrowheads="1"/>
          </p:cNvSpPr>
          <p:nvPr/>
        </p:nvSpPr>
        <p:spPr bwMode="auto">
          <a:xfrm>
            <a:off x="917281" y="3079345"/>
            <a:ext cx="2204640" cy="138240"/>
          </a:xfrm>
          <a:prstGeom prst="roundRect">
            <a:avLst>
              <a:gd name="adj" fmla="val 1042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84" name="AutoShape 24"/>
          <p:cNvSpPr>
            <a:spLocks noChangeArrowheads="1"/>
          </p:cNvSpPr>
          <p:nvPr/>
        </p:nvSpPr>
        <p:spPr bwMode="auto">
          <a:xfrm>
            <a:off x="917281" y="2948304"/>
            <a:ext cx="2204640" cy="138240"/>
          </a:xfrm>
          <a:prstGeom prst="roundRect">
            <a:avLst>
              <a:gd name="adj" fmla="val 1042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3696481" y="3181585"/>
            <a:ext cx="393120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Over time, more pages are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brought in from the executable as needed</a:t>
            </a:r>
          </a:p>
        </p:txBody>
      </p:sp>
    </p:spTree>
    <p:extLst>
      <p:ext uri="{BB962C8B-B14F-4D97-AF65-F5344CB8AC3E}">
        <p14:creationId xmlns:p14="http://schemas.microsoft.com/office/powerpoint/2010/main" val="1780884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Uninitialized variables and the heap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2000" dirty="0"/>
              <a:t>Page faults bring in pages from the executable file for: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/>
              <a:t>Code (text segment) pages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/>
              <a:t>Initialized variables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2000" dirty="0"/>
              <a:t>What about uninitialized variables and the heap?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2000" dirty="0"/>
              <a:t>Say I have a global variable </a:t>
            </a:r>
            <a:r>
              <a:rPr lang="ja-JP" altLang="en-GB" sz="2000" dirty="0"/>
              <a:t>“</a:t>
            </a:r>
            <a:r>
              <a:rPr lang="en-GB" altLang="ja-JP" sz="2000" dirty="0" err="1">
                <a:latin typeface="Courier New" charset="0"/>
              </a:rPr>
              <a:t>int</a:t>
            </a:r>
            <a:r>
              <a:rPr lang="en-GB" altLang="ja-JP" sz="2000" dirty="0">
                <a:latin typeface="Courier New" charset="0"/>
              </a:rPr>
              <a:t> c</a:t>
            </a:r>
            <a:r>
              <a:rPr lang="ja-JP" altLang="en-GB" sz="2000" dirty="0"/>
              <a:t>”</a:t>
            </a:r>
            <a:r>
              <a:rPr lang="en-GB" altLang="ja-JP" sz="2000" dirty="0"/>
              <a:t> in the program ... what happens when the process first accesses it</a:t>
            </a:r>
            <a:r>
              <a:rPr lang="en-GB" altLang="ja-JP" sz="2000" dirty="0" smtClean="0"/>
              <a:t>?</a:t>
            </a:r>
            <a:endParaRPr lang="en-GB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027700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Memory Management Requirements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Protection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Restrict which addresses processes can use, so they can't stomp on each other</a:t>
            </a:r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Fast translation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Accessing memory must be fast, regardless of the protection scheme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 smtClean="0"/>
              <a:t>It would </a:t>
            </a:r>
            <a:r>
              <a:rPr lang="en-GB" altLang="en-US" dirty="0"/>
              <a:t>be a bad idea to have to call into the OS for every memory access</a:t>
            </a:r>
            <a:r>
              <a:rPr lang="en-GB" altLang="en-US" dirty="0" smtClean="0"/>
              <a:t>.</a:t>
            </a:r>
            <a:endParaRPr lang="en-GB" altLang="en-US" dirty="0"/>
          </a:p>
          <a:p>
            <a:pPr marL="256324" indent="-16128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Fast context switching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Overhead of updating memory hardware on a context switch must be low</a:t>
            </a:r>
          </a:p>
          <a:p>
            <a:pPr marL="681131" lvl="1" indent="-164162"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 smtClean="0"/>
              <a:t>For </a:t>
            </a:r>
            <a:r>
              <a:rPr lang="en-GB" altLang="en-US" dirty="0"/>
              <a:t>example, it would be a bad idea to copy all of a process's memory out </a:t>
            </a:r>
            <a:r>
              <a:rPr lang="en-GB" altLang="en-US" dirty="0" smtClean="0"/>
              <a:t>to </a:t>
            </a:r>
            <a:r>
              <a:rPr lang="en-GB" altLang="en-US" dirty="0"/>
              <a:t>disk on every context switch</a:t>
            </a:r>
            <a:r>
              <a:rPr lang="en-GB" altLang="en-US" dirty="0" smtClean="0"/>
              <a:t>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94976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Uninitialized variables and the heap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2000" dirty="0"/>
              <a:t>Page faults bring in pages from the executable file for: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/>
              <a:t>Code (text segment) pages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/>
              <a:t>Initialized variables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2000" dirty="0"/>
              <a:t>What about uninitialized variables and the heap?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2000" dirty="0"/>
              <a:t>Say I have a global variable </a:t>
            </a:r>
            <a:r>
              <a:rPr lang="ja-JP" altLang="en-GB" sz="2000" dirty="0"/>
              <a:t>“</a:t>
            </a:r>
            <a:r>
              <a:rPr lang="en-GB" altLang="ja-JP" sz="2000" dirty="0" err="1">
                <a:latin typeface="Courier New" charset="0"/>
              </a:rPr>
              <a:t>int</a:t>
            </a:r>
            <a:r>
              <a:rPr lang="en-GB" altLang="ja-JP" sz="2000" dirty="0">
                <a:latin typeface="Courier New" charset="0"/>
              </a:rPr>
              <a:t> c</a:t>
            </a:r>
            <a:r>
              <a:rPr lang="ja-JP" altLang="en-GB" sz="2000" dirty="0"/>
              <a:t>”</a:t>
            </a:r>
            <a:r>
              <a:rPr lang="en-GB" altLang="ja-JP" sz="2000" dirty="0"/>
              <a:t> in the program ... what happens when the process first accesses it?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 smtClean="0"/>
              <a:t>Page fault occurs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 smtClean="0"/>
              <a:t>OS looks at the page and realizes it corresponds to a </a:t>
            </a:r>
            <a:r>
              <a:rPr lang="en-GB" altLang="en-US" sz="1800" i="1" dirty="0" smtClean="0">
                <a:solidFill>
                  <a:srgbClr val="993333"/>
                </a:solidFill>
              </a:rPr>
              <a:t>zero page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 smtClean="0"/>
              <a:t>Allocates a new physical frame in memory </a:t>
            </a:r>
            <a:r>
              <a:rPr lang="en-GB" altLang="en-US" sz="1800" b="1" dirty="0" smtClean="0">
                <a:solidFill>
                  <a:srgbClr val="2323DC"/>
                </a:solidFill>
              </a:rPr>
              <a:t>and sets all bytes to zero</a:t>
            </a:r>
          </a:p>
          <a:p>
            <a:pPr marL="1134737" lvl="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b="1" dirty="0" smtClean="0">
                <a:solidFill>
                  <a:srgbClr val="2323DC"/>
                </a:solidFill>
              </a:rPr>
              <a:t>Why???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 smtClean="0"/>
              <a:t>Maps the frame into the address space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2000" dirty="0" smtClean="0"/>
              <a:t>What about the heap?</a:t>
            </a:r>
          </a:p>
          <a:p>
            <a:pPr marL="678250" lvl="1" indent="-161282">
              <a:lnSpc>
                <a:spcPct val="84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b="1" dirty="0" err="1" smtClean="0">
                <a:latin typeface="Courier" charset="0"/>
                <a:ea typeface="Courier" charset="0"/>
                <a:cs typeface="Courier" charset="0"/>
              </a:rPr>
              <a:t>malloc</a:t>
            </a:r>
            <a:r>
              <a:rPr lang="en-GB" altLang="en-US" sz="1800" b="1" dirty="0" smtClean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GB" altLang="en-US" sz="1800" dirty="0" smtClean="0"/>
              <a:t>just asks the OS to map new zero pages into the address space</a:t>
            </a:r>
          </a:p>
          <a:p>
            <a:pPr marL="678250" lvl="1" indent="-161282">
              <a:lnSpc>
                <a:spcPct val="102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sz="1800" dirty="0" smtClean="0"/>
              <a:t>Page faults allocate new empty pages as above</a:t>
            </a:r>
          </a:p>
          <a:p>
            <a:pPr marL="253444" indent="-158402">
              <a:lnSpc>
                <a:spcPct val="102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033214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More Demand Paging Tricks</a:t>
            </a: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49281" y="567721"/>
            <a:ext cx="851040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Paging can be used to allow processes to share memory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A significant portion of many process's address space is identical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For example, multiple copies of your shell all have the same exact code!</a:t>
            </a:r>
          </a:p>
        </p:txBody>
      </p:sp>
      <p:sp>
        <p:nvSpPr>
          <p:cNvPr id="98307" name="Line 3"/>
          <p:cNvSpPr>
            <a:spLocks noChangeShapeType="1"/>
          </p:cNvSpPr>
          <p:nvPr/>
        </p:nvSpPr>
        <p:spPr bwMode="auto">
          <a:xfrm flipV="1">
            <a:off x="1149121" y="3532953"/>
            <a:ext cx="1440" cy="2116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08" name="AutoShape 4"/>
          <p:cNvSpPr>
            <a:spLocks noChangeArrowheads="1"/>
          </p:cNvSpPr>
          <p:nvPr/>
        </p:nvSpPr>
        <p:spPr bwMode="auto">
          <a:xfrm>
            <a:off x="383041" y="2504793"/>
            <a:ext cx="1510560" cy="2616480"/>
          </a:xfrm>
          <a:prstGeom prst="roundRect">
            <a:avLst>
              <a:gd name="adj" fmla="val 93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383041" y="2965593"/>
            <a:ext cx="1510560" cy="388800"/>
          </a:xfrm>
          <a:prstGeom prst="roundRect">
            <a:avLst>
              <a:gd name="adj" fmla="val 37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383041" y="4778553"/>
            <a:ext cx="1510560" cy="344160"/>
          </a:xfrm>
          <a:prstGeom prst="roundRect">
            <a:avLst>
              <a:gd name="adj" fmla="val 41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383041" y="4427193"/>
            <a:ext cx="1510560" cy="351360"/>
          </a:xfrm>
          <a:prstGeom prst="roundRect">
            <a:avLst>
              <a:gd name="adj" fmla="val 407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12" name="Line 8"/>
          <p:cNvSpPr>
            <a:spLocks noChangeShapeType="1"/>
          </p:cNvSpPr>
          <p:nvPr/>
        </p:nvSpPr>
        <p:spPr bwMode="auto">
          <a:xfrm>
            <a:off x="1149121" y="3354392"/>
            <a:ext cx="1440" cy="1324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383041" y="3682713"/>
            <a:ext cx="1510560" cy="365760"/>
          </a:xfrm>
          <a:prstGeom prst="roundRect">
            <a:avLst>
              <a:gd name="adj" fmla="val 394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963361" y="3067833"/>
            <a:ext cx="433440" cy="19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970561" y="3783512"/>
            <a:ext cx="424800" cy="19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640801" y="4437273"/>
            <a:ext cx="1023840" cy="49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771841" y="4830393"/>
            <a:ext cx="989280" cy="332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Code</a:t>
            </a:r>
          </a:p>
        </p:txBody>
      </p:sp>
      <p:sp>
        <p:nvSpPr>
          <p:cNvPr id="98318" name="AutoShape 14"/>
          <p:cNvSpPr>
            <a:spLocks noChangeArrowheads="1"/>
          </p:cNvSpPr>
          <p:nvPr/>
        </p:nvSpPr>
        <p:spPr bwMode="auto">
          <a:xfrm>
            <a:off x="383041" y="4039833"/>
            <a:ext cx="1510560" cy="387360"/>
          </a:xfrm>
          <a:prstGeom prst="roundRect">
            <a:avLst>
              <a:gd name="adj" fmla="val 370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19" name="Text Box 15"/>
          <p:cNvSpPr txBox="1">
            <a:spLocks noChangeArrowheads="1"/>
          </p:cNvSpPr>
          <p:nvPr/>
        </p:nvSpPr>
        <p:spPr bwMode="auto">
          <a:xfrm>
            <a:off x="568801" y="4078713"/>
            <a:ext cx="1203840" cy="3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</p:txBody>
      </p:sp>
      <p:sp>
        <p:nvSpPr>
          <p:cNvPr id="98320" name="AutoShape 16"/>
          <p:cNvSpPr>
            <a:spLocks noChangeArrowheads="1"/>
          </p:cNvSpPr>
          <p:nvPr/>
        </p:nvSpPr>
        <p:spPr bwMode="auto">
          <a:xfrm>
            <a:off x="383041" y="2504792"/>
            <a:ext cx="1510560" cy="460800"/>
          </a:xfrm>
          <a:prstGeom prst="roundRect">
            <a:avLst>
              <a:gd name="adj" fmla="val 310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1" name="Text Box 17"/>
          <p:cNvSpPr txBox="1">
            <a:spLocks noChangeArrowheads="1"/>
          </p:cNvSpPr>
          <p:nvPr/>
        </p:nvSpPr>
        <p:spPr bwMode="auto">
          <a:xfrm>
            <a:off x="440641" y="2619992"/>
            <a:ext cx="1389600" cy="19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127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27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2" name="Line 18"/>
          <p:cNvSpPr>
            <a:spLocks noChangeShapeType="1"/>
          </p:cNvSpPr>
          <p:nvPr/>
        </p:nvSpPr>
        <p:spPr bwMode="auto">
          <a:xfrm flipV="1">
            <a:off x="1149121" y="3532953"/>
            <a:ext cx="1440" cy="2116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3" name="AutoShape 19"/>
          <p:cNvSpPr>
            <a:spLocks noChangeArrowheads="1"/>
          </p:cNvSpPr>
          <p:nvPr/>
        </p:nvSpPr>
        <p:spPr bwMode="auto">
          <a:xfrm>
            <a:off x="383041" y="2504793"/>
            <a:ext cx="1510560" cy="2616480"/>
          </a:xfrm>
          <a:prstGeom prst="roundRect">
            <a:avLst>
              <a:gd name="adj" fmla="val 93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4" name="AutoShape 20"/>
          <p:cNvSpPr>
            <a:spLocks noChangeArrowheads="1"/>
          </p:cNvSpPr>
          <p:nvPr/>
        </p:nvSpPr>
        <p:spPr bwMode="auto">
          <a:xfrm>
            <a:off x="5911201" y="6159513"/>
            <a:ext cx="1510560" cy="388800"/>
          </a:xfrm>
          <a:prstGeom prst="roundRect">
            <a:avLst>
              <a:gd name="adj" fmla="val 37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5" name="AutoShape 21"/>
          <p:cNvSpPr>
            <a:spLocks noChangeArrowheads="1"/>
          </p:cNvSpPr>
          <p:nvPr/>
        </p:nvSpPr>
        <p:spPr bwMode="auto">
          <a:xfrm>
            <a:off x="383041" y="4778553"/>
            <a:ext cx="1510560" cy="344160"/>
          </a:xfrm>
          <a:prstGeom prst="roundRect">
            <a:avLst>
              <a:gd name="adj" fmla="val 41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6" name="AutoShape 22"/>
          <p:cNvSpPr>
            <a:spLocks noChangeArrowheads="1"/>
          </p:cNvSpPr>
          <p:nvPr/>
        </p:nvSpPr>
        <p:spPr bwMode="auto">
          <a:xfrm>
            <a:off x="383041" y="4427193"/>
            <a:ext cx="1510560" cy="351360"/>
          </a:xfrm>
          <a:prstGeom prst="roundRect">
            <a:avLst>
              <a:gd name="adj" fmla="val 407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7" name="Line 23"/>
          <p:cNvSpPr>
            <a:spLocks noChangeShapeType="1"/>
          </p:cNvSpPr>
          <p:nvPr/>
        </p:nvSpPr>
        <p:spPr bwMode="auto">
          <a:xfrm>
            <a:off x="1149121" y="3354392"/>
            <a:ext cx="1440" cy="1324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8" name="AutoShape 24"/>
          <p:cNvSpPr>
            <a:spLocks noChangeArrowheads="1"/>
          </p:cNvSpPr>
          <p:nvPr/>
        </p:nvSpPr>
        <p:spPr bwMode="auto">
          <a:xfrm>
            <a:off x="5911201" y="4085913"/>
            <a:ext cx="1510560" cy="365760"/>
          </a:xfrm>
          <a:prstGeom prst="roundRect">
            <a:avLst>
              <a:gd name="adj" fmla="val 394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963361" y="3067833"/>
            <a:ext cx="433440" cy="19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98330" name="Text Box 26"/>
          <p:cNvSpPr txBox="1">
            <a:spLocks noChangeArrowheads="1"/>
          </p:cNvSpPr>
          <p:nvPr/>
        </p:nvSpPr>
        <p:spPr bwMode="auto">
          <a:xfrm>
            <a:off x="970561" y="3784953"/>
            <a:ext cx="424800" cy="19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640801" y="4437273"/>
            <a:ext cx="1023840" cy="49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>
            <a:off x="771841" y="4830393"/>
            <a:ext cx="989280" cy="332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Code</a:t>
            </a:r>
          </a:p>
        </p:txBody>
      </p:sp>
      <p:sp>
        <p:nvSpPr>
          <p:cNvPr id="98333" name="AutoShape 29"/>
          <p:cNvSpPr>
            <a:spLocks noChangeArrowheads="1"/>
          </p:cNvSpPr>
          <p:nvPr/>
        </p:nvSpPr>
        <p:spPr bwMode="auto">
          <a:xfrm>
            <a:off x="383041" y="4039833"/>
            <a:ext cx="1510560" cy="387360"/>
          </a:xfrm>
          <a:prstGeom prst="roundRect">
            <a:avLst>
              <a:gd name="adj" fmla="val 370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34" name="Text Box 30"/>
          <p:cNvSpPr txBox="1">
            <a:spLocks noChangeArrowheads="1"/>
          </p:cNvSpPr>
          <p:nvPr/>
        </p:nvSpPr>
        <p:spPr bwMode="auto">
          <a:xfrm>
            <a:off x="568801" y="4080152"/>
            <a:ext cx="1203840" cy="3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</p:txBody>
      </p:sp>
      <p:sp>
        <p:nvSpPr>
          <p:cNvPr id="98335" name="AutoShape 31"/>
          <p:cNvSpPr>
            <a:spLocks noChangeArrowheads="1"/>
          </p:cNvSpPr>
          <p:nvPr/>
        </p:nvSpPr>
        <p:spPr bwMode="auto">
          <a:xfrm>
            <a:off x="383041" y="2504792"/>
            <a:ext cx="1510560" cy="460800"/>
          </a:xfrm>
          <a:prstGeom prst="roundRect">
            <a:avLst>
              <a:gd name="adj" fmla="val 310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36" name="Text Box 32"/>
          <p:cNvSpPr txBox="1">
            <a:spLocks noChangeArrowheads="1"/>
          </p:cNvSpPr>
          <p:nvPr/>
        </p:nvSpPr>
        <p:spPr bwMode="auto">
          <a:xfrm>
            <a:off x="440641" y="2619992"/>
            <a:ext cx="1389600" cy="19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127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270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98337" name="Group 33"/>
          <p:cNvGrpSpPr>
            <a:grpSpLocks/>
          </p:cNvGrpSpPr>
          <p:nvPr/>
        </p:nvGrpSpPr>
        <p:grpSpPr bwMode="auto">
          <a:xfrm>
            <a:off x="2206081" y="3669753"/>
            <a:ext cx="1507680" cy="2653920"/>
            <a:chOff x="1532" y="2159"/>
            <a:chExt cx="1047" cy="1843"/>
          </a:xfrm>
        </p:grpSpPr>
        <p:sp>
          <p:nvSpPr>
            <p:cNvPr id="98356" name="Line 34"/>
            <p:cNvSpPr>
              <a:spLocks noChangeShapeType="1"/>
            </p:cNvSpPr>
            <p:nvPr/>
          </p:nvSpPr>
          <p:spPr bwMode="auto">
            <a:xfrm flipV="1">
              <a:off x="2063" y="2872"/>
              <a:ext cx="1" cy="14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57" name="AutoShape 35"/>
            <p:cNvSpPr>
              <a:spLocks noChangeArrowheads="1"/>
            </p:cNvSpPr>
            <p:nvPr/>
          </p:nvSpPr>
          <p:spPr bwMode="auto">
            <a:xfrm>
              <a:off x="1532" y="2159"/>
              <a:ext cx="1048" cy="1816"/>
            </a:xfrm>
            <a:prstGeom prst="roundRect">
              <a:avLst>
                <a:gd name="adj" fmla="val 9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58" name="AutoShape 36"/>
            <p:cNvSpPr>
              <a:spLocks noChangeArrowheads="1"/>
            </p:cNvSpPr>
            <p:nvPr/>
          </p:nvSpPr>
          <p:spPr bwMode="auto">
            <a:xfrm>
              <a:off x="1532" y="2479"/>
              <a:ext cx="1048" cy="270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59" name="AutoShape 37"/>
            <p:cNvSpPr>
              <a:spLocks noChangeArrowheads="1"/>
            </p:cNvSpPr>
            <p:nvPr/>
          </p:nvSpPr>
          <p:spPr bwMode="auto">
            <a:xfrm>
              <a:off x="1532" y="3736"/>
              <a:ext cx="1048" cy="239"/>
            </a:xfrm>
            <a:prstGeom prst="roundRect">
              <a:avLst>
                <a:gd name="adj" fmla="val 41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60" name="AutoShape 38"/>
            <p:cNvSpPr>
              <a:spLocks noChangeArrowheads="1"/>
            </p:cNvSpPr>
            <p:nvPr/>
          </p:nvSpPr>
          <p:spPr bwMode="auto">
            <a:xfrm>
              <a:off x="1532" y="3493"/>
              <a:ext cx="1048" cy="244"/>
            </a:xfrm>
            <a:prstGeom prst="roundRect">
              <a:avLst>
                <a:gd name="adj" fmla="val 407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61" name="Line 39"/>
            <p:cNvSpPr>
              <a:spLocks noChangeShapeType="1"/>
            </p:cNvSpPr>
            <p:nvPr/>
          </p:nvSpPr>
          <p:spPr bwMode="auto">
            <a:xfrm>
              <a:off x="2063" y="2748"/>
              <a:ext cx="1" cy="9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62" name="AutoShape 40"/>
            <p:cNvSpPr>
              <a:spLocks noChangeArrowheads="1"/>
            </p:cNvSpPr>
            <p:nvPr/>
          </p:nvSpPr>
          <p:spPr bwMode="auto">
            <a:xfrm>
              <a:off x="1532" y="2976"/>
              <a:ext cx="1048" cy="254"/>
            </a:xfrm>
            <a:prstGeom prst="roundRect">
              <a:avLst>
                <a:gd name="adj" fmla="val 394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63" name="Text Box 41"/>
            <p:cNvSpPr txBox="1">
              <a:spLocks noChangeArrowheads="1"/>
            </p:cNvSpPr>
            <p:nvPr/>
          </p:nvSpPr>
          <p:spPr bwMode="auto">
            <a:xfrm>
              <a:off x="1935" y="2550"/>
              <a:ext cx="30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98364" name="Text Box 42"/>
            <p:cNvSpPr txBox="1">
              <a:spLocks noChangeArrowheads="1"/>
            </p:cNvSpPr>
            <p:nvPr/>
          </p:nvSpPr>
          <p:spPr bwMode="auto">
            <a:xfrm>
              <a:off x="1940" y="3046"/>
              <a:ext cx="29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98365" name="Text Box 43"/>
            <p:cNvSpPr txBox="1">
              <a:spLocks noChangeArrowheads="1"/>
            </p:cNvSpPr>
            <p:nvPr/>
          </p:nvSpPr>
          <p:spPr bwMode="auto">
            <a:xfrm>
              <a:off x="1711" y="3500"/>
              <a:ext cx="71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</p:txBody>
        </p:sp>
        <p:sp>
          <p:nvSpPr>
            <p:cNvPr id="98366" name="Text Box 44"/>
            <p:cNvSpPr txBox="1">
              <a:spLocks noChangeArrowheads="1"/>
            </p:cNvSpPr>
            <p:nvPr/>
          </p:nvSpPr>
          <p:spPr bwMode="auto">
            <a:xfrm>
              <a:off x="1801" y="3772"/>
              <a:ext cx="6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</p:txBody>
        </p:sp>
        <p:sp>
          <p:nvSpPr>
            <p:cNvPr id="98367" name="AutoShape 45"/>
            <p:cNvSpPr>
              <a:spLocks noChangeArrowheads="1"/>
            </p:cNvSpPr>
            <p:nvPr/>
          </p:nvSpPr>
          <p:spPr bwMode="auto">
            <a:xfrm>
              <a:off x="1532" y="3224"/>
              <a:ext cx="1048" cy="269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68" name="Text Box 46"/>
            <p:cNvSpPr txBox="1">
              <a:spLocks noChangeArrowheads="1"/>
            </p:cNvSpPr>
            <p:nvPr/>
          </p:nvSpPr>
          <p:spPr bwMode="auto">
            <a:xfrm>
              <a:off x="1661" y="3251"/>
              <a:ext cx="83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</p:txBody>
        </p:sp>
        <p:sp>
          <p:nvSpPr>
            <p:cNvPr id="98369" name="AutoShape 47"/>
            <p:cNvSpPr>
              <a:spLocks noChangeArrowheads="1"/>
            </p:cNvSpPr>
            <p:nvPr/>
          </p:nvSpPr>
          <p:spPr bwMode="auto">
            <a:xfrm>
              <a:off x="1532" y="2159"/>
              <a:ext cx="1048" cy="320"/>
            </a:xfrm>
            <a:prstGeom prst="roundRect">
              <a:avLst>
                <a:gd name="adj" fmla="val 310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70" name="Text Box 48"/>
            <p:cNvSpPr txBox="1">
              <a:spLocks noChangeArrowheads="1"/>
            </p:cNvSpPr>
            <p:nvPr/>
          </p:nvSpPr>
          <p:spPr bwMode="auto">
            <a:xfrm>
              <a:off x="1572" y="2239"/>
              <a:ext cx="96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x-none" altLang="en-US" sz="1270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27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98338" name="AutoShape 49"/>
          <p:cNvSpPr>
            <a:spLocks noChangeArrowheads="1"/>
          </p:cNvSpPr>
          <p:nvPr/>
        </p:nvSpPr>
        <p:spPr bwMode="auto">
          <a:xfrm>
            <a:off x="5911201" y="2424153"/>
            <a:ext cx="1510560" cy="4276800"/>
          </a:xfrm>
          <a:prstGeom prst="roundRect">
            <a:avLst>
              <a:gd name="adj" fmla="val 93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39" name="AutoShape 50"/>
          <p:cNvSpPr>
            <a:spLocks noChangeArrowheads="1"/>
          </p:cNvSpPr>
          <p:nvPr/>
        </p:nvSpPr>
        <p:spPr bwMode="auto">
          <a:xfrm>
            <a:off x="5911201" y="3194553"/>
            <a:ext cx="1510560" cy="388800"/>
          </a:xfrm>
          <a:prstGeom prst="roundRect">
            <a:avLst>
              <a:gd name="adj" fmla="val 37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40" name="AutoShape 51"/>
          <p:cNvSpPr>
            <a:spLocks noChangeArrowheads="1"/>
          </p:cNvSpPr>
          <p:nvPr/>
        </p:nvSpPr>
        <p:spPr bwMode="auto">
          <a:xfrm>
            <a:off x="5911201" y="5171673"/>
            <a:ext cx="1510560" cy="365760"/>
          </a:xfrm>
          <a:prstGeom prst="roundRect">
            <a:avLst>
              <a:gd name="adj" fmla="val 394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41" name="AutoShape 52"/>
          <p:cNvSpPr>
            <a:spLocks noChangeArrowheads="1"/>
          </p:cNvSpPr>
          <p:nvPr/>
        </p:nvSpPr>
        <p:spPr bwMode="auto">
          <a:xfrm>
            <a:off x="5911201" y="3671192"/>
            <a:ext cx="1510560" cy="351360"/>
          </a:xfrm>
          <a:prstGeom prst="roundRect">
            <a:avLst>
              <a:gd name="adj" fmla="val 407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42" name="AutoShape 53"/>
          <p:cNvSpPr>
            <a:spLocks noChangeArrowheads="1"/>
          </p:cNvSpPr>
          <p:nvPr/>
        </p:nvSpPr>
        <p:spPr bwMode="auto">
          <a:xfrm>
            <a:off x="5911201" y="5600792"/>
            <a:ext cx="1510560" cy="351360"/>
          </a:xfrm>
          <a:prstGeom prst="roundRect">
            <a:avLst>
              <a:gd name="adj" fmla="val 407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43" name="AutoShape 54"/>
          <p:cNvSpPr>
            <a:spLocks noChangeArrowheads="1"/>
          </p:cNvSpPr>
          <p:nvPr/>
        </p:nvSpPr>
        <p:spPr bwMode="auto">
          <a:xfrm>
            <a:off x="5911201" y="2634393"/>
            <a:ext cx="1510560" cy="388800"/>
          </a:xfrm>
          <a:prstGeom prst="roundRect">
            <a:avLst>
              <a:gd name="adj" fmla="val 37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44" name="AutoShape 55"/>
          <p:cNvSpPr>
            <a:spLocks noChangeArrowheads="1"/>
          </p:cNvSpPr>
          <p:nvPr/>
        </p:nvSpPr>
        <p:spPr bwMode="auto">
          <a:xfrm>
            <a:off x="383041" y="2965593"/>
            <a:ext cx="1510560" cy="388800"/>
          </a:xfrm>
          <a:prstGeom prst="roundRect">
            <a:avLst>
              <a:gd name="adj" fmla="val 37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345" name="Text Box 56"/>
          <p:cNvSpPr txBox="1">
            <a:spLocks noChangeArrowheads="1"/>
          </p:cNvSpPr>
          <p:nvPr/>
        </p:nvSpPr>
        <p:spPr bwMode="auto">
          <a:xfrm>
            <a:off x="747361" y="2160633"/>
            <a:ext cx="1002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Shell #1</a:t>
            </a:r>
          </a:p>
        </p:txBody>
      </p:sp>
      <p:sp>
        <p:nvSpPr>
          <p:cNvPr id="98346" name="Text Box 57"/>
          <p:cNvSpPr txBox="1">
            <a:spLocks noChangeArrowheads="1"/>
          </p:cNvSpPr>
          <p:nvPr/>
        </p:nvSpPr>
        <p:spPr bwMode="auto">
          <a:xfrm>
            <a:off x="2579041" y="3324153"/>
            <a:ext cx="8510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Shell #2</a:t>
            </a:r>
          </a:p>
        </p:txBody>
      </p:sp>
      <p:sp>
        <p:nvSpPr>
          <p:cNvPr id="98347" name="Text Box 58"/>
          <p:cNvSpPr txBox="1">
            <a:spLocks noChangeArrowheads="1"/>
          </p:cNvSpPr>
          <p:nvPr/>
        </p:nvSpPr>
        <p:spPr bwMode="auto">
          <a:xfrm>
            <a:off x="5886721" y="2105913"/>
            <a:ext cx="21052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1908001" y="3951993"/>
            <a:ext cx="5510880" cy="2162880"/>
            <a:chOff x="1325" y="2355"/>
            <a:chExt cx="3827" cy="1502"/>
          </a:xfrm>
        </p:grpSpPr>
        <p:sp>
          <p:nvSpPr>
            <p:cNvPr id="98352" name="AutoShape 60"/>
            <p:cNvSpPr>
              <a:spLocks noChangeArrowheads="1"/>
            </p:cNvSpPr>
            <p:nvPr/>
          </p:nvSpPr>
          <p:spPr bwMode="auto">
            <a:xfrm>
              <a:off x="4104" y="2784"/>
              <a:ext cx="1049" cy="239"/>
            </a:xfrm>
            <a:prstGeom prst="roundRect">
              <a:avLst>
                <a:gd name="adj" fmla="val 41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Code for shell</a:t>
              </a:r>
            </a:p>
          </p:txBody>
        </p:sp>
        <p:sp>
          <p:nvSpPr>
            <p:cNvPr id="98353" name="Line 61"/>
            <p:cNvSpPr>
              <a:spLocks noChangeShapeType="1"/>
            </p:cNvSpPr>
            <p:nvPr/>
          </p:nvSpPr>
          <p:spPr bwMode="auto">
            <a:xfrm flipV="1">
              <a:off x="1325" y="2897"/>
              <a:ext cx="2780" cy="161"/>
            </a:xfrm>
            <a:prstGeom prst="line">
              <a:avLst/>
            </a:prstGeom>
            <a:noFill/>
            <a:ln w="2736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54" name="Line 62"/>
            <p:cNvSpPr>
              <a:spLocks noChangeShapeType="1"/>
            </p:cNvSpPr>
            <p:nvPr/>
          </p:nvSpPr>
          <p:spPr bwMode="auto">
            <a:xfrm flipV="1">
              <a:off x="2590" y="2960"/>
              <a:ext cx="1496" cy="899"/>
            </a:xfrm>
            <a:prstGeom prst="line">
              <a:avLst/>
            </a:prstGeom>
            <a:noFill/>
            <a:ln w="2736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355" name="Text Box 63"/>
            <p:cNvSpPr txBox="1">
              <a:spLocks noChangeArrowheads="1"/>
            </p:cNvSpPr>
            <p:nvPr/>
          </p:nvSpPr>
          <p:spPr bwMode="auto">
            <a:xfrm>
              <a:off x="2775" y="2355"/>
              <a:ext cx="1093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i="1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Same page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i="1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table mapping!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3685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More Demand Paging Tricks</a:t>
            </a:r>
          </a:p>
        </p:txBody>
      </p:sp>
      <p:sp>
        <p:nvSpPr>
          <p:cNvPr id="1003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This can be used to let different processes share memory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UNIX supports shared memory through the 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shmget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shmat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shmdt</a:t>
            </a:r>
            <a:r>
              <a:rPr lang="en-GB" altLang="en-US" dirty="0">
                <a:latin typeface="Courier New" charset="0"/>
              </a:rPr>
              <a:t> </a:t>
            </a:r>
            <a:r>
              <a:rPr lang="en-GB" altLang="en-US" dirty="0"/>
              <a:t>system calls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Allocates a region of memory that is shared across multiple processes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Some of the benefits of multiple threads per process, but the rest of the processes address space is protected</a:t>
            </a:r>
          </a:p>
          <a:p>
            <a:pPr marL="1134737" lvl="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Why not just use multiple processes with shared memory regions?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Memory-mapped files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Idea: Make a file on disk look like a block of memory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Works just like faulting in pages from executable files</a:t>
            </a:r>
          </a:p>
          <a:p>
            <a:pPr marL="1134737" lvl="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In fact, many OS's use the same code for both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One wrinkle: Writes to the memory region must be reflected in the file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How does this work?</a:t>
            </a:r>
          </a:p>
          <a:p>
            <a:pPr marL="1134737" lvl="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When writing to the page, mark the </a:t>
            </a:r>
            <a:r>
              <a:rPr lang="ja-JP" altLang="en-GB" dirty="0"/>
              <a:t>“</a:t>
            </a:r>
            <a:r>
              <a:rPr lang="en-GB" altLang="ja-JP" dirty="0"/>
              <a:t>modified</a:t>
            </a:r>
            <a:r>
              <a:rPr lang="ja-JP" altLang="en-GB" dirty="0"/>
              <a:t>”</a:t>
            </a:r>
            <a:r>
              <a:rPr lang="en-GB" altLang="ja-JP" dirty="0"/>
              <a:t> bit in the PTE</a:t>
            </a:r>
          </a:p>
          <a:p>
            <a:pPr marL="1134737" lvl="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When page is removed from memory, write back to original file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338702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/>
              <a:t>Remember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fork()</a:t>
            </a:r>
            <a:r>
              <a:rPr lang="en-GB" altLang="en-US" dirty="0"/>
              <a:t>?</a:t>
            </a:r>
          </a:p>
        </p:txBody>
      </p:sp>
      <p:sp>
        <p:nvSpPr>
          <p:cNvPr id="10240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fork() </a:t>
            </a:r>
            <a:r>
              <a:rPr lang="en-GB" altLang="en-US" dirty="0"/>
              <a:t>creates an exact copy of a process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What does this imply about page tables?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When we fork a new process, does it make sense to make a copy of all of its memory?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Why or why not?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What if the child process doesn't end up touching most of the memory the parent was using?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Extreme example: What happens if a process does an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exec() </a:t>
            </a:r>
            <a:r>
              <a:rPr lang="en-GB" altLang="en-US" dirty="0"/>
              <a:t>immediately after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fork</a:t>
            </a:r>
            <a:r>
              <a:rPr lang="en-GB" altLang="en-US" b="1" dirty="0" smtClean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GB" altLang="en-US" dirty="0" smtClean="0"/>
              <a:t>?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46146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Copy-on-write</a:t>
            </a: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19396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Idea: Give the child process access to the same memory, but don't let it write to any of the pages directly!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1) Parent forks a child process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2) Child gets a copy of the parent's page tables</a:t>
            </a:r>
          </a:p>
          <a:p>
            <a:pPr marL="1134737" lvl="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They point to the same physical frames!!!</a:t>
            </a:r>
          </a:p>
        </p:txBody>
      </p:sp>
      <p:grpSp>
        <p:nvGrpSpPr>
          <p:cNvPr id="104451" name="Group 3"/>
          <p:cNvGrpSpPr>
            <a:grpSpLocks/>
          </p:cNvGrpSpPr>
          <p:nvPr/>
        </p:nvGrpSpPr>
        <p:grpSpPr bwMode="auto">
          <a:xfrm>
            <a:off x="735841" y="2806921"/>
            <a:ext cx="1507680" cy="2655360"/>
            <a:chOff x="511" y="1949"/>
            <a:chExt cx="1047" cy="1844"/>
          </a:xfrm>
        </p:grpSpPr>
        <p:sp>
          <p:nvSpPr>
            <p:cNvPr id="104508" name="Line 4"/>
            <p:cNvSpPr>
              <a:spLocks noChangeShapeType="1"/>
            </p:cNvSpPr>
            <p:nvPr/>
          </p:nvSpPr>
          <p:spPr bwMode="auto">
            <a:xfrm flipV="1">
              <a:off x="1042" y="2662"/>
              <a:ext cx="1" cy="14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9" name="AutoShape 5"/>
            <p:cNvSpPr>
              <a:spLocks noChangeArrowheads="1"/>
            </p:cNvSpPr>
            <p:nvPr/>
          </p:nvSpPr>
          <p:spPr bwMode="auto">
            <a:xfrm>
              <a:off x="511" y="1949"/>
              <a:ext cx="1048" cy="1816"/>
            </a:xfrm>
            <a:prstGeom prst="roundRect">
              <a:avLst>
                <a:gd name="adj" fmla="val 9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10" name="AutoShape 6"/>
            <p:cNvSpPr>
              <a:spLocks noChangeArrowheads="1"/>
            </p:cNvSpPr>
            <p:nvPr/>
          </p:nvSpPr>
          <p:spPr bwMode="auto">
            <a:xfrm>
              <a:off x="511" y="2269"/>
              <a:ext cx="1048" cy="270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11" name="AutoShape 7"/>
            <p:cNvSpPr>
              <a:spLocks noChangeArrowheads="1"/>
            </p:cNvSpPr>
            <p:nvPr/>
          </p:nvSpPr>
          <p:spPr bwMode="auto">
            <a:xfrm>
              <a:off x="511" y="3527"/>
              <a:ext cx="1048" cy="239"/>
            </a:xfrm>
            <a:prstGeom prst="roundRect">
              <a:avLst>
                <a:gd name="adj" fmla="val 41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12" name="AutoShape 8"/>
            <p:cNvSpPr>
              <a:spLocks noChangeArrowheads="1"/>
            </p:cNvSpPr>
            <p:nvPr/>
          </p:nvSpPr>
          <p:spPr bwMode="auto">
            <a:xfrm>
              <a:off x="511" y="3283"/>
              <a:ext cx="1048" cy="244"/>
            </a:xfrm>
            <a:prstGeom prst="roundRect">
              <a:avLst>
                <a:gd name="adj" fmla="val 407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13" name="Line 9"/>
            <p:cNvSpPr>
              <a:spLocks noChangeShapeType="1"/>
            </p:cNvSpPr>
            <p:nvPr/>
          </p:nvSpPr>
          <p:spPr bwMode="auto">
            <a:xfrm>
              <a:off x="1042" y="2538"/>
              <a:ext cx="1" cy="9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14" name="AutoShape 10"/>
            <p:cNvSpPr>
              <a:spLocks noChangeArrowheads="1"/>
            </p:cNvSpPr>
            <p:nvPr/>
          </p:nvSpPr>
          <p:spPr bwMode="auto">
            <a:xfrm>
              <a:off x="511" y="2766"/>
              <a:ext cx="1048" cy="254"/>
            </a:xfrm>
            <a:prstGeom prst="roundRect">
              <a:avLst>
                <a:gd name="adj" fmla="val 394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15" name="Text Box 11"/>
            <p:cNvSpPr txBox="1">
              <a:spLocks noChangeArrowheads="1"/>
            </p:cNvSpPr>
            <p:nvPr/>
          </p:nvSpPr>
          <p:spPr bwMode="auto">
            <a:xfrm>
              <a:off x="913" y="2340"/>
              <a:ext cx="30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104516" name="Text Box 12"/>
            <p:cNvSpPr txBox="1">
              <a:spLocks noChangeArrowheads="1"/>
            </p:cNvSpPr>
            <p:nvPr/>
          </p:nvSpPr>
          <p:spPr bwMode="auto">
            <a:xfrm>
              <a:off x="919" y="2837"/>
              <a:ext cx="29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104517" name="Text Box 13"/>
            <p:cNvSpPr txBox="1">
              <a:spLocks noChangeArrowheads="1"/>
            </p:cNvSpPr>
            <p:nvPr/>
          </p:nvSpPr>
          <p:spPr bwMode="auto">
            <a:xfrm>
              <a:off x="690" y="3290"/>
              <a:ext cx="71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</p:txBody>
        </p:sp>
        <p:sp>
          <p:nvSpPr>
            <p:cNvPr id="104518" name="Text Box 14"/>
            <p:cNvSpPr txBox="1">
              <a:spLocks noChangeArrowheads="1"/>
            </p:cNvSpPr>
            <p:nvPr/>
          </p:nvSpPr>
          <p:spPr bwMode="auto">
            <a:xfrm>
              <a:off x="780" y="3563"/>
              <a:ext cx="6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</p:txBody>
        </p:sp>
        <p:sp>
          <p:nvSpPr>
            <p:cNvPr id="104519" name="AutoShape 15"/>
            <p:cNvSpPr>
              <a:spLocks noChangeArrowheads="1"/>
            </p:cNvSpPr>
            <p:nvPr/>
          </p:nvSpPr>
          <p:spPr bwMode="auto">
            <a:xfrm>
              <a:off x="511" y="3014"/>
              <a:ext cx="1048" cy="269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20" name="Text Box 16"/>
            <p:cNvSpPr txBox="1">
              <a:spLocks noChangeArrowheads="1"/>
            </p:cNvSpPr>
            <p:nvPr/>
          </p:nvSpPr>
          <p:spPr bwMode="auto">
            <a:xfrm>
              <a:off x="640" y="3042"/>
              <a:ext cx="83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</p:txBody>
        </p:sp>
        <p:sp>
          <p:nvSpPr>
            <p:cNvPr id="104521" name="AutoShape 17"/>
            <p:cNvSpPr>
              <a:spLocks noChangeArrowheads="1"/>
            </p:cNvSpPr>
            <p:nvPr/>
          </p:nvSpPr>
          <p:spPr bwMode="auto">
            <a:xfrm>
              <a:off x="511" y="1949"/>
              <a:ext cx="1048" cy="320"/>
            </a:xfrm>
            <a:prstGeom prst="roundRect">
              <a:avLst>
                <a:gd name="adj" fmla="val 310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22" name="Text Box 18"/>
            <p:cNvSpPr txBox="1">
              <a:spLocks noChangeArrowheads="1"/>
            </p:cNvSpPr>
            <p:nvPr/>
          </p:nvSpPr>
          <p:spPr bwMode="auto">
            <a:xfrm>
              <a:off x="551" y="2029"/>
              <a:ext cx="96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x-none" altLang="en-US" sz="1270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27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04452" name="Group 19"/>
          <p:cNvGrpSpPr>
            <a:grpSpLocks/>
          </p:cNvGrpSpPr>
          <p:nvPr/>
        </p:nvGrpSpPr>
        <p:grpSpPr bwMode="auto">
          <a:xfrm>
            <a:off x="2921761" y="5564521"/>
            <a:ext cx="2740320" cy="930240"/>
            <a:chOff x="2029" y="3864"/>
            <a:chExt cx="1903" cy="646"/>
          </a:xfrm>
        </p:grpSpPr>
        <p:sp>
          <p:nvSpPr>
            <p:cNvPr id="104495" name="AutoShape 20"/>
            <p:cNvSpPr>
              <a:spLocks noChangeArrowheads="1"/>
            </p:cNvSpPr>
            <p:nvPr/>
          </p:nvSpPr>
          <p:spPr bwMode="auto">
            <a:xfrm rot="5400000">
              <a:off x="2663" y="3240"/>
              <a:ext cx="640" cy="1903"/>
            </a:xfrm>
            <a:prstGeom prst="roundRect">
              <a:avLst>
                <a:gd name="adj" fmla="val 153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496" name="AutoShape 21"/>
            <p:cNvSpPr>
              <a:spLocks noChangeArrowheads="1"/>
            </p:cNvSpPr>
            <p:nvPr/>
          </p:nvSpPr>
          <p:spPr bwMode="auto">
            <a:xfrm rot="5400000">
              <a:off x="1761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497" name="AutoShape 22"/>
            <p:cNvSpPr>
              <a:spLocks noChangeArrowheads="1"/>
            </p:cNvSpPr>
            <p:nvPr/>
          </p:nvSpPr>
          <p:spPr bwMode="auto">
            <a:xfrm rot="5400000">
              <a:off x="3563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498" name="AutoShape 23"/>
            <p:cNvSpPr>
              <a:spLocks noChangeArrowheads="1"/>
            </p:cNvSpPr>
            <p:nvPr/>
          </p:nvSpPr>
          <p:spPr bwMode="auto">
            <a:xfrm rot="5400000">
              <a:off x="2033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499" name="AutoShape 24"/>
            <p:cNvSpPr>
              <a:spLocks noChangeArrowheads="1"/>
            </p:cNvSpPr>
            <p:nvPr/>
          </p:nvSpPr>
          <p:spPr bwMode="auto">
            <a:xfrm rot="5400000">
              <a:off x="2214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0" name="AutoShape 25"/>
            <p:cNvSpPr>
              <a:spLocks noChangeArrowheads="1"/>
            </p:cNvSpPr>
            <p:nvPr/>
          </p:nvSpPr>
          <p:spPr bwMode="auto">
            <a:xfrm rot="5400000">
              <a:off x="2751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1" name="AutoShape 26"/>
            <p:cNvSpPr>
              <a:spLocks noChangeArrowheads="1"/>
            </p:cNvSpPr>
            <p:nvPr/>
          </p:nvSpPr>
          <p:spPr bwMode="auto">
            <a:xfrm rot="5400000">
              <a:off x="3374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2" name="AutoShape 27"/>
            <p:cNvSpPr>
              <a:spLocks noChangeArrowheads="1"/>
            </p:cNvSpPr>
            <p:nvPr/>
          </p:nvSpPr>
          <p:spPr bwMode="auto">
            <a:xfrm rot="5400000">
              <a:off x="2470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3" name="AutoShape 28"/>
            <p:cNvSpPr>
              <a:spLocks noChangeArrowheads="1"/>
            </p:cNvSpPr>
            <p:nvPr/>
          </p:nvSpPr>
          <p:spPr bwMode="auto">
            <a:xfrm rot="5400000">
              <a:off x="3125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4" name="AutoShape 29"/>
            <p:cNvSpPr>
              <a:spLocks noChangeArrowheads="1"/>
            </p:cNvSpPr>
            <p:nvPr/>
          </p:nvSpPr>
          <p:spPr bwMode="auto">
            <a:xfrm rot="5400000">
              <a:off x="2981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5" name="AutoShape 30"/>
            <p:cNvSpPr>
              <a:spLocks noChangeArrowheads="1"/>
            </p:cNvSpPr>
            <p:nvPr/>
          </p:nvSpPr>
          <p:spPr bwMode="auto">
            <a:xfrm rot="5400000">
              <a:off x="2888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6" name="AutoShape 31"/>
            <p:cNvSpPr>
              <a:spLocks noChangeArrowheads="1"/>
            </p:cNvSpPr>
            <p:nvPr/>
          </p:nvSpPr>
          <p:spPr bwMode="auto">
            <a:xfrm rot="5400000">
              <a:off x="2322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4507" name="AutoShape 32"/>
            <p:cNvSpPr>
              <a:spLocks noChangeArrowheads="1"/>
            </p:cNvSpPr>
            <p:nvPr/>
          </p:nvSpPr>
          <p:spPr bwMode="auto">
            <a:xfrm rot="5400000">
              <a:off x="1925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04453" name="AutoShape 33"/>
          <p:cNvSpPr>
            <a:spLocks noChangeArrowheads="1"/>
          </p:cNvSpPr>
          <p:nvPr/>
        </p:nvSpPr>
        <p:spPr bwMode="auto">
          <a:xfrm>
            <a:off x="3090240" y="391716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54" name="AutoShape 34"/>
          <p:cNvSpPr>
            <a:spLocks noChangeArrowheads="1"/>
          </p:cNvSpPr>
          <p:nvPr/>
        </p:nvSpPr>
        <p:spPr bwMode="auto">
          <a:xfrm>
            <a:off x="3090240" y="40813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993333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55" name="AutoShape 35"/>
          <p:cNvSpPr>
            <a:spLocks noChangeArrowheads="1"/>
          </p:cNvSpPr>
          <p:nvPr/>
        </p:nvSpPr>
        <p:spPr bwMode="auto">
          <a:xfrm>
            <a:off x="3090240" y="359028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56" name="AutoShape 36"/>
          <p:cNvSpPr>
            <a:spLocks noChangeArrowheads="1"/>
          </p:cNvSpPr>
          <p:nvPr/>
        </p:nvSpPr>
        <p:spPr bwMode="auto">
          <a:xfrm>
            <a:off x="3090240" y="424404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57" name="AutoShape 37"/>
          <p:cNvSpPr>
            <a:spLocks noChangeArrowheads="1"/>
          </p:cNvSpPr>
          <p:nvPr/>
        </p:nvSpPr>
        <p:spPr bwMode="auto">
          <a:xfrm>
            <a:off x="3090240" y="34261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58" name="AutoShape 38"/>
          <p:cNvSpPr>
            <a:spLocks noChangeArrowheads="1"/>
          </p:cNvSpPr>
          <p:nvPr/>
        </p:nvSpPr>
        <p:spPr bwMode="auto">
          <a:xfrm>
            <a:off x="3090240" y="44082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59" name="AutoShape 39"/>
          <p:cNvSpPr>
            <a:spLocks noChangeArrowheads="1"/>
          </p:cNvSpPr>
          <p:nvPr/>
        </p:nvSpPr>
        <p:spPr bwMode="auto">
          <a:xfrm>
            <a:off x="3090240" y="37530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60" name="Line 40"/>
          <p:cNvSpPr>
            <a:spLocks noChangeShapeType="1"/>
          </p:cNvSpPr>
          <p:nvPr/>
        </p:nvSpPr>
        <p:spPr bwMode="auto">
          <a:xfrm>
            <a:off x="2255041" y="4170601"/>
            <a:ext cx="83088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61" name="AutoShape 41"/>
          <p:cNvSpPr>
            <a:spLocks noChangeArrowheads="1"/>
          </p:cNvSpPr>
          <p:nvPr/>
        </p:nvSpPr>
        <p:spPr bwMode="auto">
          <a:xfrm>
            <a:off x="1863361" y="4095721"/>
            <a:ext cx="146880" cy="146880"/>
          </a:xfrm>
          <a:prstGeom prst="roundRect">
            <a:avLst>
              <a:gd name="adj" fmla="val 977"/>
            </a:avLst>
          </a:prstGeom>
          <a:solidFill>
            <a:srgbClr val="99333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62" name="Line 42"/>
          <p:cNvSpPr>
            <a:spLocks noChangeShapeType="1"/>
          </p:cNvSpPr>
          <p:nvPr/>
        </p:nvSpPr>
        <p:spPr bwMode="auto">
          <a:xfrm>
            <a:off x="3490561" y="4252681"/>
            <a:ext cx="1103040" cy="130752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4463" name="Text Box 43"/>
          <p:cNvSpPr txBox="1">
            <a:spLocks noChangeArrowheads="1"/>
          </p:cNvSpPr>
          <p:nvPr/>
        </p:nvSpPr>
        <p:spPr bwMode="auto">
          <a:xfrm>
            <a:off x="1137601" y="2478601"/>
            <a:ext cx="613440" cy="21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</a:t>
            </a:r>
          </a:p>
        </p:txBody>
      </p:sp>
      <p:sp>
        <p:nvSpPr>
          <p:cNvPr id="104464" name="Text Box 44"/>
          <p:cNvSpPr txBox="1">
            <a:spLocks noChangeArrowheads="1"/>
          </p:cNvSpPr>
          <p:nvPr/>
        </p:nvSpPr>
        <p:spPr bwMode="auto">
          <a:xfrm>
            <a:off x="3070081" y="2786761"/>
            <a:ext cx="820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Parent's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page tbl</a:t>
            </a:r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4593601" y="2478601"/>
            <a:ext cx="3096000" cy="3067200"/>
            <a:chOff x="3190" y="1721"/>
            <a:chExt cx="2150" cy="2130"/>
          </a:xfrm>
        </p:grpSpPr>
        <p:grpSp>
          <p:nvGrpSpPr>
            <p:cNvPr id="104466" name="Group 46"/>
            <p:cNvGrpSpPr>
              <a:grpSpLocks/>
            </p:cNvGrpSpPr>
            <p:nvPr/>
          </p:nvGrpSpPr>
          <p:grpSpPr bwMode="auto">
            <a:xfrm>
              <a:off x="3215" y="1949"/>
              <a:ext cx="2125" cy="1902"/>
              <a:chOff x="3215" y="1949"/>
              <a:chExt cx="2125" cy="1902"/>
            </a:xfrm>
          </p:grpSpPr>
          <p:grpSp>
            <p:nvGrpSpPr>
              <p:cNvPr id="104469" name="Group 47"/>
              <p:cNvGrpSpPr>
                <a:grpSpLocks/>
              </p:cNvGrpSpPr>
              <p:nvPr/>
            </p:nvGrpSpPr>
            <p:grpSpPr bwMode="auto">
              <a:xfrm>
                <a:off x="4293" y="1949"/>
                <a:ext cx="1047" cy="1843"/>
                <a:chOff x="4293" y="1949"/>
                <a:chExt cx="1047" cy="1843"/>
              </a:xfrm>
            </p:grpSpPr>
            <p:sp>
              <p:nvSpPr>
                <p:cNvPr id="104480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4824" y="2662"/>
                  <a:ext cx="1" cy="147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81" name="AutoShape 49"/>
                <p:cNvSpPr>
                  <a:spLocks noChangeArrowheads="1"/>
                </p:cNvSpPr>
                <p:nvPr/>
              </p:nvSpPr>
              <p:spPr bwMode="auto">
                <a:xfrm>
                  <a:off x="4293" y="1949"/>
                  <a:ext cx="1048" cy="1815"/>
                </a:xfrm>
                <a:prstGeom prst="roundRect">
                  <a:avLst>
                    <a:gd name="adj" fmla="val 93"/>
                  </a:avLst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82" name="AutoShape 50"/>
                <p:cNvSpPr>
                  <a:spLocks noChangeArrowheads="1"/>
                </p:cNvSpPr>
                <p:nvPr/>
              </p:nvSpPr>
              <p:spPr bwMode="auto">
                <a:xfrm>
                  <a:off x="4293" y="2269"/>
                  <a:ext cx="1048" cy="270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83" name="AutoShape 51"/>
                <p:cNvSpPr>
                  <a:spLocks noChangeArrowheads="1"/>
                </p:cNvSpPr>
                <p:nvPr/>
              </p:nvSpPr>
              <p:spPr bwMode="auto">
                <a:xfrm>
                  <a:off x="4293" y="3526"/>
                  <a:ext cx="1048" cy="239"/>
                </a:xfrm>
                <a:prstGeom prst="roundRect">
                  <a:avLst>
                    <a:gd name="adj" fmla="val 417"/>
                  </a:avLst>
                </a:prstGeom>
                <a:solidFill>
                  <a:srgbClr val="CC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84" name="AutoShape 52"/>
                <p:cNvSpPr>
                  <a:spLocks noChangeArrowheads="1"/>
                </p:cNvSpPr>
                <p:nvPr/>
              </p:nvSpPr>
              <p:spPr bwMode="auto">
                <a:xfrm>
                  <a:off x="4293" y="3282"/>
                  <a:ext cx="104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85" name="Line 53"/>
                <p:cNvSpPr>
                  <a:spLocks noChangeShapeType="1"/>
                </p:cNvSpPr>
                <p:nvPr/>
              </p:nvSpPr>
              <p:spPr bwMode="auto">
                <a:xfrm>
                  <a:off x="4824" y="2538"/>
                  <a:ext cx="1" cy="92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86" name="AutoShape 54"/>
                <p:cNvSpPr>
                  <a:spLocks noChangeArrowheads="1"/>
                </p:cNvSpPr>
                <p:nvPr/>
              </p:nvSpPr>
              <p:spPr bwMode="auto">
                <a:xfrm>
                  <a:off x="4293" y="2766"/>
                  <a:ext cx="1048" cy="254"/>
                </a:xfrm>
                <a:prstGeom prst="roundRect">
                  <a:avLst>
                    <a:gd name="adj" fmla="val 394"/>
                  </a:avLst>
                </a:prstGeom>
                <a:solidFill>
                  <a:srgbClr val="B3B3B3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8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696" y="2339"/>
                  <a:ext cx="300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Stack</a:t>
                  </a:r>
                </a:p>
              </p:txBody>
            </p:sp>
            <p:sp>
              <p:nvSpPr>
                <p:cNvPr id="10448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4701" y="2837"/>
                  <a:ext cx="295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Heap</a:t>
                  </a:r>
                </a:p>
              </p:txBody>
            </p:sp>
            <p:sp>
              <p:nvSpPr>
                <p:cNvPr id="10448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4472" y="3289"/>
                  <a:ext cx="71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Initialized vars</a:t>
                  </a:r>
                </a:p>
              </p:txBody>
            </p:sp>
            <p:sp>
              <p:nvSpPr>
                <p:cNvPr id="10449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562" y="3562"/>
                  <a:ext cx="68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Code</a:t>
                  </a:r>
                </a:p>
              </p:txBody>
            </p:sp>
            <p:sp>
              <p:nvSpPr>
                <p:cNvPr id="104491" name="AutoShape 59"/>
                <p:cNvSpPr>
                  <a:spLocks noChangeArrowheads="1"/>
                </p:cNvSpPr>
                <p:nvPr/>
              </p:nvSpPr>
              <p:spPr bwMode="auto">
                <a:xfrm>
                  <a:off x="4293" y="3014"/>
                  <a:ext cx="1048" cy="269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9933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9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422" y="3042"/>
                  <a:ext cx="835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Uninitialized vars</a:t>
                  </a:r>
                </a:p>
              </p:txBody>
            </p:sp>
            <p:sp>
              <p:nvSpPr>
                <p:cNvPr id="104493" name="AutoShape 61"/>
                <p:cNvSpPr>
                  <a:spLocks noChangeArrowheads="1"/>
                </p:cNvSpPr>
                <p:nvPr/>
              </p:nvSpPr>
              <p:spPr bwMode="auto">
                <a:xfrm>
                  <a:off x="4293" y="1949"/>
                  <a:ext cx="1048" cy="320"/>
                </a:xfrm>
                <a:prstGeom prst="roundRect">
                  <a:avLst>
                    <a:gd name="adj" fmla="val 310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449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4333" y="2029"/>
                  <a:ext cx="964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(Reserved for OS)</a:t>
                  </a:r>
                  <a:r>
                    <a:rPr lang="x-none" altLang="en-US" sz="1270">
                      <a:latin typeface="Calibri" charset="0"/>
                      <a:ea typeface="Calibri" charset="0"/>
                      <a:cs typeface="Calibri" charset="0"/>
                    </a:rPr>
                    <a:t>‏</a:t>
                  </a:r>
                  <a:endParaRPr lang="en-GB" altLang="en-US" sz="1270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04470" name="AutoShape 63"/>
              <p:cNvSpPr>
                <a:spLocks noChangeArrowheads="1"/>
              </p:cNvSpPr>
              <p:nvPr/>
            </p:nvSpPr>
            <p:spPr bwMode="auto">
              <a:xfrm>
                <a:off x="3223" y="271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1" name="AutoShape 64"/>
              <p:cNvSpPr>
                <a:spLocks noChangeArrowheads="1"/>
              </p:cNvSpPr>
              <p:nvPr/>
            </p:nvSpPr>
            <p:spPr bwMode="auto">
              <a:xfrm>
                <a:off x="3223" y="2833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993333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2" name="AutoShape 65"/>
              <p:cNvSpPr>
                <a:spLocks noChangeArrowheads="1"/>
              </p:cNvSpPr>
              <p:nvPr/>
            </p:nvSpPr>
            <p:spPr bwMode="auto">
              <a:xfrm>
                <a:off x="3223" y="2492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3" name="AutoShape 66"/>
              <p:cNvSpPr>
                <a:spLocks noChangeArrowheads="1"/>
              </p:cNvSpPr>
              <p:nvPr/>
            </p:nvSpPr>
            <p:spPr bwMode="auto">
              <a:xfrm>
                <a:off x="3223" y="2946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4" name="AutoShape 67"/>
              <p:cNvSpPr>
                <a:spLocks noChangeArrowheads="1"/>
              </p:cNvSpPr>
              <p:nvPr/>
            </p:nvSpPr>
            <p:spPr bwMode="auto">
              <a:xfrm>
                <a:off x="3223" y="237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5" name="AutoShape 68"/>
              <p:cNvSpPr>
                <a:spLocks noChangeArrowheads="1"/>
              </p:cNvSpPr>
              <p:nvPr/>
            </p:nvSpPr>
            <p:spPr bwMode="auto">
              <a:xfrm>
                <a:off x="3223" y="3060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6" name="AutoShape 69"/>
              <p:cNvSpPr>
                <a:spLocks noChangeArrowheads="1"/>
              </p:cNvSpPr>
              <p:nvPr/>
            </p:nvSpPr>
            <p:spPr bwMode="auto">
              <a:xfrm>
                <a:off x="3223" y="2607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7" name="Line 70"/>
              <p:cNvSpPr>
                <a:spLocks noChangeShapeType="1"/>
              </p:cNvSpPr>
              <p:nvPr/>
            </p:nvSpPr>
            <p:spPr bwMode="auto">
              <a:xfrm flipH="1">
                <a:off x="3755" y="2887"/>
                <a:ext cx="554" cy="1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8" name="AutoShape 71"/>
              <p:cNvSpPr>
                <a:spLocks noChangeArrowheads="1"/>
              </p:cNvSpPr>
              <p:nvPr/>
            </p:nvSpPr>
            <p:spPr bwMode="auto">
              <a:xfrm>
                <a:off x="5096" y="2843"/>
                <a:ext cx="102" cy="102"/>
              </a:xfrm>
              <a:prstGeom prst="roundRect">
                <a:avLst>
                  <a:gd name="adj" fmla="val 977"/>
                </a:avLst>
              </a:prstGeom>
              <a:solidFill>
                <a:srgbClr val="99333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4479" name="Line 72"/>
              <p:cNvSpPr>
                <a:spLocks noChangeShapeType="1"/>
              </p:cNvSpPr>
              <p:nvPr/>
            </p:nvSpPr>
            <p:spPr bwMode="auto">
              <a:xfrm flipH="1">
                <a:off x="3214" y="2952"/>
                <a:ext cx="316" cy="899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04467" name="Text Box 73"/>
            <p:cNvSpPr txBox="1">
              <a:spLocks noChangeArrowheads="1"/>
            </p:cNvSpPr>
            <p:nvPr/>
          </p:nvSpPr>
          <p:spPr bwMode="auto">
            <a:xfrm>
              <a:off x="4619" y="1721"/>
              <a:ext cx="34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</a:t>
              </a:r>
            </a:p>
          </p:txBody>
        </p:sp>
        <p:sp>
          <p:nvSpPr>
            <p:cNvPr id="104468" name="Text Box 74"/>
            <p:cNvSpPr txBox="1">
              <a:spLocks noChangeArrowheads="1"/>
            </p:cNvSpPr>
            <p:nvPr/>
          </p:nvSpPr>
          <p:spPr bwMode="auto">
            <a:xfrm>
              <a:off x="3190" y="1935"/>
              <a:ext cx="539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Child's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page tbl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4128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Copy-on-write</a:t>
            </a: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1"/>
            <a:ext cx="8807040" cy="19396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All pages (both parent and child) marked read-only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Why???</a:t>
            </a:r>
          </a:p>
        </p:txBody>
      </p:sp>
      <p:grpSp>
        <p:nvGrpSpPr>
          <p:cNvPr id="106499" name="Group 3"/>
          <p:cNvGrpSpPr>
            <a:grpSpLocks/>
          </p:cNvGrpSpPr>
          <p:nvPr/>
        </p:nvGrpSpPr>
        <p:grpSpPr bwMode="auto">
          <a:xfrm>
            <a:off x="735841" y="2806921"/>
            <a:ext cx="1507680" cy="2655360"/>
            <a:chOff x="511" y="1949"/>
            <a:chExt cx="1047" cy="1844"/>
          </a:xfrm>
        </p:grpSpPr>
        <p:sp>
          <p:nvSpPr>
            <p:cNvPr id="106570" name="Line 4"/>
            <p:cNvSpPr>
              <a:spLocks noChangeShapeType="1"/>
            </p:cNvSpPr>
            <p:nvPr/>
          </p:nvSpPr>
          <p:spPr bwMode="auto">
            <a:xfrm flipV="1">
              <a:off x="1042" y="2662"/>
              <a:ext cx="1" cy="14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71" name="AutoShape 5"/>
            <p:cNvSpPr>
              <a:spLocks noChangeArrowheads="1"/>
            </p:cNvSpPr>
            <p:nvPr/>
          </p:nvSpPr>
          <p:spPr bwMode="auto">
            <a:xfrm>
              <a:off x="511" y="1949"/>
              <a:ext cx="1048" cy="1816"/>
            </a:xfrm>
            <a:prstGeom prst="roundRect">
              <a:avLst>
                <a:gd name="adj" fmla="val 9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72" name="AutoShape 6"/>
            <p:cNvSpPr>
              <a:spLocks noChangeArrowheads="1"/>
            </p:cNvSpPr>
            <p:nvPr/>
          </p:nvSpPr>
          <p:spPr bwMode="auto">
            <a:xfrm>
              <a:off x="511" y="2269"/>
              <a:ext cx="1048" cy="270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73" name="AutoShape 7"/>
            <p:cNvSpPr>
              <a:spLocks noChangeArrowheads="1"/>
            </p:cNvSpPr>
            <p:nvPr/>
          </p:nvSpPr>
          <p:spPr bwMode="auto">
            <a:xfrm>
              <a:off x="511" y="3527"/>
              <a:ext cx="1048" cy="239"/>
            </a:xfrm>
            <a:prstGeom prst="roundRect">
              <a:avLst>
                <a:gd name="adj" fmla="val 41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74" name="AutoShape 8"/>
            <p:cNvSpPr>
              <a:spLocks noChangeArrowheads="1"/>
            </p:cNvSpPr>
            <p:nvPr/>
          </p:nvSpPr>
          <p:spPr bwMode="auto">
            <a:xfrm>
              <a:off x="511" y="3283"/>
              <a:ext cx="1048" cy="244"/>
            </a:xfrm>
            <a:prstGeom prst="roundRect">
              <a:avLst>
                <a:gd name="adj" fmla="val 407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75" name="Line 9"/>
            <p:cNvSpPr>
              <a:spLocks noChangeShapeType="1"/>
            </p:cNvSpPr>
            <p:nvPr/>
          </p:nvSpPr>
          <p:spPr bwMode="auto">
            <a:xfrm>
              <a:off x="1042" y="2538"/>
              <a:ext cx="1" cy="9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76" name="AutoShape 10"/>
            <p:cNvSpPr>
              <a:spLocks noChangeArrowheads="1"/>
            </p:cNvSpPr>
            <p:nvPr/>
          </p:nvSpPr>
          <p:spPr bwMode="auto">
            <a:xfrm>
              <a:off x="511" y="2766"/>
              <a:ext cx="1048" cy="254"/>
            </a:xfrm>
            <a:prstGeom prst="roundRect">
              <a:avLst>
                <a:gd name="adj" fmla="val 394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77" name="Text Box 11"/>
            <p:cNvSpPr txBox="1">
              <a:spLocks noChangeArrowheads="1"/>
            </p:cNvSpPr>
            <p:nvPr/>
          </p:nvSpPr>
          <p:spPr bwMode="auto">
            <a:xfrm>
              <a:off x="913" y="2340"/>
              <a:ext cx="30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106578" name="Text Box 12"/>
            <p:cNvSpPr txBox="1">
              <a:spLocks noChangeArrowheads="1"/>
            </p:cNvSpPr>
            <p:nvPr/>
          </p:nvSpPr>
          <p:spPr bwMode="auto">
            <a:xfrm>
              <a:off x="919" y="2837"/>
              <a:ext cx="29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106579" name="Text Box 13"/>
            <p:cNvSpPr txBox="1">
              <a:spLocks noChangeArrowheads="1"/>
            </p:cNvSpPr>
            <p:nvPr/>
          </p:nvSpPr>
          <p:spPr bwMode="auto">
            <a:xfrm>
              <a:off x="690" y="3290"/>
              <a:ext cx="71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</p:txBody>
        </p:sp>
        <p:sp>
          <p:nvSpPr>
            <p:cNvPr id="106580" name="Text Box 14"/>
            <p:cNvSpPr txBox="1">
              <a:spLocks noChangeArrowheads="1"/>
            </p:cNvSpPr>
            <p:nvPr/>
          </p:nvSpPr>
          <p:spPr bwMode="auto">
            <a:xfrm>
              <a:off x="780" y="3563"/>
              <a:ext cx="6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</p:txBody>
        </p:sp>
        <p:sp>
          <p:nvSpPr>
            <p:cNvPr id="106581" name="AutoShape 15"/>
            <p:cNvSpPr>
              <a:spLocks noChangeArrowheads="1"/>
            </p:cNvSpPr>
            <p:nvPr/>
          </p:nvSpPr>
          <p:spPr bwMode="auto">
            <a:xfrm>
              <a:off x="511" y="3014"/>
              <a:ext cx="1048" cy="269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82" name="Text Box 16"/>
            <p:cNvSpPr txBox="1">
              <a:spLocks noChangeArrowheads="1"/>
            </p:cNvSpPr>
            <p:nvPr/>
          </p:nvSpPr>
          <p:spPr bwMode="auto">
            <a:xfrm>
              <a:off x="640" y="3042"/>
              <a:ext cx="83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</p:txBody>
        </p:sp>
        <p:sp>
          <p:nvSpPr>
            <p:cNvPr id="106583" name="AutoShape 17"/>
            <p:cNvSpPr>
              <a:spLocks noChangeArrowheads="1"/>
            </p:cNvSpPr>
            <p:nvPr/>
          </p:nvSpPr>
          <p:spPr bwMode="auto">
            <a:xfrm>
              <a:off x="511" y="1949"/>
              <a:ext cx="1048" cy="320"/>
            </a:xfrm>
            <a:prstGeom prst="roundRect">
              <a:avLst>
                <a:gd name="adj" fmla="val 310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84" name="Text Box 18"/>
            <p:cNvSpPr txBox="1">
              <a:spLocks noChangeArrowheads="1"/>
            </p:cNvSpPr>
            <p:nvPr/>
          </p:nvSpPr>
          <p:spPr bwMode="auto">
            <a:xfrm>
              <a:off x="551" y="2029"/>
              <a:ext cx="96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x-none" altLang="en-US" sz="1270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27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06500" name="Group 19"/>
          <p:cNvGrpSpPr>
            <a:grpSpLocks/>
          </p:cNvGrpSpPr>
          <p:nvPr/>
        </p:nvGrpSpPr>
        <p:grpSpPr bwMode="auto">
          <a:xfrm>
            <a:off x="2921761" y="5564521"/>
            <a:ext cx="2740320" cy="930240"/>
            <a:chOff x="2029" y="3864"/>
            <a:chExt cx="1903" cy="646"/>
          </a:xfrm>
        </p:grpSpPr>
        <p:sp>
          <p:nvSpPr>
            <p:cNvPr id="106557" name="AutoShape 20"/>
            <p:cNvSpPr>
              <a:spLocks noChangeArrowheads="1"/>
            </p:cNvSpPr>
            <p:nvPr/>
          </p:nvSpPr>
          <p:spPr bwMode="auto">
            <a:xfrm rot="5400000">
              <a:off x="2663" y="3240"/>
              <a:ext cx="640" cy="1903"/>
            </a:xfrm>
            <a:prstGeom prst="roundRect">
              <a:avLst>
                <a:gd name="adj" fmla="val 153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58" name="AutoShape 21"/>
            <p:cNvSpPr>
              <a:spLocks noChangeArrowheads="1"/>
            </p:cNvSpPr>
            <p:nvPr/>
          </p:nvSpPr>
          <p:spPr bwMode="auto">
            <a:xfrm rot="5400000">
              <a:off x="1761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59" name="AutoShape 22"/>
            <p:cNvSpPr>
              <a:spLocks noChangeArrowheads="1"/>
            </p:cNvSpPr>
            <p:nvPr/>
          </p:nvSpPr>
          <p:spPr bwMode="auto">
            <a:xfrm rot="5400000">
              <a:off x="3563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0" name="AutoShape 23"/>
            <p:cNvSpPr>
              <a:spLocks noChangeArrowheads="1"/>
            </p:cNvSpPr>
            <p:nvPr/>
          </p:nvSpPr>
          <p:spPr bwMode="auto">
            <a:xfrm rot="5400000">
              <a:off x="2033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1" name="AutoShape 24"/>
            <p:cNvSpPr>
              <a:spLocks noChangeArrowheads="1"/>
            </p:cNvSpPr>
            <p:nvPr/>
          </p:nvSpPr>
          <p:spPr bwMode="auto">
            <a:xfrm rot="5400000">
              <a:off x="2214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2" name="AutoShape 25"/>
            <p:cNvSpPr>
              <a:spLocks noChangeArrowheads="1"/>
            </p:cNvSpPr>
            <p:nvPr/>
          </p:nvSpPr>
          <p:spPr bwMode="auto">
            <a:xfrm rot="5400000">
              <a:off x="2751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3" name="AutoShape 26"/>
            <p:cNvSpPr>
              <a:spLocks noChangeArrowheads="1"/>
            </p:cNvSpPr>
            <p:nvPr/>
          </p:nvSpPr>
          <p:spPr bwMode="auto">
            <a:xfrm rot="5400000">
              <a:off x="3374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4" name="AutoShape 27"/>
            <p:cNvSpPr>
              <a:spLocks noChangeArrowheads="1"/>
            </p:cNvSpPr>
            <p:nvPr/>
          </p:nvSpPr>
          <p:spPr bwMode="auto">
            <a:xfrm rot="5400000">
              <a:off x="2470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5" name="AutoShape 28"/>
            <p:cNvSpPr>
              <a:spLocks noChangeArrowheads="1"/>
            </p:cNvSpPr>
            <p:nvPr/>
          </p:nvSpPr>
          <p:spPr bwMode="auto">
            <a:xfrm rot="5400000">
              <a:off x="3125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6" name="AutoShape 29"/>
            <p:cNvSpPr>
              <a:spLocks noChangeArrowheads="1"/>
            </p:cNvSpPr>
            <p:nvPr/>
          </p:nvSpPr>
          <p:spPr bwMode="auto">
            <a:xfrm rot="5400000">
              <a:off x="2981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7" name="AutoShape 30"/>
            <p:cNvSpPr>
              <a:spLocks noChangeArrowheads="1"/>
            </p:cNvSpPr>
            <p:nvPr/>
          </p:nvSpPr>
          <p:spPr bwMode="auto">
            <a:xfrm rot="5400000">
              <a:off x="2888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8" name="AutoShape 31"/>
            <p:cNvSpPr>
              <a:spLocks noChangeArrowheads="1"/>
            </p:cNvSpPr>
            <p:nvPr/>
          </p:nvSpPr>
          <p:spPr bwMode="auto">
            <a:xfrm rot="5400000">
              <a:off x="2322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569" name="AutoShape 32"/>
            <p:cNvSpPr>
              <a:spLocks noChangeArrowheads="1"/>
            </p:cNvSpPr>
            <p:nvPr/>
          </p:nvSpPr>
          <p:spPr bwMode="auto">
            <a:xfrm rot="5400000">
              <a:off x="1925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06501" name="AutoShape 33"/>
          <p:cNvSpPr>
            <a:spLocks noChangeArrowheads="1"/>
          </p:cNvSpPr>
          <p:nvPr/>
        </p:nvSpPr>
        <p:spPr bwMode="auto">
          <a:xfrm>
            <a:off x="3090240" y="391716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2" name="AutoShape 34"/>
          <p:cNvSpPr>
            <a:spLocks noChangeArrowheads="1"/>
          </p:cNvSpPr>
          <p:nvPr/>
        </p:nvSpPr>
        <p:spPr bwMode="auto">
          <a:xfrm>
            <a:off x="3090240" y="40813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993333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3" name="AutoShape 35"/>
          <p:cNvSpPr>
            <a:spLocks noChangeArrowheads="1"/>
          </p:cNvSpPr>
          <p:nvPr/>
        </p:nvSpPr>
        <p:spPr bwMode="auto">
          <a:xfrm>
            <a:off x="3090240" y="359028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4" name="AutoShape 36"/>
          <p:cNvSpPr>
            <a:spLocks noChangeArrowheads="1"/>
          </p:cNvSpPr>
          <p:nvPr/>
        </p:nvSpPr>
        <p:spPr bwMode="auto">
          <a:xfrm>
            <a:off x="3090240" y="424404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5" name="AutoShape 37"/>
          <p:cNvSpPr>
            <a:spLocks noChangeArrowheads="1"/>
          </p:cNvSpPr>
          <p:nvPr/>
        </p:nvSpPr>
        <p:spPr bwMode="auto">
          <a:xfrm>
            <a:off x="3090240" y="34261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6" name="AutoShape 38"/>
          <p:cNvSpPr>
            <a:spLocks noChangeArrowheads="1"/>
          </p:cNvSpPr>
          <p:nvPr/>
        </p:nvSpPr>
        <p:spPr bwMode="auto">
          <a:xfrm>
            <a:off x="3090240" y="44082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7" name="AutoShape 39"/>
          <p:cNvSpPr>
            <a:spLocks noChangeArrowheads="1"/>
          </p:cNvSpPr>
          <p:nvPr/>
        </p:nvSpPr>
        <p:spPr bwMode="auto">
          <a:xfrm>
            <a:off x="3090240" y="37530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8" name="Line 40"/>
          <p:cNvSpPr>
            <a:spLocks noChangeShapeType="1"/>
          </p:cNvSpPr>
          <p:nvPr/>
        </p:nvSpPr>
        <p:spPr bwMode="auto">
          <a:xfrm>
            <a:off x="2255041" y="4170601"/>
            <a:ext cx="83088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09" name="AutoShape 41"/>
          <p:cNvSpPr>
            <a:spLocks noChangeArrowheads="1"/>
          </p:cNvSpPr>
          <p:nvPr/>
        </p:nvSpPr>
        <p:spPr bwMode="auto">
          <a:xfrm>
            <a:off x="1863361" y="4095721"/>
            <a:ext cx="146880" cy="146880"/>
          </a:xfrm>
          <a:prstGeom prst="roundRect">
            <a:avLst>
              <a:gd name="adj" fmla="val 977"/>
            </a:avLst>
          </a:prstGeom>
          <a:solidFill>
            <a:srgbClr val="99333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10" name="Line 42"/>
          <p:cNvSpPr>
            <a:spLocks noChangeShapeType="1"/>
          </p:cNvSpPr>
          <p:nvPr/>
        </p:nvSpPr>
        <p:spPr bwMode="auto">
          <a:xfrm>
            <a:off x="3490561" y="4252681"/>
            <a:ext cx="1103040" cy="130752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6511" name="Text Box 43"/>
          <p:cNvSpPr txBox="1">
            <a:spLocks noChangeArrowheads="1"/>
          </p:cNvSpPr>
          <p:nvPr/>
        </p:nvSpPr>
        <p:spPr bwMode="auto">
          <a:xfrm>
            <a:off x="1137601" y="2478601"/>
            <a:ext cx="613440" cy="21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</a:t>
            </a:r>
          </a:p>
        </p:txBody>
      </p:sp>
      <p:sp>
        <p:nvSpPr>
          <p:cNvPr id="106512" name="Text Box 44"/>
          <p:cNvSpPr txBox="1">
            <a:spLocks noChangeArrowheads="1"/>
          </p:cNvSpPr>
          <p:nvPr/>
        </p:nvSpPr>
        <p:spPr bwMode="auto">
          <a:xfrm>
            <a:off x="3070081" y="2786761"/>
            <a:ext cx="820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Parent's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page tbl</a:t>
            </a:r>
          </a:p>
        </p:txBody>
      </p:sp>
      <p:grpSp>
        <p:nvGrpSpPr>
          <p:cNvPr id="106513" name="Group 45"/>
          <p:cNvGrpSpPr>
            <a:grpSpLocks/>
          </p:cNvGrpSpPr>
          <p:nvPr/>
        </p:nvGrpSpPr>
        <p:grpSpPr bwMode="auto">
          <a:xfrm>
            <a:off x="4593601" y="2478601"/>
            <a:ext cx="3096000" cy="3067200"/>
            <a:chOff x="3190" y="1721"/>
            <a:chExt cx="2150" cy="2130"/>
          </a:xfrm>
        </p:grpSpPr>
        <p:grpSp>
          <p:nvGrpSpPr>
            <p:cNvPr id="106528" name="Group 46"/>
            <p:cNvGrpSpPr>
              <a:grpSpLocks/>
            </p:cNvGrpSpPr>
            <p:nvPr/>
          </p:nvGrpSpPr>
          <p:grpSpPr bwMode="auto">
            <a:xfrm>
              <a:off x="3215" y="1949"/>
              <a:ext cx="2125" cy="1902"/>
              <a:chOff x="3215" y="1949"/>
              <a:chExt cx="2125" cy="1902"/>
            </a:xfrm>
          </p:grpSpPr>
          <p:grpSp>
            <p:nvGrpSpPr>
              <p:cNvPr id="106531" name="Group 47"/>
              <p:cNvGrpSpPr>
                <a:grpSpLocks/>
              </p:cNvGrpSpPr>
              <p:nvPr/>
            </p:nvGrpSpPr>
            <p:grpSpPr bwMode="auto">
              <a:xfrm>
                <a:off x="4293" y="1949"/>
                <a:ext cx="1047" cy="1843"/>
                <a:chOff x="4293" y="1949"/>
                <a:chExt cx="1047" cy="1843"/>
              </a:xfrm>
            </p:grpSpPr>
            <p:sp>
              <p:nvSpPr>
                <p:cNvPr id="106542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4824" y="2662"/>
                  <a:ext cx="1" cy="147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43" name="AutoShape 49"/>
                <p:cNvSpPr>
                  <a:spLocks noChangeArrowheads="1"/>
                </p:cNvSpPr>
                <p:nvPr/>
              </p:nvSpPr>
              <p:spPr bwMode="auto">
                <a:xfrm>
                  <a:off x="4293" y="1949"/>
                  <a:ext cx="1048" cy="1815"/>
                </a:xfrm>
                <a:prstGeom prst="roundRect">
                  <a:avLst>
                    <a:gd name="adj" fmla="val 93"/>
                  </a:avLst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44" name="AutoShape 50"/>
                <p:cNvSpPr>
                  <a:spLocks noChangeArrowheads="1"/>
                </p:cNvSpPr>
                <p:nvPr/>
              </p:nvSpPr>
              <p:spPr bwMode="auto">
                <a:xfrm>
                  <a:off x="4293" y="2269"/>
                  <a:ext cx="1048" cy="270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45" name="AutoShape 51"/>
                <p:cNvSpPr>
                  <a:spLocks noChangeArrowheads="1"/>
                </p:cNvSpPr>
                <p:nvPr/>
              </p:nvSpPr>
              <p:spPr bwMode="auto">
                <a:xfrm>
                  <a:off x="4293" y="3526"/>
                  <a:ext cx="1048" cy="239"/>
                </a:xfrm>
                <a:prstGeom prst="roundRect">
                  <a:avLst>
                    <a:gd name="adj" fmla="val 417"/>
                  </a:avLst>
                </a:prstGeom>
                <a:solidFill>
                  <a:srgbClr val="CC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46" name="AutoShape 52"/>
                <p:cNvSpPr>
                  <a:spLocks noChangeArrowheads="1"/>
                </p:cNvSpPr>
                <p:nvPr/>
              </p:nvSpPr>
              <p:spPr bwMode="auto">
                <a:xfrm>
                  <a:off x="4293" y="3282"/>
                  <a:ext cx="104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47" name="Line 53"/>
                <p:cNvSpPr>
                  <a:spLocks noChangeShapeType="1"/>
                </p:cNvSpPr>
                <p:nvPr/>
              </p:nvSpPr>
              <p:spPr bwMode="auto">
                <a:xfrm>
                  <a:off x="4824" y="2538"/>
                  <a:ext cx="1" cy="92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48" name="AutoShape 54"/>
                <p:cNvSpPr>
                  <a:spLocks noChangeArrowheads="1"/>
                </p:cNvSpPr>
                <p:nvPr/>
              </p:nvSpPr>
              <p:spPr bwMode="auto">
                <a:xfrm>
                  <a:off x="4293" y="2766"/>
                  <a:ext cx="1048" cy="254"/>
                </a:xfrm>
                <a:prstGeom prst="roundRect">
                  <a:avLst>
                    <a:gd name="adj" fmla="val 394"/>
                  </a:avLst>
                </a:prstGeom>
                <a:solidFill>
                  <a:srgbClr val="B3B3B3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4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696" y="2339"/>
                  <a:ext cx="300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Stack</a:t>
                  </a:r>
                </a:p>
              </p:txBody>
            </p:sp>
            <p:sp>
              <p:nvSpPr>
                <p:cNvPr id="10655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4701" y="2837"/>
                  <a:ext cx="295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Heap</a:t>
                  </a:r>
                </a:p>
              </p:txBody>
            </p:sp>
            <p:sp>
              <p:nvSpPr>
                <p:cNvPr id="10655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4472" y="3289"/>
                  <a:ext cx="71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Initialized vars</a:t>
                  </a:r>
                </a:p>
              </p:txBody>
            </p:sp>
            <p:sp>
              <p:nvSpPr>
                <p:cNvPr id="10655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562" y="3562"/>
                  <a:ext cx="68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Code</a:t>
                  </a:r>
                </a:p>
              </p:txBody>
            </p:sp>
            <p:sp>
              <p:nvSpPr>
                <p:cNvPr id="106553" name="AutoShape 59"/>
                <p:cNvSpPr>
                  <a:spLocks noChangeArrowheads="1"/>
                </p:cNvSpPr>
                <p:nvPr/>
              </p:nvSpPr>
              <p:spPr bwMode="auto">
                <a:xfrm>
                  <a:off x="4293" y="3014"/>
                  <a:ext cx="1048" cy="269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9933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5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422" y="3042"/>
                  <a:ext cx="835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Uninitialized vars</a:t>
                  </a:r>
                </a:p>
              </p:txBody>
            </p:sp>
            <p:sp>
              <p:nvSpPr>
                <p:cNvPr id="106555" name="AutoShape 61"/>
                <p:cNvSpPr>
                  <a:spLocks noChangeArrowheads="1"/>
                </p:cNvSpPr>
                <p:nvPr/>
              </p:nvSpPr>
              <p:spPr bwMode="auto">
                <a:xfrm>
                  <a:off x="4293" y="1949"/>
                  <a:ext cx="1048" cy="320"/>
                </a:xfrm>
                <a:prstGeom prst="roundRect">
                  <a:avLst>
                    <a:gd name="adj" fmla="val 310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655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4333" y="2029"/>
                  <a:ext cx="964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(Reserved for OS)</a:t>
                  </a:r>
                  <a:r>
                    <a:rPr lang="x-none" altLang="en-US" sz="1270">
                      <a:latin typeface="Calibri" charset="0"/>
                      <a:ea typeface="Calibri" charset="0"/>
                      <a:cs typeface="Calibri" charset="0"/>
                    </a:rPr>
                    <a:t>‏</a:t>
                  </a:r>
                  <a:endParaRPr lang="en-GB" altLang="en-US" sz="1270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06532" name="AutoShape 63"/>
              <p:cNvSpPr>
                <a:spLocks noChangeArrowheads="1"/>
              </p:cNvSpPr>
              <p:nvPr/>
            </p:nvSpPr>
            <p:spPr bwMode="auto">
              <a:xfrm>
                <a:off x="3223" y="271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33" name="AutoShape 64"/>
              <p:cNvSpPr>
                <a:spLocks noChangeArrowheads="1"/>
              </p:cNvSpPr>
              <p:nvPr/>
            </p:nvSpPr>
            <p:spPr bwMode="auto">
              <a:xfrm>
                <a:off x="3223" y="2833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993333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34" name="AutoShape 65"/>
              <p:cNvSpPr>
                <a:spLocks noChangeArrowheads="1"/>
              </p:cNvSpPr>
              <p:nvPr/>
            </p:nvSpPr>
            <p:spPr bwMode="auto">
              <a:xfrm>
                <a:off x="3223" y="2492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35" name="AutoShape 66"/>
              <p:cNvSpPr>
                <a:spLocks noChangeArrowheads="1"/>
              </p:cNvSpPr>
              <p:nvPr/>
            </p:nvSpPr>
            <p:spPr bwMode="auto">
              <a:xfrm>
                <a:off x="3223" y="2946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36" name="AutoShape 67"/>
              <p:cNvSpPr>
                <a:spLocks noChangeArrowheads="1"/>
              </p:cNvSpPr>
              <p:nvPr/>
            </p:nvSpPr>
            <p:spPr bwMode="auto">
              <a:xfrm>
                <a:off x="3223" y="237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37" name="AutoShape 68"/>
              <p:cNvSpPr>
                <a:spLocks noChangeArrowheads="1"/>
              </p:cNvSpPr>
              <p:nvPr/>
            </p:nvSpPr>
            <p:spPr bwMode="auto">
              <a:xfrm>
                <a:off x="3223" y="3060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38" name="AutoShape 69"/>
              <p:cNvSpPr>
                <a:spLocks noChangeArrowheads="1"/>
              </p:cNvSpPr>
              <p:nvPr/>
            </p:nvSpPr>
            <p:spPr bwMode="auto">
              <a:xfrm>
                <a:off x="3223" y="2607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39" name="Line 70"/>
              <p:cNvSpPr>
                <a:spLocks noChangeShapeType="1"/>
              </p:cNvSpPr>
              <p:nvPr/>
            </p:nvSpPr>
            <p:spPr bwMode="auto">
              <a:xfrm flipH="1">
                <a:off x="3755" y="2887"/>
                <a:ext cx="554" cy="1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40" name="AutoShape 71"/>
              <p:cNvSpPr>
                <a:spLocks noChangeArrowheads="1"/>
              </p:cNvSpPr>
              <p:nvPr/>
            </p:nvSpPr>
            <p:spPr bwMode="auto">
              <a:xfrm>
                <a:off x="5096" y="2843"/>
                <a:ext cx="102" cy="102"/>
              </a:xfrm>
              <a:prstGeom prst="roundRect">
                <a:avLst>
                  <a:gd name="adj" fmla="val 977"/>
                </a:avLst>
              </a:prstGeom>
              <a:solidFill>
                <a:srgbClr val="99333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6541" name="Line 72"/>
              <p:cNvSpPr>
                <a:spLocks noChangeShapeType="1"/>
              </p:cNvSpPr>
              <p:nvPr/>
            </p:nvSpPr>
            <p:spPr bwMode="auto">
              <a:xfrm flipH="1">
                <a:off x="3214" y="2952"/>
                <a:ext cx="316" cy="899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06529" name="Text Box 73"/>
            <p:cNvSpPr txBox="1">
              <a:spLocks noChangeArrowheads="1"/>
            </p:cNvSpPr>
            <p:nvPr/>
          </p:nvSpPr>
          <p:spPr bwMode="auto">
            <a:xfrm>
              <a:off x="4619" y="1721"/>
              <a:ext cx="34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</a:t>
              </a:r>
            </a:p>
          </p:txBody>
        </p:sp>
        <p:sp>
          <p:nvSpPr>
            <p:cNvPr id="106530" name="Text Box 74"/>
            <p:cNvSpPr txBox="1">
              <a:spLocks noChangeArrowheads="1"/>
            </p:cNvSpPr>
            <p:nvPr/>
          </p:nvSpPr>
          <p:spPr bwMode="auto">
            <a:xfrm>
              <a:off x="3190" y="1935"/>
              <a:ext cx="539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Child's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page tbl</a:t>
              </a:r>
            </a:p>
          </p:txBody>
        </p:sp>
      </p:grpSp>
      <p:sp>
        <p:nvSpPr>
          <p:cNvPr id="106514" name="Text Box 75"/>
          <p:cNvSpPr txBox="1">
            <a:spLocks noChangeArrowheads="1"/>
          </p:cNvSpPr>
          <p:nvPr/>
        </p:nvSpPr>
        <p:spPr bwMode="auto">
          <a:xfrm>
            <a:off x="3342241" y="34434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15" name="Text Box 76"/>
          <p:cNvSpPr txBox="1">
            <a:spLocks noChangeArrowheads="1"/>
          </p:cNvSpPr>
          <p:nvPr/>
        </p:nvSpPr>
        <p:spPr bwMode="auto">
          <a:xfrm>
            <a:off x="3342241" y="360756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16" name="Text Box 77"/>
          <p:cNvSpPr txBox="1">
            <a:spLocks noChangeArrowheads="1"/>
          </p:cNvSpPr>
          <p:nvPr/>
        </p:nvSpPr>
        <p:spPr bwMode="auto">
          <a:xfrm>
            <a:off x="3342241" y="37717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17" name="Text Box 78"/>
          <p:cNvSpPr txBox="1">
            <a:spLocks noChangeArrowheads="1"/>
          </p:cNvSpPr>
          <p:nvPr/>
        </p:nvSpPr>
        <p:spPr bwMode="auto">
          <a:xfrm>
            <a:off x="3342241" y="393444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18" name="Text Box 79"/>
          <p:cNvSpPr txBox="1">
            <a:spLocks noChangeArrowheads="1"/>
          </p:cNvSpPr>
          <p:nvPr/>
        </p:nvSpPr>
        <p:spPr bwMode="auto">
          <a:xfrm>
            <a:off x="3342241" y="40986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19" name="Text Box 80"/>
          <p:cNvSpPr txBox="1">
            <a:spLocks noChangeArrowheads="1"/>
          </p:cNvSpPr>
          <p:nvPr/>
        </p:nvSpPr>
        <p:spPr bwMode="auto">
          <a:xfrm>
            <a:off x="3342241" y="42613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0" name="Text Box 81"/>
          <p:cNvSpPr txBox="1">
            <a:spLocks noChangeArrowheads="1"/>
          </p:cNvSpPr>
          <p:nvPr/>
        </p:nvSpPr>
        <p:spPr bwMode="auto">
          <a:xfrm>
            <a:off x="3342241" y="442548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1" name="Text Box 82"/>
          <p:cNvSpPr txBox="1">
            <a:spLocks noChangeArrowheads="1"/>
          </p:cNvSpPr>
          <p:nvPr/>
        </p:nvSpPr>
        <p:spPr bwMode="auto">
          <a:xfrm>
            <a:off x="4910401" y="34434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2" name="Text Box 83"/>
          <p:cNvSpPr txBox="1">
            <a:spLocks noChangeArrowheads="1"/>
          </p:cNvSpPr>
          <p:nvPr/>
        </p:nvSpPr>
        <p:spPr bwMode="auto">
          <a:xfrm>
            <a:off x="4910401" y="360756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3" name="Text Box 84"/>
          <p:cNvSpPr txBox="1">
            <a:spLocks noChangeArrowheads="1"/>
          </p:cNvSpPr>
          <p:nvPr/>
        </p:nvSpPr>
        <p:spPr bwMode="auto">
          <a:xfrm>
            <a:off x="4910401" y="37717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4" name="Text Box 85"/>
          <p:cNvSpPr txBox="1">
            <a:spLocks noChangeArrowheads="1"/>
          </p:cNvSpPr>
          <p:nvPr/>
        </p:nvSpPr>
        <p:spPr bwMode="auto">
          <a:xfrm>
            <a:off x="4910401" y="393444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5" name="Text Box 86"/>
          <p:cNvSpPr txBox="1">
            <a:spLocks noChangeArrowheads="1"/>
          </p:cNvSpPr>
          <p:nvPr/>
        </p:nvSpPr>
        <p:spPr bwMode="auto">
          <a:xfrm>
            <a:off x="4910401" y="40986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6" name="Text Box 87"/>
          <p:cNvSpPr txBox="1">
            <a:spLocks noChangeArrowheads="1"/>
          </p:cNvSpPr>
          <p:nvPr/>
        </p:nvSpPr>
        <p:spPr bwMode="auto">
          <a:xfrm>
            <a:off x="4910401" y="42613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6527" name="Text Box 88"/>
          <p:cNvSpPr txBox="1">
            <a:spLocks noChangeArrowheads="1"/>
          </p:cNvSpPr>
          <p:nvPr/>
        </p:nvSpPr>
        <p:spPr bwMode="auto">
          <a:xfrm>
            <a:off x="4910401" y="442548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</p:spTree>
    <p:extLst>
      <p:ext uri="{BB962C8B-B14F-4D97-AF65-F5344CB8AC3E}">
        <p14:creationId xmlns:p14="http://schemas.microsoft.com/office/powerpoint/2010/main" val="15770390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Copy-on-write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0"/>
            <a:ext cx="8807040" cy="1946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happens when the child </a:t>
            </a:r>
            <a:r>
              <a:rPr lang="en-GB" altLang="en-US" i="1">
                <a:solidFill>
                  <a:srgbClr val="2323DC"/>
                </a:solidFill>
              </a:rPr>
              <a:t>reads</a:t>
            </a:r>
            <a:r>
              <a:rPr lang="en-GB" altLang="en-US"/>
              <a:t> the page?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Just accesses same memory as parent .... niiiiiice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happens when the child </a:t>
            </a:r>
            <a:r>
              <a:rPr lang="en-GB" altLang="en-US" i="1">
                <a:solidFill>
                  <a:srgbClr val="2323DC"/>
                </a:solidFill>
              </a:rPr>
              <a:t>writes</a:t>
            </a:r>
            <a:r>
              <a:rPr lang="en-GB" altLang="en-US"/>
              <a:t> the page?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Protection fault occurs (page is read-only!)</a:t>
            </a:r>
            <a:r>
              <a:rPr lang="x-none" altLang="en-US"/>
              <a:t>‏</a:t>
            </a:r>
            <a:endParaRPr lang="en-GB" altLang="en-US"/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OS copies the page and maps it R/W into the child's addr space</a:t>
            </a:r>
          </a:p>
        </p:txBody>
      </p:sp>
      <p:grpSp>
        <p:nvGrpSpPr>
          <p:cNvPr id="108547" name="Group 3"/>
          <p:cNvGrpSpPr>
            <a:grpSpLocks/>
          </p:cNvGrpSpPr>
          <p:nvPr/>
        </p:nvGrpSpPr>
        <p:grpSpPr bwMode="auto">
          <a:xfrm>
            <a:off x="735841" y="2806921"/>
            <a:ext cx="1507680" cy="2655360"/>
            <a:chOff x="511" y="1949"/>
            <a:chExt cx="1047" cy="1844"/>
          </a:xfrm>
        </p:grpSpPr>
        <p:sp>
          <p:nvSpPr>
            <p:cNvPr id="108625" name="Line 4"/>
            <p:cNvSpPr>
              <a:spLocks noChangeShapeType="1"/>
            </p:cNvSpPr>
            <p:nvPr/>
          </p:nvSpPr>
          <p:spPr bwMode="auto">
            <a:xfrm flipV="1">
              <a:off x="1042" y="2662"/>
              <a:ext cx="1" cy="14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6" name="AutoShape 5"/>
            <p:cNvSpPr>
              <a:spLocks noChangeArrowheads="1"/>
            </p:cNvSpPr>
            <p:nvPr/>
          </p:nvSpPr>
          <p:spPr bwMode="auto">
            <a:xfrm>
              <a:off x="511" y="1949"/>
              <a:ext cx="1048" cy="1816"/>
            </a:xfrm>
            <a:prstGeom prst="roundRect">
              <a:avLst>
                <a:gd name="adj" fmla="val 9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7" name="AutoShape 6"/>
            <p:cNvSpPr>
              <a:spLocks noChangeArrowheads="1"/>
            </p:cNvSpPr>
            <p:nvPr/>
          </p:nvSpPr>
          <p:spPr bwMode="auto">
            <a:xfrm>
              <a:off x="511" y="2269"/>
              <a:ext cx="1048" cy="270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8" name="AutoShape 7"/>
            <p:cNvSpPr>
              <a:spLocks noChangeArrowheads="1"/>
            </p:cNvSpPr>
            <p:nvPr/>
          </p:nvSpPr>
          <p:spPr bwMode="auto">
            <a:xfrm>
              <a:off x="511" y="3527"/>
              <a:ext cx="1048" cy="239"/>
            </a:xfrm>
            <a:prstGeom prst="roundRect">
              <a:avLst>
                <a:gd name="adj" fmla="val 41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9" name="AutoShape 8"/>
            <p:cNvSpPr>
              <a:spLocks noChangeArrowheads="1"/>
            </p:cNvSpPr>
            <p:nvPr/>
          </p:nvSpPr>
          <p:spPr bwMode="auto">
            <a:xfrm>
              <a:off x="511" y="3283"/>
              <a:ext cx="1048" cy="244"/>
            </a:xfrm>
            <a:prstGeom prst="roundRect">
              <a:avLst>
                <a:gd name="adj" fmla="val 407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30" name="Line 9"/>
            <p:cNvSpPr>
              <a:spLocks noChangeShapeType="1"/>
            </p:cNvSpPr>
            <p:nvPr/>
          </p:nvSpPr>
          <p:spPr bwMode="auto">
            <a:xfrm>
              <a:off x="1042" y="2538"/>
              <a:ext cx="1" cy="9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31" name="AutoShape 10"/>
            <p:cNvSpPr>
              <a:spLocks noChangeArrowheads="1"/>
            </p:cNvSpPr>
            <p:nvPr/>
          </p:nvSpPr>
          <p:spPr bwMode="auto">
            <a:xfrm>
              <a:off x="511" y="2766"/>
              <a:ext cx="1048" cy="254"/>
            </a:xfrm>
            <a:prstGeom prst="roundRect">
              <a:avLst>
                <a:gd name="adj" fmla="val 394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32" name="Text Box 11"/>
            <p:cNvSpPr txBox="1">
              <a:spLocks noChangeArrowheads="1"/>
            </p:cNvSpPr>
            <p:nvPr/>
          </p:nvSpPr>
          <p:spPr bwMode="auto">
            <a:xfrm>
              <a:off x="913" y="2340"/>
              <a:ext cx="30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108633" name="Text Box 12"/>
            <p:cNvSpPr txBox="1">
              <a:spLocks noChangeArrowheads="1"/>
            </p:cNvSpPr>
            <p:nvPr/>
          </p:nvSpPr>
          <p:spPr bwMode="auto">
            <a:xfrm>
              <a:off x="919" y="2837"/>
              <a:ext cx="29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108634" name="Text Box 13"/>
            <p:cNvSpPr txBox="1">
              <a:spLocks noChangeArrowheads="1"/>
            </p:cNvSpPr>
            <p:nvPr/>
          </p:nvSpPr>
          <p:spPr bwMode="auto">
            <a:xfrm>
              <a:off x="690" y="3290"/>
              <a:ext cx="71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</p:txBody>
        </p:sp>
        <p:sp>
          <p:nvSpPr>
            <p:cNvPr id="108635" name="Text Box 14"/>
            <p:cNvSpPr txBox="1">
              <a:spLocks noChangeArrowheads="1"/>
            </p:cNvSpPr>
            <p:nvPr/>
          </p:nvSpPr>
          <p:spPr bwMode="auto">
            <a:xfrm>
              <a:off x="780" y="3563"/>
              <a:ext cx="6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</p:txBody>
        </p:sp>
        <p:sp>
          <p:nvSpPr>
            <p:cNvPr id="108636" name="AutoShape 15"/>
            <p:cNvSpPr>
              <a:spLocks noChangeArrowheads="1"/>
            </p:cNvSpPr>
            <p:nvPr/>
          </p:nvSpPr>
          <p:spPr bwMode="auto">
            <a:xfrm>
              <a:off x="511" y="3014"/>
              <a:ext cx="1048" cy="269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37" name="Text Box 16"/>
            <p:cNvSpPr txBox="1">
              <a:spLocks noChangeArrowheads="1"/>
            </p:cNvSpPr>
            <p:nvPr/>
          </p:nvSpPr>
          <p:spPr bwMode="auto">
            <a:xfrm>
              <a:off x="640" y="3042"/>
              <a:ext cx="83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</p:txBody>
        </p:sp>
        <p:sp>
          <p:nvSpPr>
            <p:cNvPr id="108638" name="AutoShape 17"/>
            <p:cNvSpPr>
              <a:spLocks noChangeArrowheads="1"/>
            </p:cNvSpPr>
            <p:nvPr/>
          </p:nvSpPr>
          <p:spPr bwMode="auto">
            <a:xfrm>
              <a:off x="511" y="1949"/>
              <a:ext cx="1048" cy="320"/>
            </a:xfrm>
            <a:prstGeom prst="roundRect">
              <a:avLst>
                <a:gd name="adj" fmla="val 310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39" name="Text Box 18"/>
            <p:cNvSpPr txBox="1">
              <a:spLocks noChangeArrowheads="1"/>
            </p:cNvSpPr>
            <p:nvPr/>
          </p:nvSpPr>
          <p:spPr bwMode="auto">
            <a:xfrm>
              <a:off x="551" y="2029"/>
              <a:ext cx="96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x-none" altLang="en-US" sz="1270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27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08548" name="Group 19"/>
          <p:cNvGrpSpPr>
            <a:grpSpLocks/>
          </p:cNvGrpSpPr>
          <p:nvPr/>
        </p:nvGrpSpPr>
        <p:grpSpPr bwMode="auto">
          <a:xfrm>
            <a:off x="2921761" y="5564521"/>
            <a:ext cx="2740320" cy="930240"/>
            <a:chOff x="2029" y="3864"/>
            <a:chExt cx="1903" cy="646"/>
          </a:xfrm>
        </p:grpSpPr>
        <p:sp>
          <p:nvSpPr>
            <p:cNvPr id="108612" name="AutoShape 20"/>
            <p:cNvSpPr>
              <a:spLocks noChangeArrowheads="1"/>
            </p:cNvSpPr>
            <p:nvPr/>
          </p:nvSpPr>
          <p:spPr bwMode="auto">
            <a:xfrm rot="5400000">
              <a:off x="2663" y="3240"/>
              <a:ext cx="640" cy="1903"/>
            </a:xfrm>
            <a:prstGeom prst="roundRect">
              <a:avLst>
                <a:gd name="adj" fmla="val 153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13" name="AutoShape 21"/>
            <p:cNvSpPr>
              <a:spLocks noChangeArrowheads="1"/>
            </p:cNvSpPr>
            <p:nvPr/>
          </p:nvSpPr>
          <p:spPr bwMode="auto">
            <a:xfrm rot="5400000">
              <a:off x="1761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14" name="AutoShape 22"/>
            <p:cNvSpPr>
              <a:spLocks noChangeArrowheads="1"/>
            </p:cNvSpPr>
            <p:nvPr/>
          </p:nvSpPr>
          <p:spPr bwMode="auto">
            <a:xfrm rot="5400000">
              <a:off x="3563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15" name="AutoShape 23"/>
            <p:cNvSpPr>
              <a:spLocks noChangeArrowheads="1"/>
            </p:cNvSpPr>
            <p:nvPr/>
          </p:nvSpPr>
          <p:spPr bwMode="auto">
            <a:xfrm rot="5400000">
              <a:off x="2033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16" name="AutoShape 24"/>
            <p:cNvSpPr>
              <a:spLocks noChangeArrowheads="1"/>
            </p:cNvSpPr>
            <p:nvPr/>
          </p:nvSpPr>
          <p:spPr bwMode="auto">
            <a:xfrm rot="5400000">
              <a:off x="2214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17" name="AutoShape 25"/>
            <p:cNvSpPr>
              <a:spLocks noChangeArrowheads="1"/>
            </p:cNvSpPr>
            <p:nvPr/>
          </p:nvSpPr>
          <p:spPr bwMode="auto">
            <a:xfrm rot="5400000">
              <a:off x="2751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18" name="AutoShape 26"/>
            <p:cNvSpPr>
              <a:spLocks noChangeArrowheads="1"/>
            </p:cNvSpPr>
            <p:nvPr/>
          </p:nvSpPr>
          <p:spPr bwMode="auto">
            <a:xfrm rot="5400000">
              <a:off x="3374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19" name="AutoShape 27"/>
            <p:cNvSpPr>
              <a:spLocks noChangeArrowheads="1"/>
            </p:cNvSpPr>
            <p:nvPr/>
          </p:nvSpPr>
          <p:spPr bwMode="auto">
            <a:xfrm rot="5400000">
              <a:off x="2470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0" name="AutoShape 28"/>
            <p:cNvSpPr>
              <a:spLocks noChangeArrowheads="1"/>
            </p:cNvSpPr>
            <p:nvPr/>
          </p:nvSpPr>
          <p:spPr bwMode="auto">
            <a:xfrm rot="5400000">
              <a:off x="3125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1" name="AutoShape 29"/>
            <p:cNvSpPr>
              <a:spLocks noChangeArrowheads="1"/>
            </p:cNvSpPr>
            <p:nvPr/>
          </p:nvSpPr>
          <p:spPr bwMode="auto">
            <a:xfrm rot="5400000">
              <a:off x="2981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2" name="AutoShape 30"/>
            <p:cNvSpPr>
              <a:spLocks noChangeArrowheads="1"/>
            </p:cNvSpPr>
            <p:nvPr/>
          </p:nvSpPr>
          <p:spPr bwMode="auto">
            <a:xfrm rot="5400000">
              <a:off x="2888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3" name="AutoShape 31"/>
            <p:cNvSpPr>
              <a:spLocks noChangeArrowheads="1"/>
            </p:cNvSpPr>
            <p:nvPr/>
          </p:nvSpPr>
          <p:spPr bwMode="auto">
            <a:xfrm rot="5400000">
              <a:off x="2322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624" name="AutoShape 32"/>
            <p:cNvSpPr>
              <a:spLocks noChangeArrowheads="1"/>
            </p:cNvSpPr>
            <p:nvPr/>
          </p:nvSpPr>
          <p:spPr bwMode="auto">
            <a:xfrm rot="5400000">
              <a:off x="1925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08549" name="AutoShape 33"/>
          <p:cNvSpPr>
            <a:spLocks noChangeArrowheads="1"/>
          </p:cNvSpPr>
          <p:nvPr/>
        </p:nvSpPr>
        <p:spPr bwMode="auto">
          <a:xfrm>
            <a:off x="3090240" y="391716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0" name="AutoShape 34"/>
          <p:cNvSpPr>
            <a:spLocks noChangeArrowheads="1"/>
          </p:cNvSpPr>
          <p:nvPr/>
        </p:nvSpPr>
        <p:spPr bwMode="auto">
          <a:xfrm>
            <a:off x="3090240" y="40813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993333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1" name="AutoShape 35"/>
          <p:cNvSpPr>
            <a:spLocks noChangeArrowheads="1"/>
          </p:cNvSpPr>
          <p:nvPr/>
        </p:nvSpPr>
        <p:spPr bwMode="auto">
          <a:xfrm>
            <a:off x="3090240" y="359028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2" name="AutoShape 36"/>
          <p:cNvSpPr>
            <a:spLocks noChangeArrowheads="1"/>
          </p:cNvSpPr>
          <p:nvPr/>
        </p:nvSpPr>
        <p:spPr bwMode="auto">
          <a:xfrm>
            <a:off x="3090240" y="424404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3" name="AutoShape 37"/>
          <p:cNvSpPr>
            <a:spLocks noChangeArrowheads="1"/>
          </p:cNvSpPr>
          <p:nvPr/>
        </p:nvSpPr>
        <p:spPr bwMode="auto">
          <a:xfrm>
            <a:off x="3090240" y="34261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4" name="AutoShape 38"/>
          <p:cNvSpPr>
            <a:spLocks noChangeArrowheads="1"/>
          </p:cNvSpPr>
          <p:nvPr/>
        </p:nvSpPr>
        <p:spPr bwMode="auto">
          <a:xfrm>
            <a:off x="3090240" y="44082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5" name="AutoShape 39"/>
          <p:cNvSpPr>
            <a:spLocks noChangeArrowheads="1"/>
          </p:cNvSpPr>
          <p:nvPr/>
        </p:nvSpPr>
        <p:spPr bwMode="auto">
          <a:xfrm>
            <a:off x="3090240" y="37530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6" name="Line 40"/>
          <p:cNvSpPr>
            <a:spLocks noChangeShapeType="1"/>
          </p:cNvSpPr>
          <p:nvPr/>
        </p:nvSpPr>
        <p:spPr bwMode="auto">
          <a:xfrm>
            <a:off x="2255041" y="4170601"/>
            <a:ext cx="83088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7" name="AutoShape 41"/>
          <p:cNvSpPr>
            <a:spLocks noChangeArrowheads="1"/>
          </p:cNvSpPr>
          <p:nvPr/>
        </p:nvSpPr>
        <p:spPr bwMode="auto">
          <a:xfrm>
            <a:off x="1863361" y="4095721"/>
            <a:ext cx="146880" cy="146880"/>
          </a:xfrm>
          <a:prstGeom prst="roundRect">
            <a:avLst>
              <a:gd name="adj" fmla="val 977"/>
            </a:avLst>
          </a:prstGeom>
          <a:solidFill>
            <a:srgbClr val="99333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8" name="Line 42"/>
          <p:cNvSpPr>
            <a:spLocks noChangeShapeType="1"/>
          </p:cNvSpPr>
          <p:nvPr/>
        </p:nvSpPr>
        <p:spPr bwMode="auto">
          <a:xfrm>
            <a:off x="3490561" y="4252681"/>
            <a:ext cx="1103040" cy="130752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8559" name="Text Box 43"/>
          <p:cNvSpPr txBox="1">
            <a:spLocks noChangeArrowheads="1"/>
          </p:cNvSpPr>
          <p:nvPr/>
        </p:nvSpPr>
        <p:spPr bwMode="auto">
          <a:xfrm>
            <a:off x="1137601" y="2478601"/>
            <a:ext cx="613440" cy="21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</a:t>
            </a:r>
          </a:p>
        </p:txBody>
      </p:sp>
      <p:sp>
        <p:nvSpPr>
          <p:cNvPr id="108560" name="Text Box 44"/>
          <p:cNvSpPr txBox="1">
            <a:spLocks noChangeArrowheads="1"/>
          </p:cNvSpPr>
          <p:nvPr/>
        </p:nvSpPr>
        <p:spPr bwMode="auto">
          <a:xfrm>
            <a:off x="3070081" y="2786761"/>
            <a:ext cx="820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Parent's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page tbl</a:t>
            </a:r>
          </a:p>
        </p:txBody>
      </p:sp>
      <p:grpSp>
        <p:nvGrpSpPr>
          <p:cNvPr id="108561" name="Group 45"/>
          <p:cNvGrpSpPr>
            <a:grpSpLocks/>
          </p:cNvGrpSpPr>
          <p:nvPr/>
        </p:nvGrpSpPr>
        <p:grpSpPr bwMode="auto">
          <a:xfrm>
            <a:off x="4593601" y="2478601"/>
            <a:ext cx="3096000" cy="3067200"/>
            <a:chOff x="3190" y="1721"/>
            <a:chExt cx="2150" cy="2130"/>
          </a:xfrm>
        </p:grpSpPr>
        <p:grpSp>
          <p:nvGrpSpPr>
            <p:cNvPr id="108583" name="Group 46"/>
            <p:cNvGrpSpPr>
              <a:grpSpLocks/>
            </p:cNvGrpSpPr>
            <p:nvPr/>
          </p:nvGrpSpPr>
          <p:grpSpPr bwMode="auto">
            <a:xfrm>
              <a:off x="3215" y="1949"/>
              <a:ext cx="2125" cy="1902"/>
              <a:chOff x="3215" y="1949"/>
              <a:chExt cx="2125" cy="1902"/>
            </a:xfrm>
          </p:grpSpPr>
          <p:grpSp>
            <p:nvGrpSpPr>
              <p:cNvPr id="108586" name="Group 47"/>
              <p:cNvGrpSpPr>
                <a:grpSpLocks/>
              </p:cNvGrpSpPr>
              <p:nvPr/>
            </p:nvGrpSpPr>
            <p:grpSpPr bwMode="auto">
              <a:xfrm>
                <a:off x="4293" y="1949"/>
                <a:ext cx="1047" cy="1843"/>
                <a:chOff x="4293" y="1949"/>
                <a:chExt cx="1047" cy="1843"/>
              </a:xfrm>
            </p:grpSpPr>
            <p:sp>
              <p:nvSpPr>
                <p:cNvPr id="108597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4824" y="2662"/>
                  <a:ext cx="1" cy="147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598" name="AutoShape 49"/>
                <p:cNvSpPr>
                  <a:spLocks noChangeArrowheads="1"/>
                </p:cNvSpPr>
                <p:nvPr/>
              </p:nvSpPr>
              <p:spPr bwMode="auto">
                <a:xfrm>
                  <a:off x="4293" y="1949"/>
                  <a:ext cx="1048" cy="1815"/>
                </a:xfrm>
                <a:prstGeom prst="roundRect">
                  <a:avLst>
                    <a:gd name="adj" fmla="val 93"/>
                  </a:avLst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599" name="AutoShape 50"/>
                <p:cNvSpPr>
                  <a:spLocks noChangeArrowheads="1"/>
                </p:cNvSpPr>
                <p:nvPr/>
              </p:nvSpPr>
              <p:spPr bwMode="auto">
                <a:xfrm>
                  <a:off x="4293" y="2269"/>
                  <a:ext cx="1048" cy="270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600" name="AutoShape 51"/>
                <p:cNvSpPr>
                  <a:spLocks noChangeArrowheads="1"/>
                </p:cNvSpPr>
                <p:nvPr/>
              </p:nvSpPr>
              <p:spPr bwMode="auto">
                <a:xfrm>
                  <a:off x="4293" y="3526"/>
                  <a:ext cx="1048" cy="239"/>
                </a:xfrm>
                <a:prstGeom prst="roundRect">
                  <a:avLst>
                    <a:gd name="adj" fmla="val 417"/>
                  </a:avLst>
                </a:prstGeom>
                <a:solidFill>
                  <a:srgbClr val="CC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601" name="AutoShape 52"/>
                <p:cNvSpPr>
                  <a:spLocks noChangeArrowheads="1"/>
                </p:cNvSpPr>
                <p:nvPr/>
              </p:nvSpPr>
              <p:spPr bwMode="auto">
                <a:xfrm>
                  <a:off x="4293" y="3282"/>
                  <a:ext cx="104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602" name="Line 53"/>
                <p:cNvSpPr>
                  <a:spLocks noChangeShapeType="1"/>
                </p:cNvSpPr>
                <p:nvPr/>
              </p:nvSpPr>
              <p:spPr bwMode="auto">
                <a:xfrm>
                  <a:off x="4824" y="2538"/>
                  <a:ext cx="1" cy="92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603" name="AutoShape 54"/>
                <p:cNvSpPr>
                  <a:spLocks noChangeArrowheads="1"/>
                </p:cNvSpPr>
                <p:nvPr/>
              </p:nvSpPr>
              <p:spPr bwMode="auto">
                <a:xfrm>
                  <a:off x="4293" y="2766"/>
                  <a:ext cx="1048" cy="254"/>
                </a:xfrm>
                <a:prstGeom prst="roundRect">
                  <a:avLst>
                    <a:gd name="adj" fmla="val 394"/>
                  </a:avLst>
                </a:prstGeom>
                <a:solidFill>
                  <a:srgbClr val="B3B3B3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604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696" y="2339"/>
                  <a:ext cx="300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Stack</a:t>
                  </a:r>
                </a:p>
              </p:txBody>
            </p:sp>
            <p:sp>
              <p:nvSpPr>
                <p:cNvPr id="108605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4701" y="2837"/>
                  <a:ext cx="295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Heap</a:t>
                  </a:r>
                </a:p>
              </p:txBody>
            </p:sp>
            <p:sp>
              <p:nvSpPr>
                <p:cNvPr id="10860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4472" y="3289"/>
                  <a:ext cx="71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Initialized vars</a:t>
                  </a:r>
                </a:p>
              </p:txBody>
            </p:sp>
            <p:sp>
              <p:nvSpPr>
                <p:cNvPr id="108607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562" y="3562"/>
                  <a:ext cx="68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Code</a:t>
                  </a:r>
                </a:p>
              </p:txBody>
            </p:sp>
            <p:sp>
              <p:nvSpPr>
                <p:cNvPr id="108608" name="AutoShape 59"/>
                <p:cNvSpPr>
                  <a:spLocks noChangeArrowheads="1"/>
                </p:cNvSpPr>
                <p:nvPr/>
              </p:nvSpPr>
              <p:spPr bwMode="auto">
                <a:xfrm>
                  <a:off x="4293" y="3014"/>
                  <a:ext cx="1048" cy="269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9933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609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422" y="3042"/>
                  <a:ext cx="835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Uninitialized vars</a:t>
                  </a:r>
                </a:p>
              </p:txBody>
            </p:sp>
            <p:sp>
              <p:nvSpPr>
                <p:cNvPr id="108610" name="AutoShape 61"/>
                <p:cNvSpPr>
                  <a:spLocks noChangeArrowheads="1"/>
                </p:cNvSpPr>
                <p:nvPr/>
              </p:nvSpPr>
              <p:spPr bwMode="auto">
                <a:xfrm>
                  <a:off x="4293" y="1949"/>
                  <a:ext cx="1048" cy="320"/>
                </a:xfrm>
                <a:prstGeom prst="roundRect">
                  <a:avLst>
                    <a:gd name="adj" fmla="val 310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08611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4333" y="2029"/>
                  <a:ext cx="964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(Reserved for OS)</a:t>
                  </a:r>
                  <a:r>
                    <a:rPr lang="x-none" altLang="en-US" sz="1270">
                      <a:latin typeface="Calibri" charset="0"/>
                      <a:ea typeface="Calibri" charset="0"/>
                      <a:cs typeface="Calibri" charset="0"/>
                    </a:rPr>
                    <a:t>‏</a:t>
                  </a:r>
                  <a:endParaRPr lang="en-GB" altLang="en-US" sz="1270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08587" name="AutoShape 63"/>
              <p:cNvSpPr>
                <a:spLocks noChangeArrowheads="1"/>
              </p:cNvSpPr>
              <p:nvPr/>
            </p:nvSpPr>
            <p:spPr bwMode="auto">
              <a:xfrm>
                <a:off x="3223" y="271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88" name="AutoShape 64"/>
              <p:cNvSpPr>
                <a:spLocks noChangeArrowheads="1"/>
              </p:cNvSpPr>
              <p:nvPr/>
            </p:nvSpPr>
            <p:spPr bwMode="auto">
              <a:xfrm>
                <a:off x="3223" y="2833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993333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89" name="AutoShape 65"/>
              <p:cNvSpPr>
                <a:spLocks noChangeArrowheads="1"/>
              </p:cNvSpPr>
              <p:nvPr/>
            </p:nvSpPr>
            <p:spPr bwMode="auto">
              <a:xfrm>
                <a:off x="3223" y="2492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90" name="AutoShape 66"/>
              <p:cNvSpPr>
                <a:spLocks noChangeArrowheads="1"/>
              </p:cNvSpPr>
              <p:nvPr/>
            </p:nvSpPr>
            <p:spPr bwMode="auto">
              <a:xfrm>
                <a:off x="3223" y="2946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91" name="AutoShape 67"/>
              <p:cNvSpPr>
                <a:spLocks noChangeArrowheads="1"/>
              </p:cNvSpPr>
              <p:nvPr/>
            </p:nvSpPr>
            <p:spPr bwMode="auto">
              <a:xfrm>
                <a:off x="3223" y="237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92" name="AutoShape 68"/>
              <p:cNvSpPr>
                <a:spLocks noChangeArrowheads="1"/>
              </p:cNvSpPr>
              <p:nvPr/>
            </p:nvSpPr>
            <p:spPr bwMode="auto">
              <a:xfrm>
                <a:off x="3223" y="3060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93" name="AutoShape 69"/>
              <p:cNvSpPr>
                <a:spLocks noChangeArrowheads="1"/>
              </p:cNvSpPr>
              <p:nvPr/>
            </p:nvSpPr>
            <p:spPr bwMode="auto">
              <a:xfrm>
                <a:off x="3223" y="2607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94" name="Line 70"/>
              <p:cNvSpPr>
                <a:spLocks noChangeShapeType="1"/>
              </p:cNvSpPr>
              <p:nvPr/>
            </p:nvSpPr>
            <p:spPr bwMode="auto">
              <a:xfrm flipH="1">
                <a:off x="3755" y="2887"/>
                <a:ext cx="554" cy="1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95" name="AutoShape 71"/>
              <p:cNvSpPr>
                <a:spLocks noChangeArrowheads="1"/>
              </p:cNvSpPr>
              <p:nvPr/>
            </p:nvSpPr>
            <p:spPr bwMode="auto">
              <a:xfrm>
                <a:off x="5096" y="2843"/>
                <a:ext cx="102" cy="102"/>
              </a:xfrm>
              <a:prstGeom prst="roundRect">
                <a:avLst>
                  <a:gd name="adj" fmla="val 977"/>
                </a:avLst>
              </a:prstGeom>
              <a:solidFill>
                <a:srgbClr val="99333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08596" name="Line 72"/>
              <p:cNvSpPr>
                <a:spLocks noChangeShapeType="1"/>
              </p:cNvSpPr>
              <p:nvPr/>
            </p:nvSpPr>
            <p:spPr bwMode="auto">
              <a:xfrm flipH="1">
                <a:off x="3214" y="2952"/>
                <a:ext cx="316" cy="899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08584" name="Text Box 73"/>
            <p:cNvSpPr txBox="1">
              <a:spLocks noChangeArrowheads="1"/>
            </p:cNvSpPr>
            <p:nvPr/>
          </p:nvSpPr>
          <p:spPr bwMode="auto">
            <a:xfrm>
              <a:off x="4619" y="1721"/>
              <a:ext cx="34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</a:t>
              </a:r>
            </a:p>
          </p:txBody>
        </p:sp>
        <p:sp>
          <p:nvSpPr>
            <p:cNvPr id="108585" name="Text Box 74"/>
            <p:cNvSpPr txBox="1">
              <a:spLocks noChangeArrowheads="1"/>
            </p:cNvSpPr>
            <p:nvPr/>
          </p:nvSpPr>
          <p:spPr bwMode="auto">
            <a:xfrm>
              <a:off x="3190" y="1935"/>
              <a:ext cx="539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Child's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page tbl</a:t>
              </a:r>
            </a:p>
          </p:txBody>
        </p:sp>
      </p:grpSp>
      <p:sp>
        <p:nvSpPr>
          <p:cNvPr id="108562" name="Text Box 75"/>
          <p:cNvSpPr txBox="1">
            <a:spLocks noChangeArrowheads="1"/>
          </p:cNvSpPr>
          <p:nvPr/>
        </p:nvSpPr>
        <p:spPr bwMode="auto">
          <a:xfrm>
            <a:off x="3342241" y="34434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63" name="Text Box 76"/>
          <p:cNvSpPr txBox="1">
            <a:spLocks noChangeArrowheads="1"/>
          </p:cNvSpPr>
          <p:nvPr/>
        </p:nvSpPr>
        <p:spPr bwMode="auto">
          <a:xfrm>
            <a:off x="3342241" y="360756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64" name="Text Box 77"/>
          <p:cNvSpPr txBox="1">
            <a:spLocks noChangeArrowheads="1"/>
          </p:cNvSpPr>
          <p:nvPr/>
        </p:nvSpPr>
        <p:spPr bwMode="auto">
          <a:xfrm>
            <a:off x="3342241" y="37717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65" name="Text Box 78"/>
          <p:cNvSpPr txBox="1">
            <a:spLocks noChangeArrowheads="1"/>
          </p:cNvSpPr>
          <p:nvPr/>
        </p:nvSpPr>
        <p:spPr bwMode="auto">
          <a:xfrm>
            <a:off x="3342241" y="393444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66" name="Text Box 79"/>
          <p:cNvSpPr txBox="1">
            <a:spLocks noChangeArrowheads="1"/>
          </p:cNvSpPr>
          <p:nvPr/>
        </p:nvSpPr>
        <p:spPr bwMode="auto">
          <a:xfrm>
            <a:off x="3342241" y="40986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67" name="Text Box 80"/>
          <p:cNvSpPr txBox="1">
            <a:spLocks noChangeArrowheads="1"/>
          </p:cNvSpPr>
          <p:nvPr/>
        </p:nvSpPr>
        <p:spPr bwMode="auto">
          <a:xfrm>
            <a:off x="3342241" y="42613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68" name="Text Box 81"/>
          <p:cNvSpPr txBox="1">
            <a:spLocks noChangeArrowheads="1"/>
          </p:cNvSpPr>
          <p:nvPr/>
        </p:nvSpPr>
        <p:spPr bwMode="auto">
          <a:xfrm>
            <a:off x="3342241" y="442548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69" name="Text Box 82"/>
          <p:cNvSpPr txBox="1">
            <a:spLocks noChangeArrowheads="1"/>
          </p:cNvSpPr>
          <p:nvPr/>
        </p:nvSpPr>
        <p:spPr bwMode="auto">
          <a:xfrm>
            <a:off x="4910401" y="34434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70" name="Text Box 83"/>
          <p:cNvSpPr txBox="1">
            <a:spLocks noChangeArrowheads="1"/>
          </p:cNvSpPr>
          <p:nvPr/>
        </p:nvSpPr>
        <p:spPr bwMode="auto">
          <a:xfrm>
            <a:off x="4910401" y="360756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71" name="Text Box 84"/>
          <p:cNvSpPr txBox="1">
            <a:spLocks noChangeArrowheads="1"/>
          </p:cNvSpPr>
          <p:nvPr/>
        </p:nvSpPr>
        <p:spPr bwMode="auto">
          <a:xfrm>
            <a:off x="4910401" y="37717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72" name="Text Box 85"/>
          <p:cNvSpPr txBox="1">
            <a:spLocks noChangeArrowheads="1"/>
          </p:cNvSpPr>
          <p:nvPr/>
        </p:nvSpPr>
        <p:spPr bwMode="auto">
          <a:xfrm>
            <a:off x="4910401" y="393444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73" name="Text Box 86"/>
          <p:cNvSpPr txBox="1">
            <a:spLocks noChangeArrowheads="1"/>
          </p:cNvSpPr>
          <p:nvPr/>
        </p:nvSpPr>
        <p:spPr bwMode="auto">
          <a:xfrm>
            <a:off x="4910401" y="40986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74" name="Text Box 87"/>
          <p:cNvSpPr txBox="1">
            <a:spLocks noChangeArrowheads="1"/>
          </p:cNvSpPr>
          <p:nvPr/>
        </p:nvSpPr>
        <p:spPr bwMode="auto">
          <a:xfrm>
            <a:off x="4910401" y="42613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08575" name="Text Box 88"/>
          <p:cNvSpPr txBox="1">
            <a:spLocks noChangeArrowheads="1"/>
          </p:cNvSpPr>
          <p:nvPr/>
        </p:nvSpPr>
        <p:spPr bwMode="auto">
          <a:xfrm>
            <a:off x="4910401" y="442548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grpSp>
        <p:nvGrpSpPr>
          <p:cNvPr id="7" name="Group 89"/>
          <p:cNvGrpSpPr>
            <a:grpSpLocks/>
          </p:cNvGrpSpPr>
          <p:nvPr/>
        </p:nvGrpSpPr>
        <p:grpSpPr bwMode="auto">
          <a:xfrm>
            <a:off x="7313761" y="4059721"/>
            <a:ext cx="207360" cy="210240"/>
            <a:chOff x="5079" y="2819"/>
            <a:chExt cx="144" cy="146"/>
          </a:xfrm>
        </p:grpSpPr>
        <p:sp>
          <p:nvSpPr>
            <p:cNvPr id="108581" name="Line 90"/>
            <p:cNvSpPr>
              <a:spLocks noChangeShapeType="1"/>
            </p:cNvSpPr>
            <p:nvPr/>
          </p:nvSpPr>
          <p:spPr bwMode="auto">
            <a:xfrm flipH="1">
              <a:off x="5078" y="2819"/>
              <a:ext cx="147" cy="132"/>
            </a:xfrm>
            <a:prstGeom prst="line">
              <a:avLst/>
            </a:prstGeom>
            <a:noFill/>
            <a:ln w="3672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8582" name="Line 91"/>
            <p:cNvSpPr>
              <a:spLocks noChangeShapeType="1"/>
            </p:cNvSpPr>
            <p:nvPr/>
          </p:nvSpPr>
          <p:spPr bwMode="auto">
            <a:xfrm flipH="1" flipV="1">
              <a:off x="5078" y="2819"/>
              <a:ext cx="147" cy="148"/>
            </a:xfrm>
            <a:prstGeom prst="line">
              <a:avLst/>
            </a:prstGeom>
            <a:noFill/>
            <a:ln w="3672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3070080" y="5161321"/>
            <a:ext cx="1537920" cy="1408320"/>
            <a:chOff x="2132" y="3584"/>
            <a:chExt cx="1068" cy="978"/>
          </a:xfrm>
        </p:grpSpPr>
        <p:sp>
          <p:nvSpPr>
            <p:cNvPr id="108578" name="AutoShape 93"/>
            <p:cNvSpPr>
              <a:spLocks noChangeArrowheads="1"/>
            </p:cNvSpPr>
            <p:nvPr/>
          </p:nvSpPr>
          <p:spPr bwMode="auto">
            <a:xfrm rot="5400000">
              <a:off x="2584" y="4170"/>
              <a:ext cx="682" cy="104"/>
            </a:xfrm>
            <a:prstGeom prst="roundRect">
              <a:avLst>
                <a:gd name="adj" fmla="val 958"/>
              </a:avLst>
            </a:prstGeom>
            <a:solidFill>
              <a:srgbClr val="23FF2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08579" name="AutoShape 94"/>
            <p:cNvCxnSpPr>
              <a:cxnSpLocks noChangeShapeType="1"/>
              <a:endCxn id="108578" idx="0"/>
            </p:cNvCxnSpPr>
            <p:nvPr/>
          </p:nvCxnSpPr>
          <p:spPr bwMode="auto">
            <a:xfrm flipH="1">
              <a:off x="2976" y="3881"/>
              <a:ext cx="225" cy="341"/>
            </a:xfrm>
            <a:prstGeom prst="curvedConnector3">
              <a:avLst>
                <a:gd name="adj1" fmla="val 50000"/>
              </a:avLst>
            </a:prstGeom>
            <a:noFill/>
            <a:ln w="36720">
              <a:solidFill>
                <a:srgbClr val="2323D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8580" name="Text Box 95"/>
            <p:cNvSpPr txBox="1">
              <a:spLocks noChangeArrowheads="1"/>
            </p:cNvSpPr>
            <p:nvPr/>
          </p:nvSpPr>
          <p:spPr bwMode="auto">
            <a:xfrm>
              <a:off x="2132" y="3584"/>
              <a:ext cx="692" cy="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Copy page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12660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Copy-on-write</a:t>
            </a: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0"/>
            <a:ext cx="8807040" cy="1946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happens when the child </a:t>
            </a:r>
            <a:r>
              <a:rPr lang="en-GB" altLang="en-US" i="1">
                <a:solidFill>
                  <a:srgbClr val="2323DC"/>
                </a:solidFill>
              </a:rPr>
              <a:t>reads</a:t>
            </a:r>
            <a:r>
              <a:rPr lang="en-GB" altLang="en-US"/>
              <a:t> the page?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Just accesses same memory as parent .... niiiiiice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What happens when the child </a:t>
            </a:r>
            <a:r>
              <a:rPr lang="en-GB" altLang="en-US" i="1">
                <a:solidFill>
                  <a:srgbClr val="2323DC"/>
                </a:solidFill>
              </a:rPr>
              <a:t>writes</a:t>
            </a:r>
            <a:r>
              <a:rPr lang="en-GB" altLang="en-US"/>
              <a:t> the page?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Protection fault occurs (page is read-only!)</a:t>
            </a:r>
            <a:r>
              <a:rPr lang="x-none" altLang="en-US"/>
              <a:t>‏</a:t>
            </a:r>
            <a:endParaRPr lang="en-GB" altLang="en-US"/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/>
              <a:t>OS copies the page and maps it R/W into the child's addr space</a:t>
            </a:r>
          </a:p>
        </p:txBody>
      </p:sp>
      <p:grpSp>
        <p:nvGrpSpPr>
          <p:cNvPr id="110595" name="Group 3"/>
          <p:cNvGrpSpPr>
            <a:grpSpLocks/>
          </p:cNvGrpSpPr>
          <p:nvPr/>
        </p:nvGrpSpPr>
        <p:grpSpPr bwMode="auto">
          <a:xfrm>
            <a:off x="735841" y="2806921"/>
            <a:ext cx="1507680" cy="2655360"/>
            <a:chOff x="511" y="1949"/>
            <a:chExt cx="1047" cy="1844"/>
          </a:xfrm>
        </p:grpSpPr>
        <p:sp>
          <p:nvSpPr>
            <p:cNvPr id="110672" name="Line 4"/>
            <p:cNvSpPr>
              <a:spLocks noChangeShapeType="1"/>
            </p:cNvSpPr>
            <p:nvPr/>
          </p:nvSpPr>
          <p:spPr bwMode="auto">
            <a:xfrm flipV="1">
              <a:off x="1042" y="2662"/>
              <a:ext cx="1" cy="14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3" name="AutoShape 5"/>
            <p:cNvSpPr>
              <a:spLocks noChangeArrowheads="1"/>
            </p:cNvSpPr>
            <p:nvPr/>
          </p:nvSpPr>
          <p:spPr bwMode="auto">
            <a:xfrm>
              <a:off x="511" y="1949"/>
              <a:ext cx="1048" cy="1816"/>
            </a:xfrm>
            <a:prstGeom prst="roundRect">
              <a:avLst>
                <a:gd name="adj" fmla="val 9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4" name="AutoShape 6"/>
            <p:cNvSpPr>
              <a:spLocks noChangeArrowheads="1"/>
            </p:cNvSpPr>
            <p:nvPr/>
          </p:nvSpPr>
          <p:spPr bwMode="auto">
            <a:xfrm>
              <a:off x="511" y="2269"/>
              <a:ext cx="1048" cy="270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5" name="AutoShape 7"/>
            <p:cNvSpPr>
              <a:spLocks noChangeArrowheads="1"/>
            </p:cNvSpPr>
            <p:nvPr/>
          </p:nvSpPr>
          <p:spPr bwMode="auto">
            <a:xfrm>
              <a:off x="511" y="3527"/>
              <a:ext cx="1048" cy="239"/>
            </a:xfrm>
            <a:prstGeom prst="roundRect">
              <a:avLst>
                <a:gd name="adj" fmla="val 41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6" name="AutoShape 8"/>
            <p:cNvSpPr>
              <a:spLocks noChangeArrowheads="1"/>
            </p:cNvSpPr>
            <p:nvPr/>
          </p:nvSpPr>
          <p:spPr bwMode="auto">
            <a:xfrm>
              <a:off x="511" y="3283"/>
              <a:ext cx="1048" cy="244"/>
            </a:xfrm>
            <a:prstGeom prst="roundRect">
              <a:avLst>
                <a:gd name="adj" fmla="val 407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7" name="Line 9"/>
            <p:cNvSpPr>
              <a:spLocks noChangeShapeType="1"/>
            </p:cNvSpPr>
            <p:nvPr/>
          </p:nvSpPr>
          <p:spPr bwMode="auto">
            <a:xfrm>
              <a:off x="1042" y="2538"/>
              <a:ext cx="1" cy="9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8" name="AutoShape 10"/>
            <p:cNvSpPr>
              <a:spLocks noChangeArrowheads="1"/>
            </p:cNvSpPr>
            <p:nvPr/>
          </p:nvSpPr>
          <p:spPr bwMode="auto">
            <a:xfrm>
              <a:off x="511" y="2766"/>
              <a:ext cx="1048" cy="254"/>
            </a:xfrm>
            <a:prstGeom prst="roundRect">
              <a:avLst>
                <a:gd name="adj" fmla="val 394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9" name="Text Box 11"/>
            <p:cNvSpPr txBox="1">
              <a:spLocks noChangeArrowheads="1"/>
            </p:cNvSpPr>
            <p:nvPr/>
          </p:nvSpPr>
          <p:spPr bwMode="auto">
            <a:xfrm>
              <a:off x="913" y="2340"/>
              <a:ext cx="30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110680" name="Text Box 12"/>
            <p:cNvSpPr txBox="1">
              <a:spLocks noChangeArrowheads="1"/>
            </p:cNvSpPr>
            <p:nvPr/>
          </p:nvSpPr>
          <p:spPr bwMode="auto">
            <a:xfrm>
              <a:off x="919" y="2837"/>
              <a:ext cx="29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110681" name="Text Box 13"/>
            <p:cNvSpPr txBox="1">
              <a:spLocks noChangeArrowheads="1"/>
            </p:cNvSpPr>
            <p:nvPr/>
          </p:nvSpPr>
          <p:spPr bwMode="auto">
            <a:xfrm>
              <a:off x="690" y="3290"/>
              <a:ext cx="71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</p:txBody>
        </p:sp>
        <p:sp>
          <p:nvSpPr>
            <p:cNvPr id="110682" name="Text Box 14"/>
            <p:cNvSpPr txBox="1">
              <a:spLocks noChangeArrowheads="1"/>
            </p:cNvSpPr>
            <p:nvPr/>
          </p:nvSpPr>
          <p:spPr bwMode="auto">
            <a:xfrm>
              <a:off x="780" y="3563"/>
              <a:ext cx="6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</p:txBody>
        </p:sp>
        <p:sp>
          <p:nvSpPr>
            <p:cNvPr id="110683" name="AutoShape 15"/>
            <p:cNvSpPr>
              <a:spLocks noChangeArrowheads="1"/>
            </p:cNvSpPr>
            <p:nvPr/>
          </p:nvSpPr>
          <p:spPr bwMode="auto">
            <a:xfrm>
              <a:off x="511" y="3014"/>
              <a:ext cx="1048" cy="269"/>
            </a:xfrm>
            <a:prstGeom prst="roundRect">
              <a:avLst>
                <a:gd name="adj" fmla="val 37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84" name="Text Box 16"/>
            <p:cNvSpPr txBox="1">
              <a:spLocks noChangeArrowheads="1"/>
            </p:cNvSpPr>
            <p:nvPr/>
          </p:nvSpPr>
          <p:spPr bwMode="auto">
            <a:xfrm>
              <a:off x="640" y="3042"/>
              <a:ext cx="83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</p:txBody>
        </p:sp>
        <p:sp>
          <p:nvSpPr>
            <p:cNvPr id="110685" name="AutoShape 17"/>
            <p:cNvSpPr>
              <a:spLocks noChangeArrowheads="1"/>
            </p:cNvSpPr>
            <p:nvPr/>
          </p:nvSpPr>
          <p:spPr bwMode="auto">
            <a:xfrm>
              <a:off x="511" y="1949"/>
              <a:ext cx="1048" cy="320"/>
            </a:xfrm>
            <a:prstGeom prst="roundRect">
              <a:avLst>
                <a:gd name="adj" fmla="val 310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86" name="Text Box 18"/>
            <p:cNvSpPr txBox="1">
              <a:spLocks noChangeArrowheads="1"/>
            </p:cNvSpPr>
            <p:nvPr/>
          </p:nvSpPr>
          <p:spPr bwMode="auto">
            <a:xfrm>
              <a:off x="551" y="2029"/>
              <a:ext cx="96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70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x-none" altLang="en-US" sz="1270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27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0596" name="Group 19"/>
          <p:cNvGrpSpPr>
            <a:grpSpLocks/>
          </p:cNvGrpSpPr>
          <p:nvPr/>
        </p:nvGrpSpPr>
        <p:grpSpPr bwMode="auto">
          <a:xfrm>
            <a:off x="2921761" y="5564521"/>
            <a:ext cx="2740320" cy="930240"/>
            <a:chOff x="2029" y="3864"/>
            <a:chExt cx="1903" cy="646"/>
          </a:xfrm>
        </p:grpSpPr>
        <p:sp>
          <p:nvSpPr>
            <p:cNvPr id="110659" name="AutoShape 20"/>
            <p:cNvSpPr>
              <a:spLocks noChangeArrowheads="1"/>
            </p:cNvSpPr>
            <p:nvPr/>
          </p:nvSpPr>
          <p:spPr bwMode="auto">
            <a:xfrm rot="5400000">
              <a:off x="2663" y="3240"/>
              <a:ext cx="640" cy="1903"/>
            </a:xfrm>
            <a:prstGeom prst="roundRect">
              <a:avLst>
                <a:gd name="adj" fmla="val 153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0" name="AutoShape 21"/>
            <p:cNvSpPr>
              <a:spLocks noChangeArrowheads="1"/>
            </p:cNvSpPr>
            <p:nvPr/>
          </p:nvSpPr>
          <p:spPr bwMode="auto">
            <a:xfrm rot="5400000">
              <a:off x="1761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1" name="AutoShape 22"/>
            <p:cNvSpPr>
              <a:spLocks noChangeArrowheads="1"/>
            </p:cNvSpPr>
            <p:nvPr/>
          </p:nvSpPr>
          <p:spPr bwMode="auto">
            <a:xfrm rot="5400000">
              <a:off x="3563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2" name="AutoShape 23"/>
            <p:cNvSpPr>
              <a:spLocks noChangeArrowheads="1"/>
            </p:cNvSpPr>
            <p:nvPr/>
          </p:nvSpPr>
          <p:spPr bwMode="auto">
            <a:xfrm rot="5400000">
              <a:off x="2033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3" name="AutoShape 24"/>
            <p:cNvSpPr>
              <a:spLocks noChangeArrowheads="1"/>
            </p:cNvSpPr>
            <p:nvPr/>
          </p:nvSpPr>
          <p:spPr bwMode="auto">
            <a:xfrm rot="5400000">
              <a:off x="2214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4" name="AutoShape 25"/>
            <p:cNvSpPr>
              <a:spLocks noChangeArrowheads="1"/>
            </p:cNvSpPr>
            <p:nvPr/>
          </p:nvSpPr>
          <p:spPr bwMode="auto">
            <a:xfrm rot="5400000">
              <a:off x="2751" y="4157"/>
              <a:ext cx="640" cy="53"/>
            </a:xfrm>
            <a:prstGeom prst="roundRect">
              <a:avLst>
                <a:gd name="adj" fmla="val 1921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5" name="AutoShape 26"/>
            <p:cNvSpPr>
              <a:spLocks noChangeArrowheads="1"/>
            </p:cNvSpPr>
            <p:nvPr/>
          </p:nvSpPr>
          <p:spPr bwMode="auto">
            <a:xfrm rot="5400000">
              <a:off x="3374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6" name="AutoShape 27"/>
            <p:cNvSpPr>
              <a:spLocks noChangeArrowheads="1"/>
            </p:cNvSpPr>
            <p:nvPr/>
          </p:nvSpPr>
          <p:spPr bwMode="auto">
            <a:xfrm rot="5400000">
              <a:off x="2470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7" name="AutoShape 28"/>
            <p:cNvSpPr>
              <a:spLocks noChangeArrowheads="1"/>
            </p:cNvSpPr>
            <p:nvPr/>
          </p:nvSpPr>
          <p:spPr bwMode="auto">
            <a:xfrm rot="5400000">
              <a:off x="3125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8" name="AutoShape 29"/>
            <p:cNvSpPr>
              <a:spLocks noChangeArrowheads="1"/>
            </p:cNvSpPr>
            <p:nvPr/>
          </p:nvSpPr>
          <p:spPr bwMode="auto">
            <a:xfrm rot="5400000">
              <a:off x="2981" y="4151"/>
              <a:ext cx="640" cy="65"/>
            </a:xfrm>
            <a:prstGeom prst="roundRect">
              <a:avLst>
                <a:gd name="adj" fmla="val 156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69" name="AutoShape 30"/>
            <p:cNvSpPr>
              <a:spLocks noChangeArrowheads="1"/>
            </p:cNvSpPr>
            <p:nvPr/>
          </p:nvSpPr>
          <p:spPr bwMode="auto">
            <a:xfrm rot="5400000">
              <a:off x="2888" y="4132"/>
              <a:ext cx="640" cy="104"/>
            </a:xfrm>
            <a:prstGeom prst="roundRect">
              <a:avLst>
                <a:gd name="adj" fmla="val 958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0" name="AutoShape 31"/>
            <p:cNvSpPr>
              <a:spLocks noChangeArrowheads="1"/>
            </p:cNvSpPr>
            <p:nvPr/>
          </p:nvSpPr>
          <p:spPr bwMode="auto">
            <a:xfrm rot="5400000">
              <a:off x="2322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71" name="AutoShape 32"/>
            <p:cNvSpPr>
              <a:spLocks noChangeArrowheads="1"/>
            </p:cNvSpPr>
            <p:nvPr/>
          </p:nvSpPr>
          <p:spPr bwMode="auto">
            <a:xfrm rot="5400000">
              <a:off x="1925" y="4128"/>
              <a:ext cx="640" cy="112"/>
            </a:xfrm>
            <a:prstGeom prst="roundRect">
              <a:avLst>
                <a:gd name="adj" fmla="val 88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10597" name="AutoShape 33"/>
          <p:cNvSpPr>
            <a:spLocks noChangeArrowheads="1"/>
          </p:cNvSpPr>
          <p:nvPr/>
        </p:nvSpPr>
        <p:spPr bwMode="auto">
          <a:xfrm>
            <a:off x="3090240" y="391716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598" name="AutoShape 35"/>
          <p:cNvSpPr>
            <a:spLocks noChangeArrowheads="1"/>
          </p:cNvSpPr>
          <p:nvPr/>
        </p:nvSpPr>
        <p:spPr bwMode="auto">
          <a:xfrm>
            <a:off x="3090240" y="359028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599" name="AutoShape 36"/>
          <p:cNvSpPr>
            <a:spLocks noChangeArrowheads="1"/>
          </p:cNvSpPr>
          <p:nvPr/>
        </p:nvSpPr>
        <p:spPr bwMode="auto">
          <a:xfrm>
            <a:off x="3090240" y="424404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600" name="AutoShape 37"/>
          <p:cNvSpPr>
            <a:spLocks noChangeArrowheads="1"/>
          </p:cNvSpPr>
          <p:nvPr/>
        </p:nvSpPr>
        <p:spPr bwMode="auto">
          <a:xfrm>
            <a:off x="3090240" y="34261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601" name="AutoShape 38"/>
          <p:cNvSpPr>
            <a:spLocks noChangeArrowheads="1"/>
          </p:cNvSpPr>
          <p:nvPr/>
        </p:nvSpPr>
        <p:spPr bwMode="auto">
          <a:xfrm>
            <a:off x="3090240" y="44082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602" name="AutoShape 39"/>
          <p:cNvSpPr>
            <a:spLocks noChangeArrowheads="1"/>
          </p:cNvSpPr>
          <p:nvPr/>
        </p:nvSpPr>
        <p:spPr bwMode="auto">
          <a:xfrm>
            <a:off x="3090240" y="3753001"/>
            <a:ext cx="777600" cy="16416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603" name="Line 40"/>
          <p:cNvSpPr>
            <a:spLocks noChangeShapeType="1"/>
          </p:cNvSpPr>
          <p:nvPr/>
        </p:nvSpPr>
        <p:spPr bwMode="auto">
          <a:xfrm>
            <a:off x="2255041" y="4170601"/>
            <a:ext cx="83088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604" name="AutoShape 41"/>
          <p:cNvSpPr>
            <a:spLocks noChangeArrowheads="1"/>
          </p:cNvSpPr>
          <p:nvPr/>
        </p:nvSpPr>
        <p:spPr bwMode="auto">
          <a:xfrm>
            <a:off x="1863361" y="4095721"/>
            <a:ext cx="146880" cy="146880"/>
          </a:xfrm>
          <a:prstGeom prst="roundRect">
            <a:avLst>
              <a:gd name="adj" fmla="val 977"/>
            </a:avLst>
          </a:prstGeom>
          <a:solidFill>
            <a:srgbClr val="99333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605" name="Line 42"/>
          <p:cNvSpPr>
            <a:spLocks noChangeShapeType="1"/>
          </p:cNvSpPr>
          <p:nvPr/>
        </p:nvSpPr>
        <p:spPr bwMode="auto">
          <a:xfrm>
            <a:off x="3490561" y="4252681"/>
            <a:ext cx="1103040" cy="130752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0606" name="Text Box 43"/>
          <p:cNvSpPr txBox="1">
            <a:spLocks noChangeArrowheads="1"/>
          </p:cNvSpPr>
          <p:nvPr/>
        </p:nvSpPr>
        <p:spPr bwMode="auto">
          <a:xfrm>
            <a:off x="1137601" y="2478601"/>
            <a:ext cx="613440" cy="21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</a:t>
            </a:r>
          </a:p>
        </p:txBody>
      </p:sp>
      <p:sp>
        <p:nvSpPr>
          <p:cNvPr id="110607" name="Text Box 44"/>
          <p:cNvSpPr txBox="1">
            <a:spLocks noChangeArrowheads="1"/>
          </p:cNvSpPr>
          <p:nvPr/>
        </p:nvSpPr>
        <p:spPr bwMode="auto">
          <a:xfrm>
            <a:off x="3070081" y="2786761"/>
            <a:ext cx="820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Parent's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page tbl</a:t>
            </a:r>
          </a:p>
        </p:txBody>
      </p:sp>
      <p:grpSp>
        <p:nvGrpSpPr>
          <p:cNvPr id="110608" name="Group 45"/>
          <p:cNvGrpSpPr>
            <a:grpSpLocks/>
          </p:cNvGrpSpPr>
          <p:nvPr/>
        </p:nvGrpSpPr>
        <p:grpSpPr bwMode="auto">
          <a:xfrm>
            <a:off x="4197601" y="2478601"/>
            <a:ext cx="3493440" cy="3067200"/>
            <a:chOff x="2915" y="1721"/>
            <a:chExt cx="2426" cy="2130"/>
          </a:xfrm>
        </p:grpSpPr>
        <p:grpSp>
          <p:nvGrpSpPr>
            <p:cNvPr id="110630" name="Group 46"/>
            <p:cNvGrpSpPr>
              <a:grpSpLocks/>
            </p:cNvGrpSpPr>
            <p:nvPr/>
          </p:nvGrpSpPr>
          <p:grpSpPr bwMode="auto">
            <a:xfrm>
              <a:off x="2915" y="1949"/>
              <a:ext cx="2426" cy="1902"/>
              <a:chOff x="2915" y="1949"/>
              <a:chExt cx="2426" cy="1902"/>
            </a:xfrm>
          </p:grpSpPr>
          <p:grpSp>
            <p:nvGrpSpPr>
              <p:cNvPr id="110633" name="Group 47"/>
              <p:cNvGrpSpPr>
                <a:grpSpLocks/>
              </p:cNvGrpSpPr>
              <p:nvPr/>
            </p:nvGrpSpPr>
            <p:grpSpPr bwMode="auto">
              <a:xfrm>
                <a:off x="4294" y="1949"/>
                <a:ext cx="1047" cy="1843"/>
                <a:chOff x="4294" y="1949"/>
                <a:chExt cx="1047" cy="1843"/>
              </a:xfrm>
            </p:grpSpPr>
            <p:sp>
              <p:nvSpPr>
                <p:cNvPr id="110644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4825" y="2662"/>
                  <a:ext cx="1" cy="147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45" name="AutoShape 49"/>
                <p:cNvSpPr>
                  <a:spLocks noChangeArrowheads="1"/>
                </p:cNvSpPr>
                <p:nvPr/>
              </p:nvSpPr>
              <p:spPr bwMode="auto">
                <a:xfrm>
                  <a:off x="4294" y="1949"/>
                  <a:ext cx="1048" cy="1815"/>
                </a:xfrm>
                <a:prstGeom prst="roundRect">
                  <a:avLst>
                    <a:gd name="adj" fmla="val 93"/>
                  </a:avLst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46" name="AutoShape 50"/>
                <p:cNvSpPr>
                  <a:spLocks noChangeArrowheads="1"/>
                </p:cNvSpPr>
                <p:nvPr/>
              </p:nvSpPr>
              <p:spPr bwMode="auto">
                <a:xfrm>
                  <a:off x="4294" y="2269"/>
                  <a:ext cx="1048" cy="270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47" name="AutoShape 51"/>
                <p:cNvSpPr>
                  <a:spLocks noChangeArrowheads="1"/>
                </p:cNvSpPr>
                <p:nvPr/>
              </p:nvSpPr>
              <p:spPr bwMode="auto">
                <a:xfrm>
                  <a:off x="4294" y="3526"/>
                  <a:ext cx="1048" cy="239"/>
                </a:xfrm>
                <a:prstGeom prst="roundRect">
                  <a:avLst>
                    <a:gd name="adj" fmla="val 417"/>
                  </a:avLst>
                </a:prstGeom>
                <a:solidFill>
                  <a:srgbClr val="CC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48" name="AutoShape 52"/>
                <p:cNvSpPr>
                  <a:spLocks noChangeArrowheads="1"/>
                </p:cNvSpPr>
                <p:nvPr/>
              </p:nvSpPr>
              <p:spPr bwMode="auto">
                <a:xfrm>
                  <a:off x="4294" y="3282"/>
                  <a:ext cx="104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49" name="Line 53"/>
                <p:cNvSpPr>
                  <a:spLocks noChangeShapeType="1"/>
                </p:cNvSpPr>
                <p:nvPr/>
              </p:nvSpPr>
              <p:spPr bwMode="auto">
                <a:xfrm>
                  <a:off x="4825" y="2538"/>
                  <a:ext cx="1" cy="92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50" name="AutoShape 54"/>
                <p:cNvSpPr>
                  <a:spLocks noChangeArrowheads="1"/>
                </p:cNvSpPr>
                <p:nvPr/>
              </p:nvSpPr>
              <p:spPr bwMode="auto">
                <a:xfrm>
                  <a:off x="4294" y="2766"/>
                  <a:ext cx="1048" cy="254"/>
                </a:xfrm>
                <a:prstGeom prst="roundRect">
                  <a:avLst>
                    <a:gd name="adj" fmla="val 394"/>
                  </a:avLst>
                </a:prstGeom>
                <a:solidFill>
                  <a:srgbClr val="B3B3B3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5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696" y="2339"/>
                  <a:ext cx="301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Stack</a:t>
                  </a:r>
                </a:p>
              </p:txBody>
            </p:sp>
            <p:sp>
              <p:nvSpPr>
                <p:cNvPr id="11065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4701" y="2837"/>
                  <a:ext cx="295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Heap</a:t>
                  </a:r>
                </a:p>
              </p:txBody>
            </p:sp>
            <p:sp>
              <p:nvSpPr>
                <p:cNvPr id="11065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4473" y="3289"/>
                  <a:ext cx="71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Initialized vars</a:t>
                  </a:r>
                </a:p>
              </p:txBody>
            </p:sp>
            <p:sp>
              <p:nvSpPr>
                <p:cNvPr id="11065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562" y="3562"/>
                  <a:ext cx="68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Code</a:t>
                  </a:r>
                </a:p>
              </p:txBody>
            </p:sp>
            <p:sp>
              <p:nvSpPr>
                <p:cNvPr id="110655" name="AutoShape 59"/>
                <p:cNvSpPr>
                  <a:spLocks noChangeArrowheads="1"/>
                </p:cNvSpPr>
                <p:nvPr/>
              </p:nvSpPr>
              <p:spPr bwMode="auto">
                <a:xfrm>
                  <a:off x="4294" y="3014"/>
                  <a:ext cx="1048" cy="269"/>
                </a:xfrm>
                <a:prstGeom prst="roundRect">
                  <a:avLst>
                    <a:gd name="adj" fmla="val 370"/>
                  </a:avLst>
                </a:prstGeom>
                <a:solidFill>
                  <a:srgbClr val="99CCFF"/>
                </a:solidFill>
                <a:ln w="9360">
                  <a:solidFill>
                    <a:srgbClr val="9933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5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423" y="3042"/>
                  <a:ext cx="835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Uninitialized vars</a:t>
                  </a:r>
                </a:p>
              </p:txBody>
            </p:sp>
            <p:sp>
              <p:nvSpPr>
                <p:cNvPr id="110657" name="AutoShape 61"/>
                <p:cNvSpPr>
                  <a:spLocks noChangeArrowheads="1"/>
                </p:cNvSpPr>
                <p:nvPr/>
              </p:nvSpPr>
              <p:spPr bwMode="auto">
                <a:xfrm>
                  <a:off x="4294" y="1949"/>
                  <a:ext cx="1048" cy="320"/>
                </a:xfrm>
                <a:prstGeom prst="roundRect">
                  <a:avLst>
                    <a:gd name="adj" fmla="val 310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065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4334" y="2029"/>
                  <a:ext cx="964" cy="1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270">
                      <a:latin typeface="Calibri" charset="0"/>
                      <a:ea typeface="Calibri" charset="0"/>
                      <a:cs typeface="Calibri" charset="0"/>
                    </a:rPr>
                    <a:t>(Reserved for OS)</a:t>
                  </a:r>
                  <a:r>
                    <a:rPr lang="x-none" altLang="en-US" sz="1270">
                      <a:latin typeface="Calibri" charset="0"/>
                      <a:ea typeface="Calibri" charset="0"/>
                      <a:cs typeface="Calibri" charset="0"/>
                    </a:rPr>
                    <a:t>‏</a:t>
                  </a:r>
                  <a:endParaRPr lang="en-GB" altLang="en-US" sz="1270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10634" name="AutoShape 63"/>
              <p:cNvSpPr>
                <a:spLocks noChangeArrowheads="1"/>
              </p:cNvSpPr>
              <p:nvPr/>
            </p:nvSpPr>
            <p:spPr bwMode="auto">
              <a:xfrm>
                <a:off x="3223" y="271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35" name="AutoShape 64"/>
              <p:cNvSpPr>
                <a:spLocks noChangeArrowheads="1"/>
              </p:cNvSpPr>
              <p:nvPr/>
            </p:nvSpPr>
            <p:spPr bwMode="auto">
              <a:xfrm>
                <a:off x="3223" y="2833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993333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36" name="AutoShape 65"/>
              <p:cNvSpPr>
                <a:spLocks noChangeArrowheads="1"/>
              </p:cNvSpPr>
              <p:nvPr/>
            </p:nvSpPr>
            <p:spPr bwMode="auto">
              <a:xfrm>
                <a:off x="3223" y="2492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37" name="AutoShape 66"/>
              <p:cNvSpPr>
                <a:spLocks noChangeArrowheads="1"/>
              </p:cNvSpPr>
              <p:nvPr/>
            </p:nvSpPr>
            <p:spPr bwMode="auto">
              <a:xfrm>
                <a:off x="3223" y="2946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38" name="AutoShape 67"/>
              <p:cNvSpPr>
                <a:spLocks noChangeArrowheads="1"/>
              </p:cNvSpPr>
              <p:nvPr/>
            </p:nvSpPr>
            <p:spPr bwMode="auto">
              <a:xfrm>
                <a:off x="3223" y="2379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39" name="AutoShape 68"/>
              <p:cNvSpPr>
                <a:spLocks noChangeArrowheads="1"/>
              </p:cNvSpPr>
              <p:nvPr/>
            </p:nvSpPr>
            <p:spPr bwMode="auto">
              <a:xfrm>
                <a:off x="3223" y="3060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40" name="AutoShape 69"/>
              <p:cNvSpPr>
                <a:spLocks noChangeArrowheads="1"/>
              </p:cNvSpPr>
              <p:nvPr/>
            </p:nvSpPr>
            <p:spPr bwMode="auto">
              <a:xfrm>
                <a:off x="3223" y="2607"/>
                <a:ext cx="540" cy="114"/>
              </a:xfrm>
              <a:prstGeom prst="roundRect">
                <a:avLst>
                  <a:gd name="adj" fmla="val 875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41" name="Line 70"/>
              <p:cNvSpPr>
                <a:spLocks noChangeShapeType="1"/>
              </p:cNvSpPr>
              <p:nvPr/>
            </p:nvSpPr>
            <p:spPr bwMode="auto">
              <a:xfrm flipH="1">
                <a:off x="3756" y="2887"/>
                <a:ext cx="554" cy="1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42" name="AutoShape 71"/>
              <p:cNvSpPr>
                <a:spLocks noChangeArrowheads="1"/>
              </p:cNvSpPr>
              <p:nvPr/>
            </p:nvSpPr>
            <p:spPr bwMode="auto">
              <a:xfrm>
                <a:off x="5097" y="2843"/>
                <a:ext cx="102" cy="102"/>
              </a:xfrm>
              <a:prstGeom prst="roundRect">
                <a:avLst>
                  <a:gd name="adj" fmla="val 977"/>
                </a:avLst>
              </a:prstGeom>
              <a:solidFill>
                <a:srgbClr val="99333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0643" name="Line 72"/>
              <p:cNvSpPr>
                <a:spLocks noChangeShapeType="1"/>
              </p:cNvSpPr>
              <p:nvPr/>
            </p:nvSpPr>
            <p:spPr bwMode="auto">
              <a:xfrm flipH="1">
                <a:off x="2914" y="2952"/>
                <a:ext cx="616" cy="899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0631" name="Text Box 73"/>
            <p:cNvSpPr txBox="1">
              <a:spLocks noChangeArrowheads="1"/>
            </p:cNvSpPr>
            <p:nvPr/>
          </p:nvSpPr>
          <p:spPr bwMode="auto">
            <a:xfrm>
              <a:off x="4619" y="1721"/>
              <a:ext cx="34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</a:t>
              </a:r>
            </a:p>
          </p:txBody>
        </p:sp>
        <p:sp>
          <p:nvSpPr>
            <p:cNvPr id="110632" name="Text Box 74"/>
            <p:cNvSpPr txBox="1">
              <a:spLocks noChangeArrowheads="1"/>
            </p:cNvSpPr>
            <p:nvPr/>
          </p:nvSpPr>
          <p:spPr bwMode="auto">
            <a:xfrm>
              <a:off x="3190" y="1935"/>
              <a:ext cx="539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Child's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i="1">
                  <a:latin typeface="Calibri" charset="0"/>
                  <a:ea typeface="Calibri" charset="0"/>
                  <a:cs typeface="Calibri" charset="0"/>
                </a:rPr>
                <a:t>page tbl</a:t>
              </a:r>
            </a:p>
          </p:txBody>
        </p:sp>
      </p:grpSp>
      <p:sp>
        <p:nvSpPr>
          <p:cNvPr id="110609" name="Text Box 75"/>
          <p:cNvSpPr txBox="1">
            <a:spLocks noChangeArrowheads="1"/>
          </p:cNvSpPr>
          <p:nvPr/>
        </p:nvSpPr>
        <p:spPr bwMode="auto">
          <a:xfrm>
            <a:off x="3342241" y="34434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0" name="Text Box 76"/>
          <p:cNvSpPr txBox="1">
            <a:spLocks noChangeArrowheads="1"/>
          </p:cNvSpPr>
          <p:nvPr/>
        </p:nvSpPr>
        <p:spPr bwMode="auto">
          <a:xfrm>
            <a:off x="3342241" y="360756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1" name="Text Box 77"/>
          <p:cNvSpPr txBox="1">
            <a:spLocks noChangeArrowheads="1"/>
          </p:cNvSpPr>
          <p:nvPr/>
        </p:nvSpPr>
        <p:spPr bwMode="auto">
          <a:xfrm>
            <a:off x="3342241" y="37717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2" name="Text Box 78"/>
          <p:cNvSpPr txBox="1">
            <a:spLocks noChangeArrowheads="1"/>
          </p:cNvSpPr>
          <p:nvPr/>
        </p:nvSpPr>
        <p:spPr bwMode="auto">
          <a:xfrm>
            <a:off x="3342241" y="393444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3" name="Text Box 79"/>
          <p:cNvSpPr txBox="1">
            <a:spLocks noChangeArrowheads="1"/>
          </p:cNvSpPr>
          <p:nvPr/>
        </p:nvSpPr>
        <p:spPr bwMode="auto">
          <a:xfrm>
            <a:off x="3342241" y="40986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4" name="Text Box 80"/>
          <p:cNvSpPr txBox="1">
            <a:spLocks noChangeArrowheads="1"/>
          </p:cNvSpPr>
          <p:nvPr/>
        </p:nvSpPr>
        <p:spPr bwMode="auto">
          <a:xfrm>
            <a:off x="3342241" y="42613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5" name="Text Box 81"/>
          <p:cNvSpPr txBox="1">
            <a:spLocks noChangeArrowheads="1"/>
          </p:cNvSpPr>
          <p:nvPr/>
        </p:nvSpPr>
        <p:spPr bwMode="auto">
          <a:xfrm>
            <a:off x="3342241" y="442548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6" name="Text Box 82"/>
          <p:cNvSpPr txBox="1">
            <a:spLocks noChangeArrowheads="1"/>
          </p:cNvSpPr>
          <p:nvPr/>
        </p:nvSpPr>
        <p:spPr bwMode="auto">
          <a:xfrm>
            <a:off x="4910401" y="34434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7" name="Text Box 83"/>
          <p:cNvSpPr txBox="1">
            <a:spLocks noChangeArrowheads="1"/>
          </p:cNvSpPr>
          <p:nvPr/>
        </p:nvSpPr>
        <p:spPr bwMode="auto">
          <a:xfrm>
            <a:off x="4910401" y="360756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8" name="Text Box 84"/>
          <p:cNvSpPr txBox="1">
            <a:spLocks noChangeArrowheads="1"/>
          </p:cNvSpPr>
          <p:nvPr/>
        </p:nvSpPr>
        <p:spPr bwMode="auto">
          <a:xfrm>
            <a:off x="4910401" y="37717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19" name="Text Box 85"/>
          <p:cNvSpPr txBox="1">
            <a:spLocks noChangeArrowheads="1"/>
          </p:cNvSpPr>
          <p:nvPr/>
        </p:nvSpPr>
        <p:spPr bwMode="auto">
          <a:xfrm>
            <a:off x="4910401" y="393444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20" name="Text Box 86"/>
          <p:cNvSpPr txBox="1">
            <a:spLocks noChangeArrowheads="1"/>
          </p:cNvSpPr>
          <p:nvPr/>
        </p:nvSpPr>
        <p:spPr bwMode="auto">
          <a:xfrm>
            <a:off x="4910401" y="409860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21" name="Text Box 87"/>
          <p:cNvSpPr txBox="1">
            <a:spLocks noChangeArrowheads="1"/>
          </p:cNvSpPr>
          <p:nvPr/>
        </p:nvSpPr>
        <p:spPr bwMode="auto">
          <a:xfrm>
            <a:off x="4910401" y="426132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sp>
        <p:nvSpPr>
          <p:cNvPr id="110622" name="Text Box 88"/>
          <p:cNvSpPr txBox="1">
            <a:spLocks noChangeArrowheads="1"/>
          </p:cNvSpPr>
          <p:nvPr/>
        </p:nvSpPr>
        <p:spPr bwMode="auto">
          <a:xfrm>
            <a:off x="4910401" y="4425481"/>
            <a:ext cx="243360" cy="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RO</a:t>
            </a:r>
          </a:p>
        </p:txBody>
      </p:sp>
      <p:grpSp>
        <p:nvGrpSpPr>
          <p:cNvPr id="110623" name="Group 89"/>
          <p:cNvGrpSpPr>
            <a:grpSpLocks/>
          </p:cNvGrpSpPr>
          <p:nvPr/>
        </p:nvGrpSpPr>
        <p:grpSpPr bwMode="auto">
          <a:xfrm>
            <a:off x="7313761" y="4059721"/>
            <a:ext cx="207360" cy="210240"/>
            <a:chOff x="5079" y="2819"/>
            <a:chExt cx="144" cy="146"/>
          </a:xfrm>
        </p:grpSpPr>
        <p:sp>
          <p:nvSpPr>
            <p:cNvPr id="110628" name="Line 90"/>
            <p:cNvSpPr>
              <a:spLocks noChangeShapeType="1"/>
            </p:cNvSpPr>
            <p:nvPr/>
          </p:nvSpPr>
          <p:spPr bwMode="auto">
            <a:xfrm flipH="1">
              <a:off x="5078" y="2819"/>
              <a:ext cx="147" cy="132"/>
            </a:xfrm>
            <a:prstGeom prst="line">
              <a:avLst/>
            </a:prstGeom>
            <a:noFill/>
            <a:ln w="3672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0629" name="Line 91"/>
            <p:cNvSpPr>
              <a:spLocks noChangeShapeType="1"/>
            </p:cNvSpPr>
            <p:nvPr/>
          </p:nvSpPr>
          <p:spPr bwMode="auto">
            <a:xfrm flipH="1" flipV="1">
              <a:off x="5078" y="2819"/>
              <a:ext cx="147" cy="148"/>
            </a:xfrm>
            <a:prstGeom prst="line">
              <a:avLst/>
            </a:prstGeom>
            <a:noFill/>
            <a:ln w="3672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0624" name="Group 92"/>
          <p:cNvGrpSpPr>
            <a:grpSpLocks/>
          </p:cNvGrpSpPr>
          <p:nvPr/>
        </p:nvGrpSpPr>
        <p:grpSpPr bwMode="auto">
          <a:xfrm>
            <a:off x="4135681" y="5564520"/>
            <a:ext cx="146880" cy="921600"/>
            <a:chOff x="2872" y="3864"/>
            <a:chExt cx="102" cy="640"/>
          </a:xfrm>
        </p:grpSpPr>
        <p:sp>
          <p:nvSpPr>
            <p:cNvPr id="110627" name="AutoShape 93"/>
            <p:cNvSpPr>
              <a:spLocks noChangeArrowheads="1"/>
            </p:cNvSpPr>
            <p:nvPr/>
          </p:nvSpPr>
          <p:spPr bwMode="auto">
            <a:xfrm rot="5400000">
              <a:off x="2605" y="4133"/>
              <a:ext cx="641" cy="103"/>
            </a:xfrm>
            <a:prstGeom prst="roundRect">
              <a:avLst>
                <a:gd name="adj" fmla="val 958"/>
              </a:avLst>
            </a:prstGeom>
            <a:solidFill>
              <a:srgbClr val="23FF2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10625" name="AutoShape 94"/>
          <p:cNvSpPr>
            <a:spLocks noChangeArrowheads="1"/>
          </p:cNvSpPr>
          <p:nvPr/>
        </p:nvSpPr>
        <p:spPr bwMode="auto">
          <a:xfrm>
            <a:off x="4639680" y="4081321"/>
            <a:ext cx="777600" cy="164160"/>
          </a:xfrm>
          <a:prstGeom prst="roundRect">
            <a:avLst>
              <a:gd name="adj" fmla="val 875"/>
            </a:avLst>
          </a:prstGeom>
          <a:solidFill>
            <a:srgbClr val="23FF23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lIns="5551" tIns="5551" rIns="5551" bIns="5551" anchor="ctr" anchorCtr="1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latin typeface="Calibri" charset="0"/>
                <a:ea typeface="Calibri" charset="0"/>
                <a:cs typeface="Calibri" charset="0"/>
              </a:rPr>
              <a:t>RW</a:t>
            </a:r>
          </a:p>
        </p:txBody>
      </p:sp>
      <p:sp>
        <p:nvSpPr>
          <p:cNvPr id="110626" name="AutoShape 94"/>
          <p:cNvSpPr>
            <a:spLocks noChangeArrowheads="1"/>
          </p:cNvSpPr>
          <p:nvPr/>
        </p:nvSpPr>
        <p:spPr bwMode="auto">
          <a:xfrm>
            <a:off x="3070080" y="4082761"/>
            <a:ext cx="777600" cy="164160"/>
          </a:xfrm>
          <a:prstGeom prst="roundRect">
            <a:avLst>
              <a:gd name="adj" fmla="val 875"/>
            </a:avLst>
          </a:prstGeom>
          <a:solidFill>
            <a:srgbClr val="C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lIns="5551" tIns="5551" rIns="5551" bIns="5551" anchor="ctr" anchorCtr="1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RW</a:t>
            </a:r>
          </a:p>
        </p:txBody>
      </p:sp>
    </p:spTree>
    <p:extLst>
      <p:ext uri="{BB962C8B-B14F-4D97-AF65-F5344CB8AC3E}">
        <p14:creationId xmlns:p14="http://schemas.microsoft.com/office/powerpoint/2010/main" val="8076312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Page Tables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0"/>
            <a:ext cx="8807040" cy="51984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Remember how paging works: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endParaRPr lang="en-GB" altLang="en-US" dirty="0"/>
          </a:p>
        </p:txBody>
      </p:sp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3427201" y="3773161"/>
            <a:ext cx="47520" cy="32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00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3668" name="Group 4"/>
          <p:cNvGrpSpPr>
            <a:grpSpLocks/>
          </p:cNvGrpSpPr>
          <p:nvPr/>
        </p:nvGrpSpPr>
        <p:grpSpPr bwMode="auto">
          <a:xfrm>
            <a:off x="6857281" y="1978921"/>
            <a:ext cx="1033920" cy="480960"/>
            <a:chOff x="4762" y="1374"/>
            <a:chExt cx="718" cy="334"/>
          </a:xfrm>
        </p:grpSpPr>
        <p:sp>
          <p:nvSpPr>
            <p:cNvPr id="113718" name="AutoShape 5"/>
            <p:cNvSpPr>
              <a:spLocks noChangeArrowheads="1"/>
            </p:cNvSpPr>
            <p:nvPr/>
          </p:nvSpPr>
          <p:spPr bwMode="auto">
            <a:xfrm>
              <a:off x="4762" y="1374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19" name="AutoShape 6"/>
            <p:cNvSpPr>
              <a:spLocks noChangeArrowheads="1"/>
            </p:cNvSpPr>
            <p:nvPr/>
          </p:nvSpPr>
          <p:spPr bwMode="auto">
            <a:xfrm>
              <a:off x="4762" y="1374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frame 0</a:t>
              </a:r>
            </a:p>
          </p:txBody>
        </p:sp>
      </p:grpSp>
      <p:grpSp>
        <p:nvGrpSpPr>
          <p:cNvPr id="113669" name="Group 7"/>
          <p:cNvGrpSpPr>
            <a:grpSpLocks/>
          </p:cNvGrpSpPr>
          <p:nvPr/>
        </p:nvGrpSpPr>
        <p:grpSpPr bwMode="auto">
          <a:xfrm>
            <a:off x="6857281" y="2462761"/>
            <a:ext cx="1033920" cy="480960"/>
            <a:chOff x="4762" y="1710"/>
            <a:chExt cx="718" cy="334"/>
          </a:xfrm>
        </p:grpSpPr>
        <p:sp>
          <p:nvSpPr>
            <p:cNvPr id="113716" name="AutoShape 8"/>
            <p:cNvSpPr>
              <a:spLocks noChangeArrowheads="1"/>
            </p:cNvSpPr>
            <p:nvPr/>
          </p:nvSpPr>
          <p:spPr bwMode="auto">
            <a:xfrm>
              <a:off x="4762" y="171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17" name="AutoShape 9"/>
            <p:cNvSpPr>
              <a:spLocks noChangeArrowheads="1"/>
            </p:cNvSpPr>
            <p:nvPr/>
          </p:nvSpPr>
          <p:spPr bwMode="auto">
            <a:xfrm>
              <a:off x="4762" y="171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frame 1</a:t>
              </a:r>
            </a:p>
          </p:txBody>
        </p:sp>
      </p:grpSp>
      <p:grpSp>
        <p:nvGrpSpPr>
          <p:cNvPr id="113670" name="Group 10"/>
          <p:cNvGrpSpPr>
            <a:grpSpLocks/>
          </p:cNvGrpSpPr>
          <p:nvPr/>
        </p:nvGrpSpPr>
        <p:grpSpPr bwMode="auto">
          <a:xfrm>
            <a:off x="6857281" y="2946601"/>
            <a:ext cx="1033920" cy="480960"/>
            <a:chOff x="4762" y="2046"/>
            <a:chExt cx="718" cy="334"/>
          </a:xfrm>
        </p:grpSpPr>
        <p:sp>
          <p:nvSpPr>
            <p:cNvPr id="113714" name="AutoShape 11"/>
            <p:cNvSpPr>
              <a:spLocks noChangeArrowheads="1"/>
            </p:cNvSpPr>
            <p:nvPr/>
          </p:nvSpPr>
          <p:spPr bwMode="auto">
            <a:xfrm>
              <a:off x="4762" y="204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15" name="AutoShape 12"/>
            <p:cNvSpPr>
              <a:spLocks noChangeArrowheads="1"/>
            </p:cNvSpPr>
            <p:nvPr/>
          </p:nvSpPr>
          <p:spPr bwMode="auto">
            <a:xfrm>
              <a:off x="4762" y="204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frame 2</a:t>
              </a:r>
            </a:p>
          </p:txBody>
        </p:sp>
      </p:grpSp>
      <p:grpSp>
        <p:nvGrpSpPr>
          <p:cNvPr id="113671" name="Group 13"/>
          <p:cNvGrpSpPr>
            <a:grpSpLocks/>
          </p:cNvGrpSpPr>
          <p:nvPr/>
        </p:nvGrpSpPr>
        <p:grpSpPr bwMode="auto">
          <a:xfrm>
            <a:off x="6857281" y="4398121"/>
            <a:ext cx="1033920" cy="480960"/>
            <a:chOff x="4762" y="3054"/>
            <a:chExt cx="718" cy="334"/>
          </a:xfrm>
        </p:grpSpPr>
        <p:sp>
          <p:nvSpPr>
            <p:cNvPr id="113712" name="AutoShape 14"/>
            <p:cNvSpPr>
              <a:spLocks noChangeArrowheads="1"/>
            </p:cNvSpPr>
            <p:nvPr/>
          </p:nvSpPr>
          <p:spPr bwMode="auto">
            <a:xfrm>
              <a:off x="4762" y="3054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13" name="AutoShape 15"/>
            <p:cNvSpPr>
              <a:spLocks noChangeArrowheads="1"/>
            </p:cNvSpPr>
            <p:nvPr/>
          </p:nvSpPr>
          <p:spPr bwMode="auto">
            <a:xfrm>
              <a:off x="4762" y="3054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frame Y</a:t>
              </a:r>
            </a:p>
          </p:txBody>
        </p:sp>
      </p:grpSp>
      <p:sp>
        <p:nvSpPr>
          <p:cNvPr id="113672" name="AutoShape 16"/>
          <p:cNvSpPr>
            <a:spLocks noChangeArrowheads="1"/>
          </p:cNvSpPr>
          <p:nvPr/>
        </p:nvSpPr>
        <p:spPr bwMode="auto">
          <a:xfrm rot="-5400000">
            <a:off x="7116481" y="4002120"/>
            <a:ext cx="397440" cy="360000"/>
          </a:xfrm>
          <a:prstGeom prst="roundRect">
            <a:avLst>
              <a:gd name="adj" fmla="val 39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00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grpSp>
        <p:nvGrpSpPr>
          <p:cNvPr id="113673" name="Group 17"/>
          <p:cNvGrpSpPr>
            <a:grpSpLocks/>
          </p:cNvGrpSpPr>
          <p:nvPr/>
        </p:nvGrpSpPr>
        <p:grpSpPr bwMode="auto">
          <a:xfrm>
            <a:off x="6857281" y="3430441"/>
            <a:ext cx="1033920" cy="480960"/>
            <a:chOff x="4762" y="2382"/>
            <a:chExt cx="718" cy="334"/>
          </a:xfrm>
        </p:grpSpPr>
        <p:sp>
          <p:nvSpPr>
            <p:cNvPr id="113710" name="AutoShape 18"/>
            <p:cNvSpPr>
              <a:spLocks noChangeArrowheads="1"/>
            </p:cNvSpPr>
            <p:nvPr/>
          </p:nvSpPr>
          <p:spPr bwMode="auto">
            <a:xfrm>
              <a:off x="4762" y="238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11" name="AutoShape 19"/>
            <p:cNvSpPr>
              <a:spLocks noChangeArrowheads="1"/>
            </p:cNvSpPr>
            <p:nvPr/>
          </p:nvSpPr>
          <p:spPr bwMode="auto">
            <a:xfrm>
              <a:off x="4762" y="2382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frame 3</a:t>
              </a:r>
            </a:p>
          </p:txBody>
        </p:sp>
      </p:grpSp>
      <p:sp>
        <p:nvSpPr>
          <p:cNvPr id="113674" name="AutoShape 20"/>
          <p:cNvSpPr>
            <a:spLocks noChangeArrowheads="1"/>
          </p:cNvSpPr>
          <p:nvPr/>
        </p:nvSpPr>
        <p:spPr bwMode="auto">
          <a:xfrm>
            <a:off x="6649921" y="1633320"/>
            <a:ext cx="14817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7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grpSp>
        <p:nvGrpSpPr>
          <p:cNvPr id="113675" name="Group 21"/>
          <p:cNvGrpSpPr>
            <a:grpSpLocks/>
          </p:cNvGrpSpPr>
          <p:nvPr/>
        </p:nvGrpSpPr>
        <p:grpSpPr bwMode="auto">
          <a:xfrm>
            <a:off x="5366881" y="3084841"/>
            <a:ext cx="826560" cy="273600"/>
            <a:chOff x="3727" y="2142"/>
            <a:chExt cx="574" cy="190"/>
          </a:xfrm>
        </p:grpSpPr>
        <p:sp>
          <p:nvSpPr>
            <p:cNvPr id="113708" name="AutoShape 22"/>
            <p:cNvSpPr>
              <a:spLocks noChangeArrowheads="1"/>
            </p:cNvSpPr>
            <p:nvPr/>
          </p:nvSpPr>
          <p:spPr bwMode="auto">
            <a:xfrm>
              <a:off x="3727" y="2142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09" name="AutoShape 23"/>
            <p:cNvSpPr>
              <a:spLocks noChangeArrowheads="1"/>
            </p:cNvSpPr>
            <p:nvPr/>
          </p:nvSpPr>
          <p:spPr bwMode="auto">
            <a:xfrm>
              <a:off x="3727" y="2142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</p:grpSp>
      <p:sp>
        <p:nvSpPr>
          <p:cNvPr id="113676" name="AutoShape 24"/>
          <p:cNvSpPr>
            <a:spLocks noChangeArrowheads="1"/>
          </p:cNvSpPr>
          <p:nvPr/>
        </p:nvSpPr>
        <p:spPr bwMode="auto">
          <a:xfrm>
            <a:off x="4104001" y="2808360"/>
            <a:ext cx="147024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7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address</a:t>
            </a:r>
          </a:p>
        </p:txBody>
      </p:sp>
      <p:grpSp>
        <p:nvGrpSpPr>
          <p:cNvPr id="113677" name="Group 25"/>
          <p:cNvGrpSpPr>
            <a:grpSpLocks/>
          </p:cNvGrpSpPr>
          <p:nvPr/>
        </p:nvGrpSpPr>
        <p:grpSpPr bwMode="auto">
          <a:xfrm>
            <a:off x="4053601" y="3084841"/>
            <a:ext cx="1310400" cy="273600"/>
            <a:chOff x="2815" y="2142"/>
            <a:chExt cx="910" cy="190"/>
          </a:xfrm>
        </p:grpSpPr>
        <p:sp>
          <p:nvSpPr>
            <p:cNvPr id="113706" name="AutoShape 26"/>
            <p:cNvSpPr>
              <a:spLocks noChangeArrowheads="1"/>
            </p:cNvSpPr>
            <p:nvPr/>
          </p:nvSpPr>
          <p:spPr bwMode="auto">
            <a:xfrm>
              <a:off x="2815" y="2142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07" name="AutoShape 27"/>
            <p:cNvSpPr>
              <a:spLocks noChangeArrowheads="1"/>
            </p:cNvSpPr>
            <p:nvPr/>
          </p:nvSpPr>
          <p:spPr bwMode="auto">
            <a:xfrm>
              <a:off x="2815" y="2142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13678" name="Line 28"/>
          <p:cNvSpPr>
            <a:spLocks noChangeShapeType="1"/>
          </p:cNvSpPr>
          <p:nvPr/>
        </p:nvSpPr>
        <p:spPr bwMode="auto">
          <a:xfrm>
            <a:off x="6196321" y="3223081"/>
            <a:ext cx="62208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3679" name="Group 29"/>
          <p:cNvGrpSpPr>
            <a:grpSpLocks/>
          </p:cNvGrpSpPr>
          <p:nvPr/>
        </p:nvGrpSpPr>
        <p:grpSpPr bwMode="auto">
          <a:xfrm>
            <a:off x="1910881" y="3084841"/>
            <a:ext cx="1310400" cy="273600"/>
            <a:chOff x="1327" y="2142"/>
            <a:chExt cx="910" cy="190"/>
          </a:xfrm>
        </p:grpSpPr>
        <p:sp>
          <p:nvSpPr>
            <p:cNvPr id="113704" name="AutoShape 30"/>
            <p:cNvSpPr>
              <a:spLocks noChangeArrowheads="1"/>
            </p:cNvSpPr>
            <p:nvPr/>
          </p:nvSpPr>
          <p:spPr bwMode="auto">
            <a:xfrm>
              <a:off x="1327" y="2142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00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3705" name="AutoShape 31"/>
            <p:cNvSpPr>
              <a:spLocks noChangeArrowheads="1"/>
            </p:cNvSpPr>
            <p:nvPr/>
          </p:nvSpPr>
          <p:spPr bwMode="auto">
            <a:xfrm>
              <a:off x="1327" y="2142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13680" name="AutoShape 32"/>
          <p:cNvSpPr>
            <a:spLocks noChangeArrowheads="1"/>
          </p:cNvSpPr>
          <p:nvPr/>
        </p:nvSpPr>
        <p:spPr bwMode="auto">
          <a:xfrm>
            <a:off x="1910881" y="33613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00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81" name="AutoShape 33"/>
          <p:cNvSpPr>
            <a:spLocks noChangeArrowheads="1"/>
          </p:cNvSpPr>
          <p:nvPr/>
        </p:nvSpPr>
        <p:spPr bwMode="auto">
          <a:xfrm>
            <a:off x="1910881" y="36378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00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82" name="AutoShape 34"/>
          <p:cNvSpPr>
            <a:spLocks noChangeArrowheads="1"/>
          </p:cNvSpPr>
          <p:nvPr/>
        </p:nvSpPr>
        <p:spPr bwMode="auto">
          <a:xfrm>
            <a:off x="1910881" y="28083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00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83" name="AutoShape 35"/>
          <p:cNvSpPr>
            <a:spLocks noChangeArrowheads="1"/>
          </p:cNvSpPr>
          <p:nvPr/>
        </p:nvSpPr>
        <p:spPr bwMode="auto">
          <a:xfrm>
            <a:off x="1910881" y="391428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00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84" name="AutoShape 36"/>
          <p:cNvSpPr>
            <a:spLocks noChangeArrowheads="1"/>
          </p:cNvSpPr>
          <p:nvPr/>
        </p:nvSpPr>
        <p:spPr bwMode="auto">
          <a:xfrm>
            <a:off x="1910881" y="253188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00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85" name="AutoShape 37"/>
          <p:cNvSpPr>
            <a:spLocks noChangeArrowheads="1"/>
          </p:cNvSpPr>
          <p:nvPr/>
        </p:nvSpPr>
        <p:spPr bwMode="auto">
          <a:xfrm>
            <a:off x="1910881" y="41907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00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86" name="AutoShape 38"/>
          <p:cNvSpPr>
            <a:spLocks noChangeArrowheads="1"/>
          </p:cNvSpPr>
          <p:nvPr/>
        </p:nvSpPr>
        <p:spPr bwMode="auto">
          <a:xfrm>
            <a:off x="2079360" y="2255400"/>
            <a:ext cx="116352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7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page table</a:t>
            </a:r>
          </a:p>
        </p:txBody>
      </p:sp>
      <p:grpSp>
        <p:nvGrpSpPr>
          <p:cNvPr id="113687" name="Group 39"/>
          <p:cNvGrpSpPr>
            <a:grpSpLocks/>
          </p:cNvGrpSpPr>
          <p:nvPr/>
        </p:nvGrpSpPr>
        <p:grpSpPr bwMode="auto">
          <a:xfrm>
            <a:off x="735841" y="1080361"/>
            <a:ext cx="2139840" cy="550080"/>
            <a:chOff x="511" y="750"/>
            <a:chExt cx="1486" cy="382"/>
          </a:xfrm>
        </p:grpSpPr>
        <p:grpSp>
          <p:nvGrpSpPr>
            <p:cNvPr id="113697" name="Group 40"/>
            <p:cNvGrpSpPr>
              <a:grpSpLocks/>
            </p:cNvGrpSpPr>
            <p:nvPr/>
          </p:nvGrpSpPr>
          <p:grpSpPr bwMode="auto">
            <a:xfrm>
              <a:off x="1423" y="942"/>
              <a:ext cx="574" cy="190"/>
              <a:chOff x="1423" y="942"/>
              <a:chExt cx="574" cy="190"/>
            </a:xfrm>
          </p:grpSpPr>
          <p:sp>
            <p:nvSpPr>
              <p:cNvPr id="113702" name="AutoShape 41"/>
              <p:cNvSpPr>
                <a:spLocks noChangeArrowheads="1"/>
              </p:cNvSpPr>
              <p:nvPr/>
            </p:nvSpPr>
            <p:spPr bwMode="auto">
              <a:xfrm>
                <a:off x="1423" y="942"/>
                <a:ext cx="575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00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3703" name="AutoShape 42"/>
              <p:cNvSpPr>
                <a:spLocks noChangeArrowheads="1"/>
              </p:cNvSpPr>
              <p:nvPr/>
            </p:nvSpPr>
            <p:spPr bwMode="auto">
              <a:xfrm>
                <a:off x="1423" y="942"/>
                <a:ext cx="575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00">
                    <a:latin typeface="Calibri" charset="0"/>
                    <a:ea typeface="Calibri" charset="0"/>
                    <a:cs typeface="Calibri" charset="0"/>
                  </a:rPr>
                  <a:t>offset</a:t>
                </a:r>
              </a:p>
            </p:txBody>
          </p:sp>
        </p:grpSp>
        <p:sp>
          <p:nvSpPr>
            <p:cNvPr id="113698" name="AutoShape 43"/>
            <p:cNvSpPr>
              <a:spLocks noChangeArrowheads="1"/>
            </p:cNvSpPr>
            <p:nvPr/>
          </p:nvSpPr>
          <p:spPr bwMode="auto">
            <a:xfrm>
              <a:off x="760" y="750"/>
              <a:ext cx="910" cy="192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virtual address</a:t>
              </a:r>
            </a:p>
          </p:txBody>
        </p:sp>
        <p:grpSp>
          <p:nvGrpSpPr>
            <p:cNvPr id="113699" name="Group 44"/>
            <p:cNvGrpSpPr>
              <a:grpSpLocks/>
            </p:cNvGrpSpPr>
            <p:nvPr/>
          </p:nvGrpSpPr>
          <p:grpSpPr bwMode="auto">
            <a:xfrm>
              <a:off x="511" y="942"/>
              <a:ext cx="910" cy="190"/>
              <a:chOff x="511" y="942"/>
              <a:chExt cx="910" cy="190"/>
            </a:xfrm>
          </p:grpSpPr>
          <p:sp>
            <p:nvSpPr>
              <p:cNvPr id="113700" name="AutoShape 45"/>
              <p:cNvSpPr>
                <a:spLocks noChangeArrowheads="1"/>
              </p:cNvSpPr>
              <p:nvPr/>
            </p:nvSpPr>
            <p:spPr bwMode="auto">
              <a:xfrm>
                <a:off x="511" y="942"/>
                <a:ext cx="911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00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3701" name="AutoShape 46"/>
              <p:cNvSpPr>
                <a:spLocks noChangeArrowheads="1"/>
              </p:cNvSpPr>
              <p:nvPr/>
            </p:nvSpPr>
            <p:spPr bwMode="auto">
              <a:xfrm>
                <a:off x="511" y="942"/>
                <a:ext cx="911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00">
                    <a:latin typeface="Calibri" charset="0"/>
                    <a:ea typeface="Calibri" charset="0"/>
                    <a:cs typeface="Calibri" charset="0"/>
                  </a:rPr>
                  <a:t>virtual page #</a:t>
                </a:r>
              </a:p>
            </p:txBody>
          </p:sp>
        </p:grpSp>
      </p:grpSp>
      <p:sp>
        <p:nvSpPr>
          <p:cNvPr id="113688" name="Freeform 47"/>
          <p:cNvSpPr>
            <a:spLocks/>
          </p:cNvSpPr>
          <p:nvPr/>
        </p:nvSpPr>
        <p:spPr bwMode="auto">
          <a:xfrm>
            <a:off x="1357921" y="1633320"/>
            <a:ext cx="485280" cy="1589760"/>
          </a:xfrm>
          <a:custGeom>
            <a:avLst/>
            <a:gdLst>
              <a:gd name="T0" fmla="*/ 0 w 1484"/>
              <a:gd name="T1" fmla="*/ 0 h 4869"/>
              <a:gd name="T2" fmla="*/ 0 w 1484"/>
              <a:gd name="T3" fmla="*/ 2147483646 h 4869"/>
              <a:gd name="T4" fmla="*/ 2147483646 w 1484"/>
              <a:gd name="T5" fmla="*/ 2147483646 h 4869"/>
              <a:gd name="T6" fmla="*/ 0 60000 65536"/>
              <a:gd name="T7" fmla="*/ 0 60000 65536"/>
              <a:gd name="T8" fmla="*/ 0 60000 65536"/>
              <a:gd name="T9" fmla="*/ 0 w 1484"/>
              <a:gd name="T10" fmla="*/ 0 h 4869"/>
              <a:gd name="T11" fmla="*/ 1484 w 1484"/>
              <a:gd name="T12" fmla="*/ 4869 h 48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4" h="4869">
                <a:moveTo>
                  <a:pt x="0" y="0"/>
                </a:moveTo>
                <a:lnTo>
                  <a:pt x="0" y="4868"/>
                </a:lnTo>
                <a:lnTo>
                  <a:pt x="1483" y="4868"/>
                </a:lnTo>
              </a:path>
            </a:pathLst>
          </a:cu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89" name="Freeform 48"/>
          <p:cNvSpPr>
            <a:spLocks/>
          </p:cNvSpPr>
          <p:nvPr/>
        </p:nvSpPr>
        <p:spPr bwMode="auto">
          <a:xfrm>
            <a:off x="2463841" y="1633320"/>
            <a:ext cx="3317760" cy="1451520"/>
          </a:xfrm>
          <a:custGeom>
            <a:avLst/>
            <a:gdLst>
              <a:gd name="T0" fmla="*/ 0 w 10162"/>
              <a:gd name="T1" fmla="*/ 0 h 4446"/>
              <a:gd name="T2" fmla="*/ 0 w 10162"/>
              <a:gd name="T3" fmla="*/ 2147483646 h 4446"/>
              <a:gd name="T4" fmla="*/ 2147483646 w 10162"/>
              <a:gd name="T5" fmla="*/ 2147483646 h 4446"/>
              <a:gd name="T6" fmla="*/ 2147483646 w 10162"/>
              <a:gd name="T7" fmla="*/ 2147483646 h 4446"/>
              <a:gd name="T8" fmla="*/ 0 60000 65536"/>
              <a:gd name="T9" fmla="*/ 0 60000 65536"/>
              <a:gd name="T10" fmla="*/ 0 60000 65536"/>
              <a:gd name="T11" fmla="*/ 0 60000 65536"/>
              <a:gd name="T12" fmla="*/ 0 w 10162"/>
              <a:gd name="T13" fmla="*/ 0 h 4446"/>
              <a:gd name="T14" fmla="*/ 10162 w 10162"/>
              <a:gd name="T15" fmla="*/ 4446 h 44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162" h="4446">
                <a:moveTo>
                  <a:pt x="0" y="0"/>
                </a:moveTo>
                <a:lnTo>
                  <a:pt x="0" y="666"/>
                </a:lnTo>
                <a:lnTo>
                  <a:pt x="10161" y="666"/>
                </a:lnTo>
                <a:lnTo>
                  <a:pt x="10161" y="4445"/>
                </a:lnTo>
              </a:path>
            </a:pathLst>
          </a:cu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90" name="Line 49"/>
          <p:cNvSpPr>
            <a:spLocks noChangeShapeType="1"/>
          </p:cNvSpPr>
          <p:nvPr/>
        </p:nvSpPr>
        <p:spPr bwMode="auto">
          <a:xfrm>
            <a:off x="3224161" y="3223081"/>
            <a:ext cx="76032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3691" name="Text Box 50"/>
          <p:cNvSpPr txBox="1">
            <a:spLocks noChangeArrowheads="1"/>
          </p:cNvSpPr>
          <p:nvPr/>
        </p:nvSpPr>
        <p:spPr bwMode="auto">
          <a:xfrm rot="-5400000">
            <a:off x="7193521" y="3991320"/>
            <a:ext cx="270720" cy="32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000">
                <a:latin typeface="Calibri" charset="0"/>
                <a:ea typeface="Calibri" charset="0"/>
                <a:cs typeface="Calibri" charset="0"/>
              </a:rPr>
              <a:t>...</a:t>
            </a:r>
          </a:p>
        </p:txBody>
      </p:sp>
      <p:sp>
        <p:nvSpPr>
          <p:cNvPr id="113692" name="Text Box 51"/>
          <p:cNvSpPr txBox="1">
            <a:spLocks noChangeArrowheads="1"/>
          </p:cNvSpPr>
          <p:nvPr/>
        </p:nvSpPr>
        <p:spPr bwMode="auto">
          <a:xfrm>
            <a:off x="4338721" y="3892681"/>
            <a:ext cx="1542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00" i="1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Page table entry</a:t>
            </a:r>
          </a:p>
        </p:txBody>
      </p:sp>
      <p:sp>
        <p:nvSpPr>
          <p:cNvPr id="113693" name="Line 52"/>
          <p:cNvSpPr>
            <a:spLocks noChangeShapeType="1"/>
          </p:cNvSpPr>
          <p:nvPr/>
        </p:nvSpPr>
        <p:spPr bwMode="auto">
          <a:xfrm flipH="1" flipV="1">
            <a:off x="3273121" y="3354121"/>
            <a:ext cx="1029600" cy="642240"/>
          </a:xfrm>
          <a:prstGeom prst="line">
            <a:avLst/>
          </a:prstGeom>
          <a:noFill/>
          <a:ln w="18360">
            <a:solidFill>
              <a:srgbClr val="2323D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4" name="Rectangle 2"/>
          <p:cNvSpPr txBox="1">
            <a:spLocks noChangeArrowheads="1"/>
          </p:cNvSpPr>
          <p:nvPr/>
        </p:nvSpPr>
        <p:spPr bwMode="auto">
          <a:xfrm>
            <a:off x="336960" y="5495402"/>
            <a:ext cx="8807040" cy="956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kern="0" dirty="0" smtClean="0"/>
              <a:t>Recall that page tables for one process can be very large!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b="0" kern="0" dirty="0" smtClean="0"/>
              <a:t>2^20 PTEs * 4 bytes per PTE = 4 Mbytes per process</a:t>
            </a:r>
            <a:endParaRPr lang="en-GB" altLang="en-US" b="0" kern="0" dirty="0"/>
          </a:p>
        </p:txBody>
      </p:sp>
    </p:spTree>
    <p:extLst>
      <p:ext uri="{BB962C8B-B14F-4D97-AF65-F5344CB8AC3E}">
        <p14:creationId xmlns:p14="http://schemas.microsoft.com/office/powerpoint/2010/main" val="8160407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3" name="Group 1"/>
          <p:cNvGrpSpPr>
            <a:grpSpLocks/>
          </p:cNvGrpSpPr>
          <p:nvPr/>
        </p:nvGrpSpPr>
        <p:grpSpPr bwMode="auto">
          <a:xfrm>
            <a:off x="3299041" y="4850281"/>
            <a:ext cx="1310400" cy="273600"/>
            <a:chOff x="2291" y="3368"/>
            <a:chExt cx="910" cy="190"/>
          </a:xfrm>
        </p:grpSpPr>
        <p:sp>
          <p:nvSpPr>
            <p:cNvPr id="115816" name="AutoShape 2"/>
            <p:cNvSpPr>
              <a:spLocks noChangeArrowheads="1"/>
            </p:cNvSpPr>
            <p:nvPr/>
          </p:nvSpPr>
          <p:spPr bwMode="auto">
            <a:xfrm>
              <a:off x="2291" y="336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17" name="AutoShape 3"/>
            <p:cNvSpPr>
              <a:spLocks noChangeArrowheads="1"/>
            </p:cNvSpPr>
            <p:nvPr/>
          </p:nvSpPr>
          <p:spPr bwMode="auto">
            <a:xfrm>
              <a:off x="2291" y="336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15714" name="AutoShape 4"/>
          <p:cNvSpPr>
            <a:spLocks noChangeArrowheads="1"/>
          </p:cNvSpPr>
          <p:nvPr/>
        </p:nvSpPr>
        <p:spPr bwMode="auto">
          <a:xfrm>
            <a:off x="3299041" y="42973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15" name="AutoShape 5"/>
          <p:cNvSpPr>
            <a:spLocks noChangeArrowheads="1"/>
          </p:cNvSpPr>
          <p:nvPr/>
        </p:nvSpPr>
        <p:spPr bwMode="auto">
          <a:xfrm>
            <a:off x="3299041" y="45738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16" name="AutoShape 6"/>
          <p:cNvSpPr>
            <a:spLocks noChangeArrowheads="1"/>
          </p:cNvSpPr>
          <p:nvPr/>
        </p:nvSpPr>
        <p:spPr bwMode="auto">
          <a:xfrm>
            <a:off x="3299041" y="37443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17" name="AutoShape 7"/>
          <p:cNvSpPr>
            <a:spLocks noChangeArrowheads="1"/>
          </p:cNvSpPr>
          <p:nvPr/>
        </p:nvSpPr>
        <p:spPr bwMode="auto">
          <a:xfrm>
            <a:off x="3299041" y="40208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18" name="AutoShape 8"/>
          <p:cNvSpPr>
            <a:spLocks noChangeArrowheads="1"/>
          </p:cNvSpPr>
          <p:nvPr/>
        </p:nvSpPr>
        <p:spPr bwMode="auto">
          <a:xfrm>
            <a:off x="3299041" y="346788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19" name="AutoShape 9"/>
          <p:cNvSpPr>
            <a:spLocks noChangeArrowheads="1"/>
          </p:cNvSpPr>
          <p:nvPr/>
        </p:nvSpPr>
        <p:spPr bwMode="auto">
          <a:xfrm>
            <a:off x="3299041" y="51267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5720" name="Group 10"/>
          <p:cNvGrpSpPr>
            <a:grpSpLocks/>
          </p:cNvGrpSpPr>
          <p:nvPr/>
        </p:nvGrpSpPr>
        <p:grpSpPr bwMode="auto">
          <a:xfrm>
            <a:off x="3168001" y="4979881"/>
            <a:ext cx="1310400" cy="273600"/>
            <a:chOff x="2200" y="3458"/>
            <a:chExt cx="910" cy="190"/>
          </a:xfrm>
        </p:grpSpPr>
        <p:sp>
          <p:nvSpPr>
            <p:cNvPr id="115814" name="AutoShape 11"/>
            <p:cNvSpPr>
              <a:spLocks noChangeArrowheads="1"/>
            </p:cNvSpPr>
            <p:nvPr/>
          </p:nvSpPr>
          <p:spPr bwMode="auto">
            <a:xfrm>
              <a:off x="2200" y="345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15" name="AutoShape 12"/>
            <p:cNvSpPr>
              <a:spLocks noChangeArrowheads="1"/>
            </p:cNvSpPr>
            <p:nvPr/>
          </p:nvSpPr>
          <p:spPr bwMode="auto">
            <a:xfrm>
              <a:off x="2200" y="345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15721" name="AutoShape 13"/>
          <p:cNvSpPr>
            <a:spLocks noChangeArrowheads="1"/>
          </p:cNvSpPr>
          <p:nvPr/>
        </p:nvSpPr>
        <p:spPr bwMode="auto">
          <a:xfrm>
            <a:off x="3168000" y="44269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22" name="AutoShape 14"/>
          <p:cNvSpPr>
            <a:spLocks noChangeArrowheads="1"/>
          </p:cNvSpPr>
          <p:nvPr/>
        </p:nvSpPr>
        <p:spPr bwMode="auto">
          <a:xfrm>
            <a:off x="3168000" y="47034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23" name="AutoShape 15"/>
          <p:cNvSpPr>
            <a:spLocks noChangeArrowheads="1"/>
          </p:cNvSpPr>
          <p:nvPr/>
        </p:nvSpPr>
        <p:spPr bwMode="auto">
          <a:xfrm>
            <a:off x="3168000" y="38739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24" name="AutoShape 16"/>
          <p:cNvSpPr>
            <a:spLocks noChangeArrowheads="1"/>
          </p:cNvSpPr>
          <p:nvPr/>
        </p:nvSpPr>
        <p:spPr bwMode="auto">
          <a:xfrm>
            <a:off x="3168000" y="41504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25" name="AutoShape 17"/>
          <p:cNvSpPr>
            <a:spLocks noChangeArrowheads="1"/>
          </p:cNvSpPr>
          <p:nvPr/>
        </p:nvSpPr>
        <p:spPr bwMode="auto">
          <a:xfrm>
            <a:off x="3168000" y="359748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26" name="AutoShape 18"/>
          <p:cNvSpPr>
            <a:spLocks noChangeArrowheads="1"/>
          </p:cNvSpPr>
          <p:nvPr/>
        </p:nvSpPr>
        <p:spPr bwMode="auto">
          <a:xfrm>
            <a:off x="3168000" y="52563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5727" name="Group 19"/>
          <p:cNvGrpSpPr>
            <a:grpSpLocks/>
          </p:cNvGrpSpPr>
          <p:nvPr/>
        </p:nvGrpSpPr>
        <p:grpSpPr bwMode="auto">
          <a:xfrm>
            <a:off x="3036961" y="5110921"/>
            <a:ext cx="1310400" cy="273600"/>
            <a:chOff x="2109" y="3549"/>
            <a:chExt cx="910" cy="190"/>
          </a:xfrm>
        </p:grpSpPr>
        <p:sp>
          <p:nvSpPr>
            <p:cNvPr id="115812" name="AutoShape 20"/>
            <p:cNvSpPr>
              <a:spLocks noChangeArrowheads="1"/>
            </p:cNvSpPr>
            <p:nvPr/>
          </p:nvSpPr>
          <p:spPr bwMode="auto">
            <a:xfrm>
              <a:off x="2109" y="3549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13" name="AutoShape 21"/>
            <p:cNvSpPr>
              <a:spLocks noChangeArrowheads="1"/>
            </p:cNvSpPr>
            <p:nvPr/>
          </p:nvSpPr>
          <p:spPr bwMode="auto">
            <a:xfrm>
              <a:off x="2109" y="3549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15728" name="AutoShape 22"/>
          <p:cNvSpPr>
            <a:spLocks noChangeArrowheads="1"/>
          </p:cNvSpPr>
          <p:nvPr/>
        </p:nvSpPr>
        <p:spPr bwMode="auto">
          <a:xfrm>
            <a:off x="3036961" y="455796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29" name="AutoShape 23"/>
          <p:cNvSpPr>
            <a:spLocks noChangeArrowheads="1"/>
          </p:cNvSpPr>
          <p:nvPr/>
        </p:nvSpPr>
        <p:spPr bwMode="auto">
          <a:xfrm>
            <a:off x="3036961" y="483444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0" name="AutoShape 24"/>
          <p:cNvSpPr>
            <a:spLocks noChangeArrowheads="1"/>
          </p:cNvSpPr>
          <p:nvPr/>
        </p:nvSpPr>
        <p:spPr bwMode="auto">
          <a:xfrm>
            <a:off x="3036961" y="400500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1" name="AutoShape 25"/>
          <p:cNvSpPr>
            <a:spLocks noChangeArrowheads="1"/>
          </p:cNvSpPr>
          <p:nvPr/>
        </p:nvSpPr>
        <p:spPr bwMode="auto">
          <a:xfrm>
            <a:off x="3036961" y="428148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2" name="AutoShape 26"/>
          <p:cNvSpPr>
            <a:spLocks noChangeArrowheads="1"/>
          </p:cNvSpPr>
          <p:nvPr/>
        </p:nvSpPr>
        <p:spPr bwMode="auto">
          <a:xfrm>
            <a:off x="3036961" y="372852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3" name="AutoShape 27"/>
          <p:cNvSpPr>
            <a:spLocks noChangeArrowheads="1"/>
          </p:cNvSpPr>
          <p:nvPr/>
        </p:nvSpPr>
        <p:spPr bwMode="auto">
          <a:xfrm>
            <a:off x="3036961" y="538740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5734" name="Group 28"/>
          <p:cNvGrpSpPr>
            <a:grpSpLocks/>
          </p:cNvGrpSpPr>
          <p:nvPr/>
        </p:nvGrpSpPr>
        <p:grpSpPr bwMode="auto">
          <a:xfrm>
            <a:off x="2905921" y="5240521"/>
            <a:ext cx="1310400" cy="273600"/>
            <a:chOff x="2018" y="3639"/>
            <a:chExt cx="910" cy="190"/>
          </a:xfrm>
        </p:grpSpPr>
        <p:sp>
          <p:nvSpPr>
            <p:cNvPr id="115810" name="AutoShape 29"/>
            <p:cNvSpPr>
              <a:spLocks noChangeArrowheads="1"/>
            </p:cNvSpPr>
            <p:nvPr/>
          </p:nvSpPr>
          <p:spPr bwMode="auto">
            <a:xfrm>
              <a:off x="2018" y="3639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11" name="AutoShape 30"/>
            <p:cNvSpPr>
              <a:spLocks noChangeArrowheads="1"/>
            </p:cNvSpPr>
            <p:nvPr/>
          </p:nvSpPr>
          <p:spPr bwMode="auto">
            <a:xfrm>
              <a:off x="2018" y="3639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6F2F2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15735" name="AutoShape 31"/>
          <p:cNvSpPr>
            <a:spLocks noChangeArrowheads="1"/>
          </p:cNvSpPr>
          <p:nvPr/>
        </p:nvSpPr>
        <p:spPr bwMode="auto">
          <a:xfrm>
            <a:off x="2905920" y="468756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6" name="AutoShape 32"/>
          <p:cNvSpPr>
            <a:spLocks noChangeArrowheads="1"/>
          </p:cNvSpPr>
          <p:nvPr/>
        </p:nvSpPr>
        <p:spPr bwMode="auto">
          <a:xfrm>
            <a:off x="2905920" y="496404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7" name="AutoShape 33"/>
          <p:cNvSpPr>
            <a:spLocks noChangeArrowheads="1"/>
          </p:cNvSpPr>
          <p:nvPr/>
        </p:nvSpPr>
        <p:spPr bwMode="auto">
          <a:xfrm>
            <a:off x="2905920" y="413460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8" name="AutoShape 34"/>
          <p:cNvSpPr>
            <a:spLocks noChangeArrowheads="1"/>
          </p:cNvSpPr>
          <p:nvPr/>
        </p:nvSpPr>
        <p:spPr bwMode="auto">
          <a:xfrm>
            <a:off x="2905920" y="441108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39" name="AutoShape 35"/>
          <p:cNvSpPr>
            <a:spLocks noChangeArrowheads="1"/>
          </p:cNvSpPr>
          <p:nvPr/>
        </p:nvSpPr>
        <p:spPr bwMode="auto">
          <a:xfrm>
            <a:off x="2905920" y="385812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40" name="AutoShape 36"/>
          <p:cNvSpPr>
            <a:spLocks noChangeArrowheads="1"/>
          </p:cNvSpPr>
          <p:nvPr/>
        </p:nvSpPr>
        <p:spPr bwMode="auto">
          <a:xfrm>
            <a:off x="2905920" y="5517001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41" name="Rectangle 37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Multilevel Page Tables</a:t>
            </a:r>
          </a:p>
        </p:txBody>
      </p:sp>
      <p:sp>
        <p:nvSpPr>
          <p:cNvPr id="115742" name="Rectangle 38"/>
          <p:cNvSpPr>
            <a:spLocks noGrp="1" noChangeArrowheads="1"/>
          </p:cNvSpPr>
          <p:nvPr>
            <p:ph type="body" idx="4294967295"/>
          </p:nvPr>
        </p:nvSpPr>
        <p:spPr>
          <a:xfrm>
            <a:off x="449281" y="567721"/>
            <a:ext cx="851040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Problem: Can't hold all of the page tables in memory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Solution: Page the page tables!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Allow portions of the page tables to be kept in memory at one time</a:t>
            </a:r>
          </a:p>
        </p:txBody>
      </p:sp>
      <p:grpSp>
        <p:nvGrpSpPr>
          <p:cNvPr id="115743" name="Group 39"/>
          <p:cNvGrpSpPr>
            <a:grpSpLocks/>
          </p:cNvGrpSpPr>
          <p:nvPr/>
        </p:nvGrpSpPr>
        <p:grpSpPr bwMode="auto">
          <a:xfrm>
            <a:off x="7279201" y="2779561"/>
            <a:ext cx="1033920" cy="480960"/>
            <a:chOff x="5055" y="1930"/>
            <a:chExt cx="718" cy="334"/>
          </a:xfrm>
        </p:grpSpPr>
        <p:sp>
          <p:nvSpPr>
            <p:cNvPr id="115808" name="AutoShape 40"/>
            <p:cNvSpPr>
              <a:spLocks noChangeArrowheads="1"/>
            </p:cNvSpPr>
            <p:nvPr/>
          </p:nvSpPr>
          <p:spPr bwMode="auto">
            <a:xfrm>
              <a:off x="5055" y="193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09" name="AutoShape 41"/>
            <p:cNvSpPr>
              <a:spLocks noChangeArrowheads="1"/>
            </p:cNvSpPr>
            <p:nvPr/>
          </p:nvSpPr>
          <p:spPr bwMode="auto">
            <a:xfrm>
              <a:off x="5055" y="193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0</a:t>
              </a:r>
            </a:p>
          </p:txBody>
        </p:sp>
      </p:grpSp>
      <p:grpSp>
        <p:nvGrpSpPr>
          <p:cNvPr id="115744" name="Group 42"/>
          <p:cNvGrpSpPr>
            <a:grpSpLocks/>
          </p:cNvGrpSpPr>
          <p:nvPr/>
        </p:nvGrpSpPr>
        <p:grpSpPr bwMode="auto">
          <a:xfrm>
            <a:off x="7279201" y="3263401"/>
            <a:ext cx="1033920" cy="480960"/>
            <a:chOff x="5055" y="2266"/>
            <a:chExt cx="718" cy="334"/>
          </a:xfrm>
        </p:grpSpPr>
        <p:sp>
          <p:nvSpPr>
            <p:cNvPr id="115806" name="AutoShape 43"/>
            <p:cNvSpPr>
              <a:spLocks noChangeArrowheads="1"/>
            </p:cNvSpPr>
            <p:nvPr/>
          </p:nvSpPr>
          <p:spPr bwMode="auto">
            <a:xfrm>
              <a:off x="5055" y="226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07" name="AutoShape 44"/>
            <p:cNvSpPr>
              <a:spLocks noChangeArrowheads="1"/>
            </p:cNvSpPr>
            <p:nvPr/>
          </p:nvSpPr>
          <p:spPr bwMode="auto">
            <a:xfrm>
              <a:off x="5055" y="2266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1</a:t>
              </a:r>
            </a:p>
          </p:txBody>
        </p:sp>
      </p:grpSp>
      <p:grpSp>
        <p:nvGrpSpPr>
          <p:cNvPr id="115745" name="Group 45"/>
          <p:cNvGrpSpPr>
            <a:grpSpLocks/>
          </p:cNvGrpSpPr>
          <p:nvPr/>
        </p:nvGrpSpPr>
        <p:grpSpPr bwMode="auto">
          <a:xfrm>
            <a:off x="7279201" y="3747241"/>
            <a:ext cx="1033920" cy="480960"/>
            <a:chOff x="5055" y="2602"/>
            <a:chExt cx="718" cy="334"/>
          </a:xfrm>
        </p:grpSpPr>
        <p:sp>
          <p:nvSpPr>
            <p:cNvPr id="115804" name="AutoShape 46"/>
            <p:cNvSpPr>
              <a:spLocks noChangeArrowheads="1"/>
            </p:cNvSpPr>
            <p:nvPr/>
          </p:nvSpPr>
          <p:spPr bwMode="auto">
            <a:xfrm>
              <a:off x="5055" y="260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05" name="AutoShape 47"/>
            <p:cNvSpPr>
              <a:spLocks noChangeArrowheads="1"/>
            </p:cNvSpPr>
            <p:nvPr/>
          </p:nvSpPr>
          <p:spPr bwMode="auto">
            <a:xfrm>
              <a:off x="5055" y="260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2</a:t>
              </a:r>
            </a:p>
          </p:txBody>
        </p:sp>
      </p:grpSp>
      <p:grpSp>
        <p:nvGrpSpPr>
          <p:cNvPr id="115746" name="Group 48"/>
          <p:cNvGrpSpPr>
            <a:grpSpLocks/>
          </p:cNvGrpSpPr>
          <p:nvPr/>
        </p:nvGrpSpPr>
        <p:grpSpPr bwMode="auto">
          <a:xfrm>
            <a:off x="7279201" y="5198761"/>
            <a:ext cx="1033920" cy="480960"/>
            <a:chOff x="5055" y="3610"/>
            <a:chExt cx="718" cy="334"/>
          </a:xfrm>
        </p:grpSpPr>
        <p:sp>
          <p:nvSpPr>
            <p:cNvPr id="115802" name="AutoShape 49"/>
            <p:cNvSpPr>
              <a:spLocks noChangeArrowheads="1"/>
            </p:cNvSpPr>
            <p:nvPr/>
          </p:nvSpPr>
          <p:spPr bwMode="auto">
            <a:xfrm>
              <a:off x="5055" y="361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03" name="AutoShape 50"/>
            <p:cNvSpPr>
              <a:spLocks noChangeArrowheads="1"/>
            </p:cNvSpPr>
            <p:nvPr/>
          </p:nvSpPr>
          <p:spPr bwMode="auto">
            <a:xfrm>
              <a:off x="5055" y="361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Y</a:t>
              </a:r>
            </a:p>
          </p:txBody>
        </p:sp>
      </p:grpSp>
      <p:sp>
        <p:nvSpPr>
          <p:cNvPr id="115747" name="AutoShape 51"/>
          <p:cNvSpPr>
            <a:spLocks noChangeArrowheads="1"/>
          </p:cNvSpPr>
          <p:nvPr/>
        </p:nvSpPr>
        <p:spPr bwMode="auto">
          <a:xfrm rot="-5400000">
            <a:off x="7538401" y="4802760"/>
            <a:ext cx="397440" cy="360000"/>
          </a:xfrm>
          <a:prstGeom prst="roundRect">
            <a:avLst>
              <a:gd name="adj" fmla="val 39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grpSp>
        <p:nvGrpSpPr>
          <p:cNvPr id="115748" name="Group 52"/>
          <p:cNvGrpSpPr>
            <a:grpSpLocks/>
          </p:cNvGrpSpPr>
          <p:nvPr/>
        </p:nvGrpSpPr>
        <p:grpSpPr bwMode="auto">
          <a:xfrm>
            <a:off x="7279201" y="4231081"/>
            <a:ext cx="1033920" cy="480960"/>
            <a:chOff x="5055" y="2938"/>
            <a:chExt cx="718" cy="334"/>
          </a:xfrm>
        </p:grpSpPr>
        <p:sp>
          <p:nvSpPr>
            <p:cNvPr id="115800" name="AutoShape 53"/>
            <p:cNvSpPr>
              <a:spLocks noChangeArrowheads="1"/>
            </p:cNvSpPr>
            <p:nvPr/>
          </p:nvSpPr>
          <p:spPr bwMode="auto">
            <a:xfrm>
              <a:off x="5055" y="2938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801" name="AutoShape 54"/>
            <p:cNvSpPr>
              <a:spLocks noChangeArrowheads="1"/>
            </p:cNvSpPr>
            <p:nvPr/>
          </p:nvSpPr>
          <p:spPr bwMode="auto">
            <a:xfrm>
              <a:off x="5055" y="2938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3</a:t>
              </a:r>
            </a:p>
          </p:txBody>
        </p:sp>
      </p:grpSp>
      <p:sp>
        <p:nvSpPr>
          <p:cNvPr id="115749" name="AutoShape 55"/>
          <p:cNvSpPr>
            <a:spLocks noChangeArrowheads="1"/>
          </p:cNvSpPr>
          <p:nvPr/>
        </p:nvSpPr>
        <p:spPr bwMode="auto">
          <a:xfrm>
            <a:off x="7071841" y="2433960"/>
            <a:ext cx="18129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7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grpSp>
        <p:nvGrpSpPr>
          <p:cNvPr id="115750" name="Group 56"/>
          <p:cNvGrpSpPr>
            <a:grpSpLocks/>
          </p:cNvGrpSpPr>
          <p:nvPr/>
        </p:nvGrpSpPr>
        <p:grpSpPr bwMode="auto">
          <a:xfrm>
            <a:off x="6147361" y="3885481"/>
            <a:ext cx="826560" cy="273600"/>
            <a:chOff x="4269" y="2698"/>
            <a:chExt cx="574" cy="190"/>
          </a:xfrm>
        </p:grpSpPr>
        <p:sp>
          <p:nvSpPr>
            <p:cNvPr id="115798" name="AutoShape 57"/>
            <p:cNvSpPr>
              <a:spLocks noChangeArrowheads="1"/>
            </p:cNvSpPr>
            <p:nvPr/>
          </p:nvSpPr>
          <p:spPr bwMode="auto">
            <a:xfrm>
              <a:off x="4269" y="2698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799" name="AutoShape 58"/>
            <p:cNvSpPr>
              <a:spLocks noChangeArrowheads="1"/>
            </p:cNvSpPr>
            <p:nvPr/>
          </p:nvSpPr>
          <p:spPr bwMode="auto">
            <a:xfrm>
              <a:off x="4269" y="2698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</p:grpSp>
      <p:sp>
        <p:nvSpPr>
          <p:cNvPr id="115751" name="AutoShape 59"/>
          <p:cNvSpPr>
            <a:spLocks noChangeArrowheads="1"/>
          </p:cNvSpPr>
          <p:nvPr/>
        </p:nvSpPr>
        <p:spPr bwMode="auto">
          <a:xfrm>
            <a:off x="4704481" y="3609000"/>
            <a:ext cx="18777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7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address</a:t>
            </a:r>
          </a:p>
        </p:txBody>
      </p:sp>
      <p:grpSp>
        <p:nvGrpSpPr>
          <p:cNvPr id="115752" name="Group 60"/>
          <p:cNvGrpSpPr>
            <a:grpSpLocks/>
          </p:cNvGrpSpPr>
          <p:nvPr/>
        </p:nvGrpSpPr>
        <p:grpSpPr bwMode="auto">
          <a:xfrm>
            <a:off x="4834081" y="3885481"/>
            <a:ext cx="1310400" cy="273600"/>
            <a:chOff x="3357" y="2698"/>
            <a:chExt cx="910" cy="190"/>
          </a:xfrm>
        </p:grpSpPr>
        <p:sp>
          <p:nvSpPr>
            <p:cNvPr id="115796" name="AutoShape 61"/>
            <p:cNvSpPr>
              <a:spLocks noChangeArrowheads="1"/>
            </p:cNvSpPr>
            <p:nvPr/>
          </p:nvSpPr>
          <p:spPr bwMode="auto">
            <a:xfrm>
              <a:off x="3357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797" name="AutoShape 62"/>
            <p:cNvSpPr>
              <a:spLocks noChangeArrowheads="1"/>
            </p:cNvSpPr>
            <p:nvPr/>
          </p:nvSpPr>
          <p:spPr bwMode="auto">
            <a:xfrm>
              <a:off x="3357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15753" name="Line 63"/>
          <p:cNvSpPr>
            <a:spLocks noChangeShapeType="1"/>
          </p:cNvSpPr>
          <p:nvPr/>
        </p:nvSpPr>
        <p:spPr bwMode="auto">
          <a:xfrm>
            <a:off x="6998400" y="4023721"/>
            <a:ext cx="24192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5754" name="Group 64"/>
          <p:cNvGrpSpPr>
            <a:grpSpLocks/>
          </p:cNvGrpSpPr>
          <p:nvPr/>
        </p:nvGrpSpPr>
        <p:grpSpPr bwMode="auto">
          <a:xfrm>
            <a:off x="699841" y="3885481"/>
            <a:ext cx="1310400" cy="273600"/>
            <a:chOff x="486" y="2698"/>
            <a:chExt cx="910" cy="190"/>
          </a:xfrm>
        </p:grpSpPr>
        <p:sp>
          <p:nvSpPr>
            <p:cNvPr id="115794" name="AutoShape 65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795" name="AutoShape 66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table #</a:t>
              </a:r>
            </a:p>
          </p:txBody>
        </p:sp>
      </p:grpSp>
      <p:sp>
        <p:nvSpPr>
          <p:cNvPr id="115755" name="AutoShape 67"/>
          <p:cNvSpPr>
            <a:spLocks noChangeArrowheads="1"/>
          </p:cNvSpPr>
          <p:nvPr/>
        </p:nvSpPr>
        <p:spPr bwMode="auto">
          <a:xfrm>
            <a:off x="699840" y="41619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56" name="AutoShape 68"/>
          <p:cNvSpPr>
            <a:spLocks noChangeArrowheads="1"/>
          </p:cNvSpPr>
          <p:nvPr/>
        </p:nvSpPr>
        <p:spPr bwMode="auto">
          <a:xfrm>
            <a:off x="699840" y="44384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57" name="AutoShape 69"/>
          <p:cNvSpPr>
            <a:spLocks noChangeArrowheads="1"/>
          </p:cNvSpPr>
          <p:nvPr/>
        </p:nvSpPr>
        <p:spPr bwMode="auto">
          <a:xfrm>
            <a:off x="699840" y="36090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58" name="AutoShape 70"/>
          <p:cNvSpPr>
            <a:spLocks noChangeArrowheads="1"/>
          </p:cNvSpPr>
          <p:nvPr/>
        </p:nvSpPr>
        <p:spPr bwMode="auto">
          <a:xfrm>
            <a:off x="699840" y="47149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59" name="AutoShape 71"/>
          <p:cNvSpPr>
            <a:spLocks noChangeArrowheads="1"/>
          </p:cNvSpPr>
          <p:nvPr/>
        </p:nvSpPr>
        <p:spPr bwMode="auto">
          <a:xfrm>
            <a:off x="699840" y="33325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60" name="AutoShape 72"/>
          <p:cNvSpPr>
            <a:spLocks noChangeArrowheads="1"/>
          </p:cNvSpPr>
          <p:nvPr/>
        </p:nvSpPr>
        <p:spPr bwMode="auto">
          <a:xfrm>
            <a:off x="699840" y="49914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5761" name="Group 73"/>
          <p:cNvGrpSpPr>
            <a:grpSpLocks/>
          </p:cNvGrpSpPr>
          <p:nvPr/>
        </p:nvGrpSpPr>
        <p:grpSpPr bwMode="auto">
          <a:xfrm>
            <a:off x="308160" y="1881001"/>
            <a:ext cx="3836160" cy="550080"/>
            <a:chOff x="214" y="1306"/>
            <a:chExt cx="2664" cy="382"/>
          </a:xfrm>
        </p:grpSpPr>
        <p:grpSp>
          <p:nvGrpSpPr>
            <p:cNvPr id="115784" name="Group 74"/>
            <p:cNvGrpSpPr>
              <a:grpSpLocks/>
            </p:cNvGrpSpPr>
            <p:nvPr/>
          </p:nvGrpSpPr>
          <p:grpSpPr bwMode="auto">
            <a:xfrm>
              <a:off x="2175" y="1498"/>
              <a:ext cx="703" cy="190"/>
              <a:chOff x="2175" y="1498"/>
              <a:chExt cx="703" cy="190"/>
            </a:xfrm>
          </p:grpSpPr>
          <p:sp>
            <p:nvSpPr>
              <p:cNvPr id="115792" name="AutoShape 75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5793" name="AutoShape 76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offset</a:t>
                </a:r>
              </a:p>
            </p:txBody>
          </p:sp>
        </p:grpSp>
        <p:sp>
          <p:nvSpPr>
            <p:cNvPr id="115785" name="AutoShape 77"/>
            <p:cNvSpPr>
              <a:spLocks noChangeArrowheads="1"/>
            </p:cNvSpPr>
            <p:nvPr/>
          </p:nvSpPr>
          <p:spPr bwMode="auto">
            <a:xfrm>
              <a:off x="660" y="1306"/>
              <a:ext cx="1630" cy="192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virtual address</a:t>
              </a:r>
            </a:p>
          </p:txBody>
        </p:sp>
        <p:grpSp>
          <p:nvGrpSpPr>
            <p:cNvPr id="115786" name="Group 78"/>
            <p:cNvGrpSpPr>
              <a:grpSpLocks/>
            </p:cNvGrpSpPr>
            <p:nvPr/>
          </p:nvGrpSpPr>
          <p:grpSpPr bwMode="auto">
            <a:xfrm>
              <a:off x="214" y="1498"/>
              <a:ext cx="911" cy="190"/>
              <a:chOff x="214" y="1498"/>
              <a:chExt cx="911" cy="190"/>
            </a:xfrm>
          </p:grpSpPr>
          <p:sp>
            <p:nvSpPr>
              <p:cNvPr id="115790" name="AutoShape 79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5791" name="AutoShape 80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primary page #</a:t>
                </a:r>
              </a:p>
            </p:txBody>
          </p:sp>
        </p:grpSp>
        <p:grpSp>
          <p:nvGrpSpPr>
            <p:cNvPr id="115787" name="Group 81"/>
            <p:cNvGrpSpPr>
              <a:grpSpLocks/>
            </p:cNvGrpSpPr>
            <p:nvPr/>
          </p:nvGrpSpPr>
          <p:grpSpPr bwMode="auto">
            <a:xfrm>
              <a:off x="1127" y="1498"/>
              <a:ext cx="1046" cy="190"/>
              <a:chOff x="1127" y="1498"/>
              <a:chExt cx="1046" cy="190"/>
            </a:xfrm>
          </p:grpSpPr>
          <p:sp>
            <p:nvSpPr>
              <p:cNvPr id="115788" name="AutoShape 82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5789" name="AutoShape 83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secondary page #</a:t>
                </a:r>
              </a:p>
            </p:txBody>
          </p:sp>
        </p:grpSp>
      </p:grpSp>
      <p:sp>
        <p:nvSpPr>
          <p:cNvPr id="115762" name="Freeform 84"/>
          <p:cNvSpPr>
            <a:spLocks/>
          </p:cNvSpPr>
          <p:nvPr/>
        </p:nvSpPr>
        <p:spPr bwMode="auto">
          <a:xfrm>
            <a:off x="440641" y="2433960"/>
            <a:ext cx="246240" cy="1589760"/>
          </a:xfrm>
          <a:custGeom>
            <a:avLst/>
            <a:gdLst>
              <a:gd name="T0" fmla="*/ 0 w 754"/>
              <a:gd name="T1" fmla="*/ 0 h 4869"/>
              <a:gd name="T2" fmla="*/ 0 w 754"/>
              <a:gd name="T3" fmla="*/ 2147483646 h 4869"/>
              <a:gd name="T4" fmla="*/ 2147483646 w 754"/>
              <a:gd name="T5" fmla="*/ 2147483646 h 4869"/>
              <a:gd name="T6" fmla="*/ 0 60000 65536"/>
              <a:gd name="T7" fmla="*/ 0 60000 65536"/>
              <a:gd name="T8" fmla="*/ 0 60000 65536"/>
              <a:gd name="T9" fmla="*/ 0 w 754"/>
              <a:gd name="T10" fmla="*/ 0 h 4869"/>
              <a:gd name="T11" fmla="*/ 754 w 754"/>
              <a:gd name="T12" fmla="*/ 4869 h 48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4" h="4869">
                <a:moveTo>
                  <a:pt x="0" y="0"/>
                </a:moveTo>
                <a:lnTo>
                  <a:pt x="0" y="4868"/>
                </a:lnTo>
                <a:lnTo>
                  <a:pt x="753" y="4868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63" name="Freeform 85"/>
          <p:cNvSpPr>
            <a:spLocks/>
          </p:cNvSpPr>
          <p:nvPr/>
        </p:nvSpPr>
        <p:spPr bwMode="auto">
          <a:xfrm>
            <a:off x="3644641" y="2461321"/>
            <a:ext cx="2933280" cy="1395360"/>
          </a:xfrm>
          <a:custGeom>
            <a:avLst/>
            <a:gdLst>
              <a:gd name="T0" fmla="*/ 0 w 8981"/>
              <a:gd name="T1" fmla="*/ 0 h 4275"/>
              <a:gd name="T2" fmla="*/ 0 w 8981"/>
              <a:gd name="T3" fmla="*/ 2147483646 h 4275"/>
              <a:gd name="T4" fmla="*/ 2147483646 w 8981"/>
              <a:gd name="T5" fmla="*/ 2147483646 h 4275"/>
              <a:gd name="T6" fmla="*/ 2147483646 w 8981"/>
              <a:gd name="T7" fmla="*/ 2147483646 h 4275"/>
              <a:gd name="T8" fmla="*/ 0 60000 65536"/>
              <a:gd name="T9" fmla="*/ 0 60000 65536"/>
              <a:gd name="T10" fmla="*/ 0 60000 65536"/>
              <a:gd name="T11" fmla="*/ 0 60000 65536"/>
              <a:gd name="T12" fmla="*/ 0 w 8981"/>
              <a:gd name="T13" fmla="*/ 0 h 4275"/>
              <a:gd name="T14" fmla="*/ 8981 w 8981"/>
              <a:gd name="T15" fmla="*/ 4275 h 42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81" h="4275">
                <a:moveTo>
                  <a:pt x="0" y="0"/>
                </a:moveTo>
                <a:lnTo>
                  <a:pt x="0" y="640"/>
                </a:lnTo>
                <a:lnTo>
                  <a:pt x="8980" y="640"/>
                </a:lnTo>
                <a:lnTo>
                  <a:pt x="8980" y="4274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64" name="Line 86"/>
          <p:cNvSpPr>
            <a:spLocks noChangeShapeType="1"/>
          </p:cNvSpPr>
          <p:nvPr/>
        </p:nvSpPr>
        <p:spPr bwMode="auto">
          <a:xfrm flipV="1">
            <a:off x="4059361" y="4172041"/>
            <a:ext cx="1416960" cy="1365120"/>
          </a:xfrm>
          <a:prstGeom prst="line">
            <a:avLst/>
          </a:prstGeom>
          <a:noFill/>
          <a:ln w="45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65" name="Text Box 87"/>
          <p:cNvSpPr txBox="1">
            <a:spLocks noChangeArrowheads="1"/>
          </p:cNvSpPr>
          <p:nvPr/>
        </p:nvSpPr>
        <p:spPr bwMode="auto">
          <a:xfrm rot="-5400000">
            <a:off x="7615441" y="4790521"/>
            <a:ext cx="270720" cy="32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>
                <a:latin typeface="Calibri" charset="0"/>
                <a:ea typeface="Calibri" charset="0"/>
                <a:cs typeface="Calibri" charset="0"/>
              </a:rPr>
              <a:t>...</a:t>
            </a:r>
          </a:p>
        </p:txBody>
      </p:sp>
      <p:grpSp>
        <p:nvGrpSpPr>
          <p:cNvPr id="115766" name="Group 88"/>
          <p:cNvGrpSpPr>
            <a:grpSpLocks/>
          </p:cNvGrpSpPr>
          <p:nvPr/>
        </p:nvGrpSpPr>
        <p:grpSpPr bwMode="auto">
          <a:xfrm>
            <a:off x="2757601" y="5400361"/>
            <a:ext cx="1310400" cy="273600"/>
            <a:chOff x="1915" y="3750"/>
            <a:chExt cx="910" cy="190"/>
          </a:xfrm>
        </p:grpSpPr>
        <p:sp>
          <p:nvSpPr>
            <p:cNvPr id="115782" name="AutoShape 89"/>
            <p:cNvSpPr>
              <a:spLocks noChangeArrowheads="1"/>
            </p:cNvSpPr>
            <p:nvPr/>
          </p:nvSpPr>
          <p:spPr bwMode="auto">
            <a:xfrm>
              <a:off x="1915" y="3750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5783" name="AutoShape 90"/>
            <p:cNvSpPr>
              <a:spLocks noChangeArrowheads="1"/>
            </p:cNvSpPr>
            <p:nvPr/>
          </p:nvSpPr>
          <p:spPr bwMode="auto">
            <a:xfrm>
              <a:off x="1915" y="3750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15767" name="AutoShape 91"/>
          <p:cNvSpPr>
            <a:spLocks noChangeArrowheads="1"/>
          </p:cNvSpPr>
          <p:nvPr/>
        </p:nvSpPr>
        <p:spPr bwMode="auto">
          <a:xfrm>
            <a:off x="2757601" y="48474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68" name="AutoShape 92"/>
          <p:cNvSpPr>
            <a:spLocks noChangeArrowheads="1"/>
          </p:cNvSpPr>
          <p:nvPr/>
        </p:nvSpPr>
        <p:spPr bwMode="auto">
          <a:xfrm>
            <a:off x="2757601" y="512388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69" name="AutoShape 93"/>
          <p:cNvSpPr>
            <a:spLocks noChangeArrowheads="1"/>
          </p:cNvSpPr>
          <p:nvPr/>
        </p:nvSpPr>
        <p:spPr bwMode="auto">
          <a:xfrm>
            <a:off x="2757601" y="42944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0" name="AutoShape 94"/>
          <p:cNvSpPr>
            <a:spLocks noChangeArrowheads="1"/>
          </p:cNvSpPr>
          <p:nvPr/>
        </p:nvSpPr>
        <p:spPr bwMode="auto">
          <a:xfrm>
            <a:off x="2757601" y="45709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1" name="AutoShape 95"/>
          <p:cNvSpPr>
            <a:spLocks noChangeArrowheads="1"/>
          </p:cNvSpPr>
          <p:nvPr/>
        </p:nvSpPr>
        <p:spPr bwMode="auto">
          <a:xfrm>
            <a:off x="2757601" y="40179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2" name="AutoShape 96"/>
          <p:cNvSpPr>
            <a:spLocks noChangeArrowheads="1"/>
          </p:cNvSpPr>
          <p:nvPr/>
        </p:nvSpPr>
        <p:spPr bwMode="auto">
          <a:xfrm>
            <a:off x="2757601" y="56768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3" name="AutoShape 97"/>
          <p:cNvSpPr>
            <a:spLocks noChangeArrowheads="1"/>
          </p:cNvSpPr>
          <p:nvPr/>
        </p:nvSpPr>
        <p:spPr bwMode="auto">
          <a:xfrm>
            <a:off x="2625121" y="3292200"/>
            <a:ext cx="22737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4" name="Freeform 98"/>
          <p:cNvSpPr>
            <a:spLocks/>
          </p:cNvSpPr>
          <p:nvPr/>
        </p:nvSpPr>
        <p:spPr bwMode="auto">
          <a:xfrm>
            <a:off x="2269441" y="2433961"/>
            <a:ext cx="504000" cy="3106080"/>
          </a:xfrm>
          <a:custGeom>
            <a:avLst/>
            <a:gdLst>
              <a:gd name="T0" fmla="*/ 0 w 1545"/>
              <a:gd name="T1" fmla="*/ 0 h 9511"/>
              <a:gd name="T2" fmla="*/ 0 w 1545"/>
              <a:gd name="T3" fmla="*/ 2147483646 h 9511"/>
              <a:gd name="T4" fmla="*/ 2147483646 w 1545"/>
              <a:gd name="T5" fmla="*/ 2147483646 h 9511"/>
              <a:gd name="T6" fmla="*/ 0 60000 65536"/>
              <a:gd name="T7" fmla="*/ 0 60000 65536"/>
              <a:gd name="T8" fmla="*/ 0 60000 65536"/>
              <a:gd name="T9" fmla="*/ 0 w 1545"/>
              <a:gd name="T10" fmla="*/ 0 h 9511"/>
              <a:gd name="T11" fmla="*/ 1545 w 1545"/>
              <a:gd name="T12" fmla="*/ 9511 h 95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45" h="9511">
                <a:moveTo>
                  <a:pt x="0" y="0"/>
                </a:moveTo>
                <a:lnTo>
                  <a:pt x="0" y="9510"/>
                </a:lnTo>
                <a:lnTo>
                  <a:pt x="1544" y="9510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5" name="Line 99"/>
          <p:cNvSpPr>
            <a:spLocks noChangeShapeType="1"/>
          </p:cNvSpPr>
          <p:nvPr/>
        </p:nvSpPr>
        <p:spPr bwMode="auto">
          <a:xfrm>
            <a:off x="2008801" y="4020841"/>
            <a:ext cx="766080" cy="152640"/>
          </a:xfrm>
          <a:prstGeom prst="line">
            <a:avLst/>
          </a:prstGeom>
          <a:noFill/>
          <a:ln w="45720">
            <a:solidFill>
              <a:srgbClr val="2323D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6" name="Text Box 100"/>
          <p:cNvSpPr txBox="1">
            <a:spLocks noChangeArrowheads="1"/>
          </p:cNvSpPr>
          <p:nvPr/>
        </p:nvSpPr>
        <p:spPr bwMode="auto">
          <a:xfrm>
            <a:off x="2888641" y="3456361"/>
            <a:ext cx="44640" cy="32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7" name="Text Box 101"/>
          <p:cNvSpPr txBox="1">
            <a:spLocks noChangeArrowheads="1"/>
          </p:cNvSpPr>
          <p:nvPr/>
        </p:nvSpPr>
        <p:spPr bwMode="auto">
          <a:xfrm>
            <a:off x="707041" y="2840040"/>
            <a:ext cx="1252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Primary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table (1)</a:t>
            </a:r>
            <a:r>
              <a:rPr lang="x-none" altLang="en-US" sz="1451" i="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 i="1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5778" name="Text Box 102"/>
          <p:cNvSpPr txBox="1">
            <a:spLocks noChangeArrowheads="1"/>
          </p:cNvSpPr>
          <p:nvPr/>
        </p:nvSpPr>
        <p:spPr bwMode="auto">
          <a:xfrm>
            <a:off x="3114721" y="2962441"/>
            <a:ext cx="14904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Secondary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i="1">
                <a:latin typeface="Calibri" charset="0"/>
                <a:ea typeface="Calibri" charset="0"/>
                <a:cs typeface="Calibri" charset="0"/>
              </a:rPr>
              <a:t>tables (N)</a:t>
            </a:r>
            <a:r>
              <a:rPr lang="x-none" altLang="en-US" sz="1451" i="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 i="1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3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Virtual Addresses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084881"/>
            <a:ext cx="7896225" cy="1654359"/>
          </a:xfrm>
        </p:spPr>
        <p:txBody>
          <a:bodyPr>
            <a:normAutofit fontScale="70000" lnSpcReduction="20000"/>
          </a:bodyPr>
          <a:lstStyle/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 </a:t>
            </a:r>
            <a:r>
              <a:rPr lang="en-GB" altLang="en-US" i="1" dirty="0">
                <a:solidFill>
                  <a:srgbClr val="993333"/>
                </a:solidFill>
              </a:rPr>
              <a:t>virtual address</a:t>
            </a:r>
            <a:r>
              <a:rPr lang="en-GB" altLang="en-US" dirty="0"/>
              <a:t> is a memory address that a process uses to access its own memory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The virtual address is </a:t>
            </a:r>
            <a:r>
              <a:rPr lang="en-GB" altLang="en-US" i="1" dirty="0">
                <a:solidFill>
                  <a:srgbClr val="993333"/>
                </a:solidFill>
              </a:rPr>
              <a:t>not the same</a:t>
            </a:r>
            <a:r>
              <a:rPr lang="en-GB" altLang="en-US" dirty="0"/>
              <a:t> as the actual physical RAM address in which it is stored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When a process accesses a virtual address, the MMU hardware </a:t>
            </a:r>
            <a:r>
              <a:rPr lang="en-GB" altLang="en-US" i="1" dirty="0">
                <a:solidFill>
                  <a:srgbClr val="993333"/>
                </a:solidFill>
              </a:rPr>
              <a:t>translates</a:t>
            </a:r>
            <a:r>
              <a:rPr lang="en-GB" altLang="en-US" dirty="0"/>
              <a:t> the virtual address into a physical address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The OS determines the mapping from virtual address to physical address</a:t>
            </a: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 flipV="1">
            <a:off x="4707361" y="4262761"/>
            <a:ext cx="1440" cy="2923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3589921" y="2755081"/>
            <a:ext cx="2204640" cy="381888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3589921" y="3427561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3589921" y="6072841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3589921" y="5560201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707361" y="3993481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3589921" y="4474441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436641" y="3577320"/>
            <a:ext cx="541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4446721" y="4621321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3965761" y="5574601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030561" y="6094441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928161" y="4473000"/>
            <a:ext cx="1470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Address space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2095201" y="6296040"/>
            <a:ext cx="1245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0x00000000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2053441" y="2745000"/>
            <a:ext cx="1317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0xFFFFFFFF</a:t>
            </a:r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V="1">
            <a:off x="2691361" y="3002761"/>
            <a:ext cx="1440" cy="146736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2691361" y="4814281"/>
            <a:ext cx="1440" cy="146160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6295680" y="3881161"/>
            <a:ext cx="13075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Stack pointer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6275520" y="6126120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Program counter</a:t>
            </a:r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H="1">
            <a:off x="5827681" y="4019401"/>
            <a:ext cx="38304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5849281" y="6242761"/>
            <a:ext cx="38304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99" name="AutoShape 23"/>
          <p:cNvSpPr>
            <a:spLocks noChangeArrowheads="1"/>
          </p:cNvSpPr>
          <p:nvPr/>
        </p:nvSpPr>
        <p:spPr bwMode="auto">
          <a:xfrm>
            <a:off x="3589921" y="4995721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3860641" y="5053321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601" name="AutoShape 25"/>
          <p:cNvSpPr>
            <a:spLocks noChangeArrowheads="1"/>
          </p:cNvSpPr>
          <p:nvPr/>
        </p:nvSpPr>
        <p:spPr bwMode="auto">
          <a:xfrm>
            <a:off x="3589921" y="2755081"/>
            <a:ext cx="2204640" cy="672480"/>
          </a:xfrm>
          <a:prstGeom prst="roundRect">
            <a:avLst>
              <a:gd name="adj" fmla="val 213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3880801" y="2988361"/>
            <a:ext cx="17380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x-none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8551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61" name="Group 1"/>
          <p:cNvGrpSpPr>
            <a:grpSpLocks/>
          </p:cNvGrpSpPr>
          <p:nvPr/>
        </p:nvGrpSpPr>
        <p:grpSpPr bwMode="auto">
          <a:xfrm>
            <a:off x="2836801" y="3056040"/>
            <a:ext cx="308160" cy="437760"/>
            <a:chOff x="1970" y="2122"/>
            <a:chExt cx="214" cy="304"/>
          </a:xfrm>
        </p:grpSpPr>
        <p:grpSp>
          <p:nvGrpSpPr>
            <p:cNvPr id="117847" name="Group 2"/>
            <p:cNvGrpSpPr>
              <a:grpSpLocks/>
            </p:cNvGrpSpPr>
            <p:nvPr/>
          </p:nvGrpSpPr>
          <p:grpSpPr bwMode="auto">
            <a:xfrm>
              <a:off x="1970" y="2339"/>
              <a:ext cx="213" cy="42"/>
              <a:chOff x="1970" y="2339"/>
              <a:chExt cx="213" cy="42"/>
            </a:xfrm>
          </p:grpSpPr>
          <p:sp>
            <p:nvSpPr>
              <p:cNvPr id="117854" name="AutoShape 3"/>
              <p:cNvSpPr>
                <a:spLocks noChangeArrowheads="1"/>
              </p:cNvSpPr>
              <p:nvPr/>
            </p:nvSpPr>
            <p:spPr bwMode="auto">
              <a:xfrm>
                <a:off x="1970" y="233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55" name="AutoShape 4"/>
              <p:cNvSpPr>
                <a:spLocks noChangeArrowheads="1"/>
              </p:cNvSpPr>
              <p:nvPr/>
            </p:nvSpPr>
            <p:spPr bwMode="auto">
              <a:xfrm>
                <a:off x="1970" y="233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7848" name="AutoShape 5"/>
            <p:cNvSpPr>
              <a:spLocks noChangeArrowheads="1"/>
            </p:cNvSpPr>
            <p:nvPr/>
          </p:nvSpPr>
          <p:spPr bwMode="auto">
            <a:xfrm>
              <a:off x="1970" y="225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49" name="AutoShape 6"/>
            <p:cNvSpPr>
              <a:spLocks noChangeArrowheads="1"/>
            </p:cNvSpPr>
            <p:nvPr/>
          </p:nvSpPr>
          <p:spPr bwMode="auto">
            <a:xfrm>
              <a:off x="1970" y="229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50" name="AutoShape 7"/>
            <p:cNvSpPr>
              <a:spLocks noChangeArrowheads="1"/>
            </p:cNvSpPr>
            <p:nvPr/>
          </p:nvSpPr>
          <p:spPr bwMode="auto">
            <a:xfrm>
              <a:off x="1970" y="216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51" name="AutoShape 8"/>
            <p:cNvSpPr>
              <a:spLocks noChangeArrowheads="1"/>
            </p:cNvSpPr>
            <p:nvPr/>
          </p:nvSpPr>
          <p:spPr bwMode="auto">
            <a:xfrm>
              <a:off x="1970" y="2209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52" name="AutoShape 9"/>
            <p:cNvSpPr>
              <a:spLocks noChangeArrowheads="1"/>
            </p:cNvSpPr>
            <p:nvPr/>
          </p:nvSpPr>
          <p:spPr bwMode="auto">
            <a:xfrm>
              <a:off x="1970" y="21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53" name="AutoShape 10"/>
            <p:cNvSpPr>
              <a:spLocks noChangeArrowheads="1"/>
            </p:cNvSpPr>
            <p:nvPr/>
          </p:nvSpPr>
          <p:spPr bwMode="auto">
            <a:xfrm>
              <a:off x="1970" y="238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17762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Multilevel Page Tables</a:t>
            </a:r>
          </a:p>
        </p:txBody>
      </p:sp>
      <p:sp>
        <p:nvSpPr>
          <p:cNvPr id="117763" name="Rectangle 12"/>
          <p:cNvSpPr>
            <a:spLocks noGrp="1" noChangeArrowheads="1"/>
          </p:cNvSpPr>
          <p:nvPr>
            <p:ph type="body" idx="4294967295"/>
          </p:nvPr>
        </p:nvSpPr>
        <p:spPr>
          <a:xfrm>
            <a:off x="449281" y="567721"/>
            <a:ext cx="851040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Problem: Can't hold all of the page tables in memory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Solution: Page the page tables!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Allow portions of the page tables to be kept in memory at one time</a:t>
            </a:r>
          </a:p>
        </p:txBody>
      </p:sp>
      <p:grpSp>
        <p:nvGrpSpPr>
          <p:cNvPr id="117764" name="Group 13"/>
          <p:cNvGrpSpPr>
            <a:grpSpLocks/>
          </p:cNvGrpSpPr>
          <p:nvPr/>
        </p:nvGrpSpPr>
        <p:grpSpPr bwMode="auto">
          <a:xfrm>
            <a:off x="699841" y="3885481"/>
            <a:ext cx="1310400" cy="273600"/>
            <a:chOff x="486" y="2698"/>
            <a:chExt cx="910" cy="190"/>
          </a:xfrm>
        </p:grpSpPr>
        <p:sp>
          <p:nvSpPr>
            <p:cNvPr id="117845" name="AutoShape 14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46" name="AutoShape 15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table #</a:t>
              </a:r>
            </a:p>
          </p:txBody>
        </p:sp>
      </p:grpSp>
      <p:sp>
        <p:nvSpPr>
          <p:cNvPr id="117765" name="AutoShape 16"/>
          <p:cNvSpPr>
            <a:spLocks noChangeArrowheads="1"/>
          </p:cNvSpPr>
          <p:nvPr/>
        </p:nvSpPr>
        <p:spPr bwMode="auto">
          <a:xfrm>
            <a:off x="699840" y="41619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66" name="AutoShape 17"/>
          <p:cNvSpPr>
            <a:spLocks noChangeArrowheads="1"/>
          </p:cNvSpPr>
          <p:nvPr/>
        </p:nvSpPr>
        <p:spPr bwMode="auto">
          <a:xfrm>
            <a:off x="699840" y="44384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67" name="AutoShape 18"/>
          <p:cNvSpPr>
            <a:spLocks noChangeArrowheads="1"/>
          </p:cNvSpPr>
          <p:nvPr/>
        </p:nvSpPr>
        <p:spPr bwMode="auto">
          <a:xfrm>
            <a:off x="699840" y="36090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68" name="AutoShape 19"/>
          <p:cNvSpPr>
            <a:spLocks noChangeArrowheads="1"/>
          </p:cNvSpPr>
          <p:nvPr/>
        </p:nvSpPr>
        <p:spPr bwMode="auto">
          <a:xfrm>
            <a:off x="699840" y="47149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69" name="AutoShape 20"/>
          <p:cNvSpPr>
            <a:spLocks noChangeArrowheads="1"/>
          </p:cNvSpPr>
          <p:nvPr/>
        </p:nvSpPr>
        <p:spPr bwMode="auto">
          <a:xfrm>
            <a:off x="699840" y="33325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70" name="AutoShape 21"/>
          <p:cNvSpPr>
            <a:spLocks noChangeArrowheads="1"/>
          </p:cNvSpPr>
          <p:nvPr/>
        </p:nvSpPr>
        <p:spPr bwMode="auto">
          <a:xfrm>
            <a:off x="699840" y="49914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7771" name="Group 22"/>
          <p:cNvGrpSpPr>
            <a:grpSpLocks/>
          </p:cNvGrpSpPr>
          <p:nvPr/>
        </p:nvGrpSpPr>
        <p:grpSpPr bwMode="auto">
          <a:xfrm>
            <a:off x="308160" y="1881001"/>
            <a:ext cx="3836160" cy="550080"/>
            <a:chOff x="214" y="1306"/>
            <a:chExt cx="2664" cy="382"/>
          </a:xfrm>
        </p:grpSpPr>
        <p:grpSp>
          <p:nvGrpSpPr>
            <p:cNvPr id="117835" name="Group 23"/>
            <p:cNvGrpSpPr>
              <a:grpSpLocks/>
            </p:cNvGrpSpPr>
            <p:nvPr/>
          </p:nvGrpSpPr>
          <p:grpSpPr bwMode="auto">
            <a:xfrm>
              <a:off x="2175" y="1498"/>
              <a:ext cx="703" cy="190"/>
              <a:chOff x="2175" y="1498"/>
              <a:chExt cx="703" cy="190"/>
            </a:xfrm>
          </p:grpSpPr>
          <p:sp>
            <p:nvSpPr>
              <p:cNvPr id="117843" name="AutoShape 24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44" name="AutoShape 25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offset</a:t>
                </a:r>
              </a:p>
            </p:txBody>
          </p:sp>
        </p:grpSp>
        <p:sp>
          <p:nvSpPr>
            <p:cNvPr id="117836" name="AutoShape 26"/>
            <p:cNvSpPr>
              <a:spLocks noChangeArrowheads="1"/>
            </p:cNvSpPr>
            <p:nvPr/>
          </p:nvSpPr>
          <p:spPr bwMode="auto">
            <a:xfrm>
              <a:off x="660" y="1306"/>
              <a:ext cx="1630" cy="192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virtual address</a:t>
              </a:r>
            </a:p>
          </p:txBody>
        </p:sp>
        <p:grpSp>
          <p:nvGrpSpPr>
            <p:cNvPr id="117837" name="Group 27"/>
            <p:cNvGrpSpPr>
              <a:grpSpLocks/>
            </p:cNvGrpSpPr>
            <p:nvPr/>
          </p:nvGrpSpPr>
          <p:grpSpPr bwMode="auto">
            <a:xfrm>
              <a:off x="214" y="1498"/>
              <a:ext cx="911" cy="190"/>
              <a:chOff x="214" y="1498"/>
              <a:chExt cx="911" cy="190"/>
            </a:xfrm>
          </p:grpSpPr>
          <p:sp>
            <p:nvSpPr>
              <p:cNvPr id="117841" name="AutoShape 28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42" name="AutoShape 29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primary page #</a:t>
                </a:r>
              </a:p>
            </p:txBody>
          </p:sp>
        </p:grpSp>
        <p:grpSp>
          <p:nvGrpSpPr>
            <p:cNvPr id="117838" name="Group 30"/>
            <p:cNvGrpSpPr>
              <a:grpSpLocks/>
            </p:cNvGrpSpPr>
            <p:nvPr/>
          </p:nvGrpSpPr>
          <p:grpSpPr bwMode="auto">
            <a:xfrm>
              <a:off x="1127" y="1498"/>
              <a:ext cx="1046" cy="190"/>
              <a:chOff x="1127" y="1498"/>
              <a:chExt cx="1046" cy="190"/>
            </a:xfrm>
          </p:grpSpPr>
          <p:sp>
            <p:nvSpPr>
              <p:cNvPr id="117839" name="AutoShape 31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40" name="AutoShape 32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secondary page #</a:t>
                </a:r>
              </a:p>
            </p:txBody>
          </p:sp>
        </p:grpSp>
      </p:grpSp>
      <p:sp>
        <p:nvSpPr>
          <p:cNvPr id="117772" name="Freeform 33"/>
          <p:cNvSpPr>
            <a:spLocks/>
          </p:cNvSpPr>
          <p:nvPr/>
        </p:nvSpPr>
        <p:spPr bwMode="auto">
          <a:xfrm>
            <a:off x="440641" y="2433960"/>
            <a:ext cx="246240" cy="1589760"/>
          </a:xfrm>
          <a:custGeom>
            <a:avLst/>
            <a:gdLst>
              <a:gd name="T0" fmla="*/ 0 w 754"/>
              <a:gd name="T1" fmla="*/ 0 h 4869"/>
              <a:gd name="T2" fmla="*/ 0 w 754"/>
              <a:gd name="T3" fmla="*/ 2147483646 h 4869"/>
              <a:gd name="T4" fmla="*/ 2147483646 w 754"/>
              <a:gd name="T5" fmla="*/ 2147483646 h 4869"/>
              <a:gd name="T6" fmla="*/ 0 60000 65536"/>
              <a:gd name="T7" fmla="*/ 0 60000 65536"/>
              <a:gd name="T8" fmla="*/ 0 60000 65536"/>
              <a:gd name="T9" fmla="*/ 0 w 754"/>
              <a:gd name="T10" fmla="*/ 0 h 4869"/>
              <a:gd name="T11" fmla="*/ 754 w 754"/>
              <a:gd name="T12" fmla="*/ 4869 h 48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4" h="4869">
                <a:moveTo>
                  <a:pt x="0" y="0"/>
                </a:moveTo>
                <a:lnTo>
                  <a:pt x="0" y="4868"/>
                </a:lnTo>
                <a:lnTo>
                  <a:pt x="753" y="4868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73" name="AutoShape 34"/>
          <p:cNvSpPr>
            <a:spLocks noChangeArrowheads="1"/>
          </p:cNvSpPr>
          <p:nvPr/>
        </p:nvSpPr>
        <p:spPr bwMode="auto">
          <a:xfrm>
            <a:off x="2625121" y="3292200"/>
            <a:ext cx="22737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74" name="Line 35"/>
          <p:cNvSpPr>
            <a:spLocks noChangeShapeType="1"/>
          </p:cNvSpPr>
          <p:nvPr/>
        </p:nvSpPr>
        <p:spPr bwMode="auto">
          <a:xfrm flipV="1">
            <a:off x="2008801" y="3639241"/>
            <a:ext cx="828000" cy="393120"/>
          </a:xfrm>
          <a:prstGeom prst="line">
            <a:avLst/>
          </a:prstGeom>
          <a:noFill/>
          <a:ln w="45720">
            <a:solidFill>
              <a:srgbClr val="2323D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75" name="Text Box 36"/>
          <p:cNvSpPr txBox="1">
            <a:spLocks noChangeArrowheads="1"/>
          </p:cNvSpPr>
          <p:nvPr/>
        </p:nvSpPr>
        <p:spPr bwMode="auto">
          <a:xfrm>
            <a:off x="707041" y="2840040"/>
            <a:ext cx="1252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Primary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table (1)</a:t>
            </a:r>
            <a:r>
              <a:rPr lang="x-none" altLang="en-US" sz="145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7776" name="Text Box 37"/>
          <p:cNvSpPr txBox="1">
            <a:spLocks noChangeArrowheads="1"/>
          </p:cNvSpPr>
          <p:nvPr/>
        </p:nvSpPr>
        <p:spPr bwMode="auto">
          <a:xfrm>
            <a:off x="2263681" y="2537640"/>
            <a:ext cx="14904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Secondary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tables (N)</a:t>
            </a:r>
            <a:r>
              <a:rPr lang="x-none" altLang="en-US" sz="145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7777" name="Group 38"/>
          <p:cNvGrpSpPr>
            <a:grpSpLocks/>
          </p:cNvGrpSpPr>
          <p:nvPr/>
        </p:nvGrpSpPr>
        <p:grpSpPr bwMode="auto">
          <a:xfrm>
            <a:off x="2836801" y="3643560"/>
            <a:ext cx="308160" cy="437760"/>
            <a:chOff x="1970" y="2530"/>
            <a:chExt cx="214" cy="304"/>
          </a:xfrm>
        </p:grpSpPr>
        <p:grpSp>
          <p:nvGrpSpPr>
            <p:cNvPr id="117826" name="Group 39"/>
            <p:cNvGrpSpPr>
              <a:grpSpLocks/>
            </p:cNvGrpSpPr>
            <p:nvPr/>
          </p:nvGrpSpPr>
          <p:grpSpPr bwMode="auto">
            <a:xfrm>
              <a:off x="1970" y="2747"/>
              <a:ext cx="213" cy="42"/>
              <a:chOff x="1970" y="2747"/>
              <a:chExt cx="213" cy="42"/>
            </a:xfrm>
          </p:grpSpPr>
          <p:sp>
            <p:nvSpPr>
              <p:cNvPr id="117833" name="AutoShape 40"/>
              <p:cNvSpPr>
                <a:spLocks noChangeArrowheads="1"/>
              </p:cNvSpPr>
              <p:nvPr/>
            </p:nvSpPr>
            <p:spPr bwMode="auto">
              <a:xfrm>
                <a:off x="1970" y="2747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34" name="AutoShape 41"/>
              <p:cNvSpPr>
                <a:spLocks noChangeArrowheads="1"/>
              </p:cNvSpPr>
              <p:nvPr/>
            </p:nvSpPr>
            <p:spPr bwMode="auto">
              <a:xfrm>
                <a:off x="1970" y="2747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7827" name="AutoShape 42"/>
            <p:cNvSpPr>
              <a:spLocks noChangeArrowheads="1"/>
            </p:cNvSpPr>
            <p:nvPr/>
          </p:nvSpPr>
          <p:spPr bwMode="auto">
            <a:xfrm>
              <a:off x="1970" y="266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28" name="AutoShape 43"/>
            <p:cNvSpPr>
              <a:spLocks noChangeArrowheads="1"/>
            </p:cNvSpPr>
            <p:nvPr/>
          </p:nvSpPr>
          <p:spPr bwMode="auto">
            <a:xfrm>
              <a:off x="1970" y="270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29" name="AutoShape 44"/>
            <p:cNvSpPr>
              <a:spLocks noChangeArrowheads="1"/>
            </p:cNvSpPr>
            <p:nvPr/>
          </p:nvSpPr>
          <p:spPr bwMode="auto">
            <a:xfrm>
              <a:off x="1970" y="257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30" name="AutoShape 45"/>
            <p:cNvSpPr>
              <a:spLocks noChangeArrowheads="1"/>
            </p:cNvSpPr>
            <p:nvPr/>
          </p:nvSpPr>
          <p:spPr bwMode="auto">
            <a:xfrm>
              <a:off x="1970" y="261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31" name="AutoShape 46"/>
            <p:cNvSpPr>
              <a:spLocks noChangeArrowheads="1"/>
            </p:cNvSpPr>
            <p:nvPr/>
          </p:nvSpPr>
          <p:spPr bwMode="auto">
            <a:xfrm>
              <a:off x="1970" y="253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32" name="AutoShape 47"/>
            <p:cNvSpPr>
              <a:spLocks noChangeArrowheads="1"/>
            </p:cNvSpPr>
            <p:nvPr/>
          </p:nvSpPr>
          <p:spPr bwMode="auto">
            <a:xfrm>
              <a:off x="1970" y="279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7778" name="Group 48"/>
          <p:cNvGrpSpPr>
            <a:grpSpLocks/>
          </p:cNvGrpSpPr>
          <p:nvPr/>
        </p:nvGrpSpPr>
        <p:grpSpPr bwMode="auto">
          <a:xfrm>
            <a:off x="2836801" y="4264201"/>
            <a:ext cx="308160" cy="437760"/>
            <a:chOff x="1970" y="2961"/>
            <a:chExt cx="214" cy="304"/>
          </a:xfrm>
        </p:grpSpPr>
        <p:grpSp>
          <p:nvGrpSpPr>
            <p:cNvPr id="117817" name="Group 49"/>
            <p:cNvGrpSpPr>
              <a:grpSpLocks/>
            </p:cNvGrpSpPr>
            <p:nvPr/>
          </p:nvGrpSpPr>
          <p:grpSpPr bwMode="auto">
            <a:xfrm>
              <a:off x="1970" y="3178"/>
              <a:ext cx="213" cy="42"/>
              <a:chOff x="1970" y="3178"/>
              <a:chExt cx="213" cy="42"/>
            </a:xfrm>
          </p:grpSpPr>
          <p:sp>
            <p:nvSpPr>
              <p:cNvPr id="117824" name="AutoShape 50"/>
              <p:cNvSpPr>
                <a:spLocks noChangeArrowheads="1"/>
              </p:cNvSpPr>
              <p:nvPr/>
            </p:nvSpPr>
            <p:spPr bwMode="auto">
              <a:xfrm>
                <a:off x="1970" y="3178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25" name="AutoShape 51"/>
              <p:cNvSpPr>
                <a:spLocks noChangeArrowheads="1"/>
              </p:cNvSpPr>
              <p:nvPr/>
            </p:nvSpPr>
            <p:spPr bwMode="auto">
              <a:xfrm>
                <a:off x="1970" y="3178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7818" name="AutoShape 52"/>
            <p:cNvSpPr>
              <a:spLocks noChangeArrowheads="1"/>
            </p:cNvSpPr>
            <p:nvPr/>
          </p:nvSpPr>
          <p:spPr bwMode="auto">
            <a:xfrm>
              <a:off x="1970" y="309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19" name="AutoShape 53"/>
            <p:cNvSpPr>
              <a:spLocks noChangeArrowheads="1"/>
            </p:cNvSpPr>
            <p:nvPr/>
          </p:nvSpPr>
          <p:spPr bwMode="auto">
            <a:xfrm>
              <a:off x="1970" y="313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20" name="AutoShape 54"/>
            <p:cNvSpPr>
              <a:spLocks noChangeArrowheads="1"/>
            </p:cNvSpPr>
            <p:nvPr/>
          </p:nvSpPr>
          <p:spPr bwMode="auto">
            <a:xfrm>
              <a:off x="1970" y="300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21" name="AutoShape 55"/>
            <p:cNvSpPr>
              <a:spLocks noChangeArrowheads="1"/>
            </p:cNvSpPr>
            <p:nvPr/>
          </p:nvSpPr>
          <p:spPr bwMode="auto">
            <a:xfrm>
              <a:off x="1970" y="3048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22" name="AutoShape 56"/>
            <p:cNvSpPr>
              <a:spLocks noChangeArrowheads="1"/>
            </p:cNvSpPr>
            <p:nvPr/>
          </p:nvSpPr>
          <p:spPr bwMode="auto">
            <a:xfrm>
              <a:off x="1970" y="296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23" name="AutoShape 57"/>
            <p:cNvSpPr>
              <a:spLocks noChangeArrowheads="1"/>
            </p:cNvSpPr>
            <p:nvPr/>
          </p:nvSpPr>
          <p:spPr bwMode="auto">
            <a:xfrm>
              <a:off x="1970" y="32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7779" name="Group 58"/>
          <p:cNvGrpSpPr>
            <a:grpSpLocks/>
          </p:cNvGrpSpPr>
          <p:nvPr/>
        </p:nvGrpSpPr>
        <p:grpSpPr bwMode="auto">
          <a:xfrm>
            <a:off x="2836801" y="4884840"/>
            <a:ext cx="308160" cy="437760"/>
            <a:chOff x="1970" y="3392"/>
            <a:chExt cx="214" cy="304"/>
          </a:xfrm>
        </p:grpSpPr>
        <p:grpSp>
          <p:nvGrpSpPr>
            <p:cNvPr id="117808" name="Group 59"/>
            <p:cNvGrpSpPr>
              <a:grpSpLocks/>
            </p:cNvGrpSpPr>
            <p:nvPr/>
          </p:nvGrpSpPr>
          <p:grpSpPr bwMode="auto">
            <a:xfrm>
              <a:off x="1970" y="3609"/>
              <a:ext cx="213" cy="42"/>
              <a:chOff x="1970" y="3609"/>
              <a:chExt cx="213" cy="42"/>
            </a:xfrm>
          </p:grpSpPr>
          <p:sp>
            <p:nvSpPr>
              <p:cNvPr id="117815" name="AutoShape 60"/>
              <p:cNvSpPr>
                <a:spLocks noChangeArrowheads="1"/>
              </p:cNvSpPr>
              <p:nvPr/>
            </p:nvSpPr>
            <p:spPr bwMode="auto">
              <a:xfrm>
                <a:off x="1970" y="360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16" name="AutoShape 61"/>
              <p:cNvSpPr>
                <a:spLocks noChangeArrowheads="1"/>
              </p:cNvSpPr>
              <p:nvPr/>
            </p:nvSpPr>
            <p:spPr bwMode="auto">
              <a:xfrm>
                <a:off x="1970" y="360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7809" name="AutoShape 62"/>
            <p:cNvSpPr>
              <a:spLocks noChangeArrowheads="1"/>
            </p:cNvSpPr>
            <p:nvPr/>
          </p:nvSpPr>
          <p:spPr bwMode="auto">
            <a:xfrm>
              <a:off x="1970" y="35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10" name="AutoShape 63"/>
            <p:cNvSpPr>
              <a:spLocks noChangeArrowheads="1"/>
            </p:cNvSpPr>
            <p:nvPr/>
          </p:nvSpPr>
          <p:spPr bwMode="auto">
            <a:xfrm>
              <a:off x="1970" y="356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11" name="AutoShape 64"/>
            <p:cNvSpPr>
              <a:spLocks noChangeArrowheads="1"/>
            </p:cNvSpPr>
            <p:nvPr/>
          </p:nvSpPr>
          <p:spPr bwMode="auto">
            <a:xfrm>
              <a:off x="1970" y="343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12" name="AutoShape 65"/>
            <p:cNvSpPr>
              <a:spLocks noChangeArrowheads="1"/>
            </p:cNvSpPr>
            <p:nvPr/>
          </p:nvSpPr>
          <p:spPr bwMode="auto">
            <a:xfrm>
              <a:off x="1970" y="3478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13" name="AutoShape 66"/>
            <p:cNvSpPr>
              <a:spLocks noChangeArrowheads="1"/>
            </p:cNvSpPr>
            <p:nvPr/>
          </p:nvSpPr>
          <p:spPr bwMode="auto">
            <a:xfrm>
              <a:off x="1970" y="339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14" name="AutoShape 67"/>
            <p:cNvSpPr>
              <a:spLocks noChangeArrowheads="1"/>
            </p:cNvSpPr>
            <p:nvPr/>
          </p:nvSpPr>
          <p:spPr bwMode="auto">
            <a:xfrm>
              <a:off x="1970" y="365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7780" name="Group 68"/>
          <p:cNvGrpSpPr>
            <a:grpSpLocks/>
          </p:cNvGrpSpPr>
          <p:nvPr/>
        </p:nvGrpSpPr>
        <p:grpSpPr bwMode="auto">
          <a:xfrm>
            <a:off x="2836801" y="5504041"/>
            <a:ext cx="308160" cy="439200"/>
            <a:chOff x="1970" y="3822"/>
            <a:chExt cx="214" cy="305"/>
          </a:xfrm>
        </p:grpSpPr>
        <p:grpSp>
          <p:nvGrpSpPr>
            <p:cNvPr id="117799" name="Group 69"/>
            <p:cNvGrpSpPr>
              <a:grpSpLocks/>
            </p:cNvGrpSpPr>
            <p:nvPr/>
          </p:nvGrpSpPr>
          <p:grpSpPr bwMode="auto">
            <a:xfrm>
              <a:off x="1970" y="4040"/>
              <a:ext cx="213" cy="42"/>
              <a:chOff x="1970" y="4040"/>
              <a:chExt cx="213" cy="42"/>
            </a:xfrm>
          </p:grpSpPr>
          <p:sp>
            <p:nvSpPr>
              <p:cNvPr id="117806" name="AutoShape 70"/>
              <p:cNvSpPr>
                <a:spLocks noChangeArrowheads="1"/>
              </p:cNvSpPr>
              <p:nvPr/>
            </p:nvSpPr>
            <p:spPr bwMode="auto">
              <a:xfrm>
                <a:off x="1970" y="4040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807" name="AutoShape 71"/>
              <p:cNvSpPr>
                <a:spLocks noChangeArrowheads="1"/>
              </p:cNvSpPr>
              <p:nvPr/>
            </p:nvSpPr>
            <p:spPr bwMode="auto">
              <a:xfrm>
                <a:off x="1970" y="4040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7800" name="AutoShape 72"/>
            <p:cNvSpPr>
              <a:spLocks noChangeArrowheads="1"/>
            </p:cNvSpPr>
            <p:nvPr/>
          </p:nvSpPr>
          <p:spPr bwMode="auto">
            <a:xfrm>
              <a:off x="1970" y="395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01" name="AutoShape 73"/>
            <p:cNvSpPr>
              <a:spLocks noChangeArrowheads="1"/>
            </p:cNvSpPr>
            <p:nvPr/>
          </p:nvSpPr>
          <p:spPr bwMode="auto">
            <a:xfrm>
              <a:off x="1970" y="399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02" name="AutoShape 74"/>
            <p:cNvSpPr>
              <a:spLocks noChangeArrowheads="1"/>
            </p:cNvSpPr>
            <p:nvPr/>
          </p:nvSpPr>
          <p:spPr bwMode="auto">
            <a:xfrm>
              <a:off x="1970" y="386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03" name="AutoShape 75"/>
            <p:cNvSpPr>
              <a:spLocks noChangeArrowheads="1"/>
            </p:cNvSpPr>
            <p:nvPr/>
          </p:nvSpPr>
          <p:spPr bwMode="auto">
            <a:xfrm>
              <a:off x="1970" y="391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04" name="AutoShape 76"/>
            <p:cNvSpPr>
              <a:spLocks noChangeArrowheads="1"/>
            </p:cNvSpPr>
            <p:nvPr/>
          </p:nvSpPr>
          <p:spPr bwMode="auto">
            <a:xfrm>
              <a:off x="1970" y="38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7805" name="AutoShape 77"/>
            <p:cNvSpPr>
              <a:spLocks noChangeArrowheads="1"/>
            </p:cNvSpPr>
            <p:nvPr/>
          </p:nvSpPr>
          <p:spPr bwMode="auto">
            <a:xfrm>
              <a:off x="1970" y="408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17781" name="Text Box 78"/>
          <p:cNvSpPr txBox="1">
            <a:spLocks noChangeArrowheads="1"/>
          </p:cNvSpPr>
          <p:nvPr/>
        </p:nvSpPr>
        <p:spPr bwMode="auto">
          <a:xfrm>
            <a:off x="3307681" y="3737161"/>
            <a:ext cx="780480" cy="21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On disk</a:t>
            </a:r>
          </a:p>
        </p:txBody>
      </p:sp>
      <p:sp>
        <p:nvSpPr>
          <p:cNvPr id="117782" name="Text Box 79"/>
          <p:cNvSpPr txBox="1">
            <a:spLocks noChangeArrowheads="1"/>
          </p:cNvSpPr>
          <p:nvPr/>
        </p:nvSpPr>
        <p:spPr bwMode="auto">
          <a:xfrm>
            <a:off x="3307681" y="4382281"/>
            <a:ext cx="780480" cy="21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On disk</a:t>
            </a:r>
          </a:p>
        </p:txBody>
      </p:sp>
      <p:pic>
        <p:nvPicPr>
          <p:cNvPr id="117783" name="Picture 8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481" y="2405161"/>
            <a:ext cx="734400" cy="767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17" name="Group 81"/>
          <p:cNvGrpSpPr>
            <a:grpSpLocks/>
          </p:cNvGrpSpPr>
          <p:nvPr/>
        </p:nvGrpSpPr>
        <p:grpSpPr bwMode="auto">
          <a:xfrm>
            <a:off x="5492161" y="3172681"/>
            <a:ext cx="308160" cy="966240"/>
            <a:chOff x="3814" y="2203"/>
            <a:chExt cx="214" cy="671"/>
          </a:xfrm>
        </p:grpSpPr>
        <p:grpSp>
          <p:nvGrpSpPr>
            <p:cNvPr id="117788" name="Group 82"/>
            <p:cNvGrpSpPr>
              <a:grpSpLocks/>
            </p:cNvGrpSpPr>
            <p:nvPr/>
          </p:nvGrpSpPr>
          <p:grpSpPr bwMode="auto">
            <a:xfrm>
              <a:off x="3814" y="2569"/>
              <a:ext cx="214" cy="305"/>
              <a:chOff x="3814" y="2569"/>
              <a:chExt cx="214" cy="305"/>
            </a:xfrm>
          </p:grpSpPr>
          <p:grpSp>
            <p:nvGrpSpPr>
              <p:cNvPr id="117790" name="Group 83"/>
              <p:cNvGrpSpPr>
                <a:grpSpLocks/>
              </p:cNvGrpSpPr>
              <p:nvPr/>
            </p:nvGrpSpPr>
            <p:grpSpPr bwMode="auto">
              <a:xfrm>
                <a:off x="3814" y="2787"/>
                <a:ext cx="213" cy="42"/>
                <a:chOff x="3814" y="2787"/>
                <a:chExt cx="213" cy="42"/>
              </a:xfrm>
            </p:grpSpPr>
            <p:sp>
              <p:nvSpPr>
                <p:cNvPr id="117797" name="AutoShape 84"/>
                <p:cNvSpPr>
                  <a:spLocks noChangeArrowheads="1"/>
                </p:cNvSpPr>
                <p:nvPr/>
              </p:nvSpPr>
              <p:spPr bwMode="auto">
                <a:xfrm>
                  <a:off x="3814" y="278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7798" name="AutoShape 85"/>
                <p:cNvSpPr>
                  <a:spLocks noChangeArrowheads="1"/>
                </p:cNvSpPr>
                <p:nvPr/>
              </p:nvSpPr>
              <p:spPr bwMode="auto">
                <a:xfrm>
                  <a:off x="3814" y="278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17791" name="AutoShape 86"/>
              <p:cNvSpPr>
                <a:spLocks noChangeArrowheads="1"/>
              </p:cNvSpPr>
              <p:nvPr/>
            </p:nvSpPr>
            <p:spPr bwMode="auto">
              <a:xfrm>
                <a:off x="3814" y="2701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792" name="AutoShape 87"/>
              <p:cNvSpPr>
                <a:spLocks noChangeArrowheads="1"/>
              </p:cNvSpPr>
              <p:nvPr/>
            </p:nvSpPr>
            <p:spPr bwMode="auto">
              <a:xfrm>
                <a:off x="3814" y="2743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793" name="AutoShape 88"/>
              <p:cNvSpPr>
                <a:spLocks noChangeArrowheads="1"/>
              </p:cNvSpPr>
              <p:nvPr/>
            </p:nvSpPr>
            <p:spPr bwMode="auto">
              <a:xfrm>
                <a:off x="3814" y="2613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794" name="AutoShape 89"/>
              <p:cNvSpPr>
                <a:spLocks noChangeArrowheads="1"/>
              </p:cNvSpPr>
              <p:nvPr/>
            </p:nvSpPr>
            <p:spPr bwMode="auto">
              <a:xfrm>
                <a:off x="3814" y="2657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795" name="AutoShape 90"/>
              <p:cNvSpPr>
                <a:spLocks noChangeArrowheads="1"/>
              </p:cNvSpPr>
              <p:nvPr/>
            </p:nvSpPr>
            <p:spPr bwMode="auto">
              <a:xfrm>
                <a:off x="3814" y="2569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7796" name="AutoShape 91"/>
              <p:cNvSpPr>
                <a:spLocks noChangeArrowheads="1"/>
              </p:cNvSpPr>
              <p:nvPr/>
            </p:nvSpPr>
            <p:spPr bwMode="auto">
              <a:xfrm>
                <a:off x="3814" y="2831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7789" name="Line 92"/>
            <p:cNvSpPr>
              <a:spLocks noChangeShapeType="1"/>
            </p:cNvSpPr>
            <p:nvPr/>
          </p:nvSpPr>
          <p:spPr bwMode="auto">
            <a:xfrm>
              <a:off x="3940" y="2203"/>
              <a:ext cx="1" cy="35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2947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809" name="Group 1"/>
          <p:cNvGrpSpPr>
            <a:grpSpLocks/>
          </p:cNvGrpSpPr>
          <p:nvPr/>
        </p:nvGrpSpPr>
        <p:grpSpPr bwMode="auto">
          <a:xfrm>
            <a:off x="2836801" y="3056040"/>
            <a:ext cx="308160" cy="437760"/>
            <a:chOff x="1970" y="2122"/>
            <a:chExt cx="214" cy="304"/>
          </a:xfrm>
        </p:grpSpPr>
        <p:grpSp>
          <p:nvGrpSpPr>
            <p:cNvPr id="119906" name="Group 2"/>
            <p:cNvGrpSpPr>
              <a:grpSpLocks/>
            </p:cNvGrpSpPr>
            <p:nvPr/>
          </p:nvGrpSpPr>
          <p:grpSpPr bwMode="auto">
            <a:xfrm>
              <a:off x="1970" y="2339"/>
              <a:ext cx="213" cy="42"/>
              <a:chOff x="1970" y="2339"/>
              <a:chExt cx="213" cy="42"/>
            </a:xfrm>
          </p:grpSpPr>
          <p:sp>
            <p:nvSpPr>
              <p:cNvPr id="119913" name="AutoShape 3"/>
              <p:cNvSpPr>
                <a:spLocks noChangeArrowheads="1"/>
              </p:cNvSpPr>
              <p:nvPr/>
            </p:nvSpPr>
            <p:spPr bwMode="auto">
              <a:xfrm>
                <a:off x="1970" y="233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914" name="AutoShape 4"/>
              <p:cNvSpPr>
                <a:spLocks noChangeArrowheads="1"/>
              </p:cNvSpPr>
              <p:nvPr/>
            </p:nvSpPr>
            <p:spPr bwMode="auto">
              <a:xfrm>
                <a:off x="1970" y="233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9907" name="AutoShape 5"/>
            <p:cNvSpPr>
              <a:spLocks noChangeArrowheads="1"/>
            </p:cNvSpPr>
            <p:nvPr/>
          </p:nvSpPr>
          <p:spPr bwMode="auto">
            <a:xfrm>
              <a:off x="1970" y="225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908" name="AutoShape 6"/>
            <p:cNvSpPr>
              <a:spLocks noChangeArrowheads="1"/>
            </p:cNvSpPr>
            <p:nvPr/>
          </p:nvSpPr>
          <p:spPr bwMode="auto">
            <a:xfrm>
              <a:off x="1970" y="229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909" name="AutoShape 7"/>
            <p:cNvSpPr>
              <a:spLocks noChangeArrowheads="1"/>
            </p:cNvSpPr>
            <p:nvPr/>
          </p:nvSpPr>
          <p:spPr bwMode="auto">
            <a:xfrm>
              <a:off x="1970" y="216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910" name="AutoShape 8"/>
            <p:cNvSpPr>
              <a:spLocks noChangeArrowheads="1"/>
            </p:cNvSpPr>
            <p:nvPr/>
          </p:nvSpPr>
          <p:spPr bwMode="auto">
            <a:xfrm>
              <a:off x="1970" y="2209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911" name="AutoShape 9"/>
            <p:cNvSpPr>
              <a:spLocks noChangeArrowheads="1"/>
            </p:cNvSpPr>
            <p:nvPr/>
          </p:nvSpPr>
          <p:spPr bwMode="auto">
            <a:xfrm>
              <a:off x="1970" y="21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912" name="AutoShape 10"/>
            <p:cNvSpPr>
              <a:spLocks noChangeArrowheads="1"/>
            </p:cNvSpPr>
            <p:nvPr/>
          </p:nvSpPr>
          <p:spPr bwMode="auto">
            <a:xfrm>
              <a:off x="1970" y="238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19810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Multilevel Page Tables</a:t>
            </a:r>
          </a:p>
        </p:txBody>
      </p:sp>
      <p:sp>
        <p:nvSpPr>
          <p:cNvPr id="119811" name="Rectangle 12"/>
          <p:cNvSpPr>
            <a:spLocks noGrp="1" noChangeArrowheads="1"/>
          </p:cNvSpPr>
          <p:nvPr>
            <p:ph type="body" idx="4294967295"/>
          </p:nvPr>
        </p:nvSpPr>
        <p:spPr>
          <a:xfrm>
            <a:off x="449281" y="567721"/>
            <a:ext cx="851040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Problem: Can't hold all of the page tables in memory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Solution: Page the page tables!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/>
              <a:t>Allow portions of the page tables to be kept in memory at one time</a:t>
            </a:r>
          </a:p>
        </p:txBody>
      </p:sp>
      <p:grpSp>
        <p:nvGrpSpPr>
          <p:cNvPr id="119812" name="Group 13"/>
          <p:cNvGrpSpPr>
            <a:grpSpLocks/>
          </p:cNvGrpSpPr>
          <p:nvPr/>
        </p:nvGrpSpPr>
        <p:grpSpPr bwMode="auto">
          <a:xfrm>
            <a:off x="699841" y="3885481"/>
            <a:ext cx="1310400" cy="273600"/>
            <a:chOff x="486" y="2698"/>
            <a:chExt cx="910" cy="190"/>
          </a:xfrm>
        </p:grpSpPr>
        <p:sp>
          <p:nvSpPr>
            <p:cNvPr id="119904" name="AutoShape 14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905" name="AutoShape 15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table #</a:t>
              </a:r>
            </a:p>
          </p:txBody>
        </p:sp>
      </p:grpSp>
      <p:sp>
        <p:nvSpPr>
          <p:cNvPr id="119813" name="AutoShape 16"/>
          <p:cNvSpPr>
            <a:spLocks noChangeArrowheads="1"/>
          </p:cNvSpPr>
          <p:nvPr/>
        </p:nvSpPr>
        <p:spPr bwMode="auto">
          <a:xfrm>
            <a:off x="699840" y="41619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14" name="AutoShape 17"/>
          <p:cNvSpPr>
            <a:spLocks noChangeArrowheads="1"/>
          </p:cNvSpPr>
          <p:nvPr/>
        </p:nvSpPr>
        <p:spPr bwMode="auto">
          <a:xfrm>
            <a:off x="699840" y="44384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15" name="AutoShape 18"/>
          <p:cNvSpPr>
            <a:spLocks noChangeArrowheads="1"/>
          </p:cNvSpPr>
          <p:nvPr/>
        </p:nvSpPr>
        <p:spPr bwMode="auto">
          <a:xfrm>
            <a:off x="699840" y="36090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16" name="AutoShape 19"/>
          <p:cNvSpPr>
            <a:spLocks noChangeArrowheads="1"/>
          </p:cNvSpPr>
          <p:nvPr/>
        </p:nvSpPr>
        <p:spPr bwMode="auto">
          <a:xfrm>
            <a:off x="699840" y="47149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17" name="AutoShape 20"/>
          <p:cNvSpPr>
            <a:spLocks noChangeArrowheads="1"/>
          </p:cNvSpPr>
          <p:nvPr/>
        </p:nvSpPr>
        <p:spPr bwMode="auto">
          <a:xfrm>
            <a:off x="699840" y="33325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18" name="AutoShape 21"/>
          <p:cNvSpPr>
            <a:spLocks noChangeArrowheads="1"/>
          </p:cNvSpPr>
          <p:nvPr/>
        </p:nvSpPr>
        <p:spPr bwMode="auto">
          <a:xfrm>
            <a:off x="699840" y="49914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9819" name="Group 22"/>
          <p:cNvGrpSpPr>
            <a:grpSpLocks/>
          </p:cNvGrpSpPr>
          <p:nvPr/>
        </p:nvGrpSpPr>
        <p:grpSpPr bwMode="auto">
          <a:xfrm>
            <a:off x="308160" y="1881001"/>
            <a:ext cx="3836160" cy="550080"/>
            <a:chOff x="214" y="1306"/>
            <a:chExt cx="2664" cy="382"/>
          </a:xfrm>
        </p:grpSpPr>
        <p:grpSp>
          <p:nvGrpSpPr>
            <p:cNvPr id="119894" name="Group 23"/>
            <p:cNvGrpSpPr>
              <a:grpSpLocks/>
            </p:cNvGrpSpPr>
            <p:nvPr/>
          </p:nvGrpSpPr>
          <p:grpSpPr bwMode="auto">
            <a:xfrm>
              <a:off x="2175" y="1498"/>
              <a:ext cx="703" cy="190"/>
              <a:chOff x="2175" y="1498"/>
              <a:chExt cx="703" cy="190"/>
            </a:xfrm>
          </p:grpSpPr>
          <p:sp>
            <p:nvSpPr>
              <p:cNvPr id="119902" name="AutoShape 24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903" name="AutoShape 25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offset</a:t>
                </a:r>
              </a:p>
            </p:txBody>
          </p:sp>
        </p:grpSp>
        <p:sp>
          <p:nvSpPr>
            <p:cNvPr id="119895" name="AutoShape 26"/>
            <p:cNvSpPr>
              <a:spLocks noChangeArrowheads="1"/>
            </p:cNvSpPr>
            <p:nvPr/>
          </p:nvSpPr>
          <p:spPr bwMode="auto">
            <a:xfrm>
              <a:off x="660" y="1306"/>
              <a:ext cx="1630" cy="192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virtual address</a:t>
              </a:r>
            </a:p>
          </p:txBody>
        </p:sp>
        <p:grpSp>
          <p:nvGrpSpPr>
            <p:cNvPr id="119896" name="Group 27"/>
            <p:cNvGrpSpPr>
              <a:grpSpLocks/>
            </p:cNvGrpSpPr>
            <p:nvPr/>
          </p:nvGrpSpPr>
          <p:grpSpPr bwMode="auto">
            <a:xfrm>
              <a:off x="214" y="1498"/>
              <a:ext cx="911" cy="190"/>
              <a:chOff x="214" y="1498"/>
              <a:chExt cx="911" cy="190"/>
            </a:xfrm>
          </p:grpSpPr>
          <p:sp>
            <p:nvSpPr>
              <p:cNvPr id="119900" name="AutoShape 28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901" name="AutoShape 29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primary page #</a:t>
                </a:r>
              </a:p>
            </p:txBody>
          </p:sp>
        </p:grpSp>
        <p:grpSp>
          <p:nvGrpSpPr>
            <p:cNvPr id="119897" name="Group 30"/>
            <p:cNvGrpSpPr>
              <a:grpSpLocks/>
            </p:cNvGrpSpPr>
            <p:nvPr/>
          </p:nvGrpSpPr>
          <p:grpSpPr bwMode="auto">
            <a:xfrm>
              <a:off x="1127" y="1498"/>
              <a:ext cx="1046" cy="190"/>
              <a:chOff x="1127" y="1498"/>
              <a:chExt cx="1046" cy="190"/>
            </a:xfrm>
          </p:grpSpPr>
          <p:sp>
            <p:nvSpPr>
              <p:cNvPr id="119898" name="AutoShape 31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99" name="AutoShape 32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secondary page #</a:t>
                </a:r>
              </a:p>
            </p:txBody>
          </p:sp>
        </p:grpSp>
      </p:grpSp>
      <p:sp>
        <p:nvSpPr>
          <p:cNvPr id="119820" name="Freeform 33"/>
          <p:cNvSpPr>
            <a:spLocks/>
          </p:cNvSpPr>
          <p:nvPr/>
        </p:nvSpPr>
        <p:spPr bwMode="auto">
          <a:xfrm>
            <a:off x="440641" y="2433960"/>
            <a:ext cx="246240" cy="1589760"/>
          </a:xfrm>
          <a:custGeom>
            <a:avLst/>
            <a:gdLst>
              <a:gd name="T0" fmla="*/ 0 w 754"/>
              <a:gd name="T1" fmla="*/ 0 h 4869"/>
              <a:gd name="T2" fmla="*/ 0 w 754"/>
              <a:gd name="T3" fmla="*/ 2147483646 h 4869"/>
              <a:gd name="T4" fmla="*/ 2147483646 w 754"/>
              <a:gd name="T5" fmla="*/ 2147483646 h 4869"/>
              <a:gd name="T6" fmla="*/ 0 60000 65536"/>
              <a:gd name="T7" fmla="*/ 0 60000 65536"/>
              <a:gd name="T8" fmla="*/ 0 60000 65536"/>
              <a:gd name="T9" fmla="*/ 0 w 754"/>
              <a:gd name="T10" fmla="*/ 0 h 4869"/>
              <a:gd name="T11" fmla="*/ 754 w 754"/>
              <a:gd name="T12" fmla="*/ 4869 h 48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4" h="4869">
                <a:moveTo>
                  <a:pt x="0" y="0"/>
                </a:moveTo>
                <a:lnTo>
                  <a:pt x="0" y="4868"/>
                </a:lnTo>
                <a:lnTo>
                  <a:pt x="753" y="4868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21" name="AutoShape 34"/>
          <p:cNvSpPr>
            <a:spLocks noChangeArrowheads="1"/>
          </p:cNvSpPr>
          <p:nvPr/>
        </p:nvSpPr>
        <p:spPr bwMode="auto">
          <a:xfrm>
            <a:off x="2625121" y="3292200"/>
            <a:ext cx="22737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22" name="Line 35"/>
          <p:cNvSpPr>
            <a:spLocks noChangeShapeType="1"/>
          </p:cNvSpPr>
          <p:nvPr/>
        </p:nvSpPr>
        <p:spPr bwMode="auto">
          <a:xfrm flipV="1">
            <a:off x="2008801" y="3639241"/>
            <a:ext cx="828000" cy="393120"/>
          </a:xfrm>
          <a:prstGeom prst="line">
            <a:avLst/>
          </a:prstGeom>
          <a:noFill/>
          <a:ln w="45720">
            <a:solidFill>
              <a:srgbClr val="2323D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23" name="Text Box 36"/>
          <p:cNvSpPr txBox="1">
            <a:spLocks noChangeArrowheads="1"/>
          </p:cNvSpPr>
          <p:nvPr/>
        </p:nvSpPr>
        <p:spPr bwMode="auto">
          <a:xfrm>
            <a:off x="707041" y="2840040"/>
            <a:ext cx="1252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Primary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table (1)</a:t>
            </a:r>
            <a:r>
              <a:rPr lang="x-none" altLang="en-US" sz="145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9824" name="Text Box 37"/>
          <p:cNvSpPr txBox="1">
            <a:spLocks noChangeArrowheads="1"/>
          </p:cNvSpPr>
          <p:nvPr/>
        </p:nvSpPr>
        <p:spPr bwMode="auto">
          <a:xfrm>
            <a:off x="2263681" y="2537640"/>
            <a:ext cx="14904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Secondary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tables (N)</a:t>
            </a:r>
            <a:r>
              <a:rPr lang="x-none" altLang="en-US" sz="145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19825" name="Group 38"/>
          <p:cNvGrpSpPr>
            <a:grpSpLocks/>
          </p:cNvGrpSpPr>
          <p:nvPr/>
        </p:nvGrpSpPr>
        <p:grpSpPr bwMode="auto">
          <a:xfrm>
            <a:off x="2836801" y="3643560"/>
            <a:ext cx="308160" cy="437760"/>
            <a:chOff x="1970" y="2530"/>
            <a:chExt cx="214" cy="304"/>
          </a:xfrm>
        </p:grpSpPr>
        <p:grpSp>
          <p:nvGrpSpPr>
            <p:cNvPr id="119885" name="Group 39"/>
            <p:cNvGrpSpPr>
              <a:grpSpLocks/>
            </p:cNvGrpSpPr>
            <p:nvPr/>
          </p:nvGrpSpPr>
          <p:grpSpPr bwMode="auto">
            <a:xfrm>
              <a:off x="1970" y="2747"/>
              <a:ext cx="213" cy="42"/>
              <a:chOff x="1970" y="2747"/>
              <a:chExt cx="213" cy="42"/>
            </a:xfrm>
          </p:grpSpPr>
          <p:sp>
            <p:nvSpPr>
              <p:cNvPr id="119892" name="AutoShape 40"/>
              <p:cNvSpPr>
                <a:spLocks noChangeArrowheads="1"/>
              </p:cNvSpPr>
              <p:nvPr/>
            </p:nvSpPr>
            <p:spPr bwMode="auto">
              <a:xfrm>
                <a:off x="1970" y="2747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93" name="AutoShape 41"/>
              <p:cNvSpPr>
                <a:spLocks noChangeArrowheads="1"/>
              </p:cNvSpPr>
              <p:nvPr/>
            </p:nvSpPr>
            <p:spPr bwMode="auto">
              <a:xfrm>
                <a:off x="1970" y="2747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9886" name="AutoShape 42"/>
            <p:cNvSpPr>
              <a:spLocks noChangeArrowheads="1"/>
            </p:cNvSpPr>
            <p:nvPr/>
          </p:nvSpPr>
          <p:spPr bwMode="auto">
            <a:xfrm>
              <a:off x="1970" y="266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87" name="AutoShape 43"/>
            <p:cNvSpPr>
              <a:spLocks noChangeArrowheads="1"/>
            </p:cNvSpPr>
            <p:nvPr/>
          </p:nvSpPr>
          <p:spPr bwMode="auto">
            <a:xfrm>
              <a:off x="1970" y="270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88" name="AutoShape 44"/>
            <p:cNvSpPr>
              <a:spLocks noChangeArrowheads="1"/>
            </p:cNvSpPr>
            <p:nvPr/>
          </p:nvSpPr>
          <p:spPr bwMode="auto">
            <a:xfrm>
              <a:off x="1970" y="257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89" name="AutoShape 45"/>
            <p:cNvSpPr>
              <a:spLocks noChangeArrowheads="1"/>
            </p:cNvSpPr>
            <p:nvPr/>
          </p:nvSpPr>
          <p:spPr bwMode="auto">
            <a:xfrm>
              <a:off x="1970" y="261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90" name="AutoShape 46"/>
            <p:cNvSpPr>
              <a:spLocks noChangeArrowheads="1"/>
            </p:cNvSpPr>
            <p:nvPr/>
          </p:nvSpPr>
          <p:spPr bwMode="auto">
            <a:xfrm>
              <a:off x="1970" y="253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91" name="AutoShape 47"/>
            <p:cNvSpPr>
              <a:spLocks noChangeArrowheads="1"/>
            </p:cNvSpPr>
            <p:nvPr/>
          </p:nvSpPr>
          <p:spPr bwMode="auto">
            <a:xfrm>
              <a:off x="1970" y="279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9826" name="Group 48"/>
          <p:cNvGrpSpPr>
            <a:grpSpLocks/>
          </p:cNvGrpSpPr>
          <p:nvPr/>
        </p:nvGrpSpPr>
        <p:grpSpPr bwMode="auto">
          <a:xfrm>
            <a:off x="2836801" y="4264201"/>
            <a:ext cx="308160" cy="437760"/>
            <a:chOff x="1970" y="2961"/>
            <a:chExt cx="214" cy="304"/>
          </a:xfrm>
        </p:grpSpPr>
        <p:grpSp>
          <p:nvGrpSpPr>
            <p:cNvPr id="119876" name="Group 49"/>
            <p:cNvGrpSpPr>
              <a:grpSpLocks/>
            </p:cNvGrpSpPr>
            <p:nvPr/>
          </p:nvGrpSpPr>
          <p:grpSpPr bwMode="auto">
            <a:xfrm>
              <a:off x="1970" y="3178"/>
              <a:ext cx="213" cy="42"/>
              <a:chOff x="1970" y="3178"/>
              <a:chExt cx="213" cy="42"/>
            </a:xfrm>
          </p:grpSpPr>
          <p:sp>
            <p:nvSpPr>
              <p:cNvPr id="119883" name="AutoShape 50"/>
              <p:cNvSpPr>
                <a:spLocks noChangeArrowheads="1"/>
              </p:cNvSpPr>
              <p:nvPr/>
            </p:nvSpPr>
            <p:spPr bwMode="auto">
              <a:xfrm>
                <a:off x="1970" y="3178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84" name="AutoShape 51"/>
              <p:cNvSpPr>
                <a:spLocks noChangeArrowheads="1"/>
              </p:cNvSpPr>
              <p:nvPr/>
            </p:nvSpPr>
            <p:spPr bwMode="auto">
              <a:xfrm>
                <a:off x="1970" y="3178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9877" name="AutoShape 52"/>
            <p:cNvSpPr>
              <a:spLocks noChangeArrowheads="1"/>
            </p:cNvSpPr>
            <p:nvPr/>
          </p:nvSpPr>
          <p:spPr bwMode="auto">
            <a:xfrm>
              <a:off x="1970" y="309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78" name="AutoShape 53"/>
            <p:cNvSpPr>
              <a:spLocks noChangeArrowheads="1"/>
            </p:cNvSpPr>
            <p:nvPr/>
          </p:nvSpPr>
          <p:spPr bwMode="auto">
            <a:xfrm>
              <a:off x="1970" y="313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79" name="AutoShape 54"/>
            <p:cNvSpPr>
              <a:spLocks noChangeArrowheads="1"/>
            </p:cNvSpPr>
            <p:nvPr/>
          </p:nvSpPr>
          <p:spPr bwMode="auto">
            <a:xfrm>
              <a:off x="1970" y="300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80" name="AutoShape 55"/>
            <p:cNvSpPr>
              <a:spLocks noChangeArrowheads="1"/>
            </p:cNvSpPr>
            <p:nvPr/>
          </p:nvSpPr>
          <p:spPr bwMode="auto">
            <a:xfrm>
              <a:off x="1970" y="3048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81" name="AutoShape 56"/>
            <p:cNvSpPr>
              <a:spLocks noChangeArrowheads="1"/>
            </p:cNvSpPr>
            <p:nvPr/>
          </p:nvSpPr>
          <p:spPr bwMode="auto">
            <a:xfrm>
              <a:off x="1970" y="296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82" name="AutoShape 57"/>
            <p:cNvSpPr>
              <a:spLocks noChangeArrowheads="1"/>
            </p:cNvSpPr>
            <p:nvPr/>
          </p:nvSpPr>
          <p:spPr bwMode="auto">
            <a:xfrm>
              <a:off x="1970" y="32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9827" name="Group 58"/>
          <p:cNvGrpSpPr>
            <a:grpSpLocks/>
          </p:cNvGrpSpPr>
          <p:nvPr/>
        </p:nvGrpSpPr>
        <p:grpSpPr bwMode="auto">
          <a:xfrm>
            <a:off x="2836801" y="4884840"/>
            <a:ext cx="308160" cy="437760"/>
            <a:chOff x="1970" y="3392"/>
            <a:chExt cx="214" cy="304"/>
          </a:xfrm>
        </p:grpSpPr>
        <p:grpSp>
          <p:nvGrpSpPr>
            <p:cNvPr id="119867" name="Group 59"/>
            <p:cNvGrpSpPr>
              <a:grpSpLocks/>
            </p:cNvGrpSpPr>
            <p:nvPr/>
          </p:nvGrpSpPr>
          <p:grpSpPr bwMode="auto">
            <a:xfrm>
              <a:off x="1970" y="3609"/>
              <a:ext cx="213" cy="42"/>
              <a:chOff x="1970" y="3609"/>
              <a:chExt cx="213" cy="42"/>
            </a:xfrm>
          </p:grpSpPr>
          <p:sp>
            <p:nvSpPr>
              <p:cNvPr id="119874" name="AutoShape 60"/>
              <p:cNvSpPr>
                <a:spLocks noChangeArrowheads="1"/>
              </p:cNvSpPr>
              <p:nvPr/>
            </p:nvSpPr>
            <p:spPr bwMode="auto">
              <a:xfrm>
                <a:off x="1970" y="360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75" name="AutoShape 61"/>
              <p:cNvSpPr>
                <a:spLocks noChangeArrowheads="1"/>
              </p:cNvSpPr>
              <p:nvPr/>
            </p:nvSpPr>
            <p:spPr bwMode="auto">
              <a:xfrm>
                <a:off x="1970" y="360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9868" name="AutoShape 62"/>
            <p:cNvSpPr>
              <a:spLocks noChangeArrowheads="1"/>
            </p:cNvSpPr>
            <p:nvPr/>
          </p:nvSpPr>
          <p:spPr bwMode="auto">
            <a:xfrm>
              <a:off x="1970" y="35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69" name="AutoShape 63"/>
            <p:cNvSpPr>
              <a:spLocks noChangeArrowheads="1"/>
            </p:cNvSpPr>
            <p:nvPr/>
          </p:nvSpPr>
          <p:spPr bwMode="auto">
            <a:xfrm>
              <a:off x="1970" y="356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70" name="AutoShape 64"/>
            <p:cNvSpPr>
              <a:spLocks noChangeArrowheads="1"/>
            </p:cNvSpPr>
            <p:nvPr/>
          </p:nvSpPr>
          <p:spPr bwMode="auto">
            <a:xfrm>
              <a:off x="1970" y="343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71" name="AutoShape 65"/>
            <p:cNvSpPr>
              <a:spLocks noChangeArrowheads="1"/>
            </p:cNvSpPr>
            <p:nvPr/>
          </p:nvSpPr>
          <p:spPr bwMode="auto">
            <a:xfrm>
              <a:off x="1970" y="3478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72" name="AutoShape 66"/>
            <p:cNvSpPr>
              <a:spLocks noChangeArrowheads="1"/>
            </p:cNvSpPr>
            <p:nvPr/>
          </p:nvSpPr>
          <p:spPr bwMode="auto">
            <a:xfrm>
              <a:off x="1970" y="339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73" name="AutoShape 67"/>
            <p:cNvSpPr>
              <a:spLocks noChangeArrowheads="1"/>
            </p:cNvSpPr>
            <p:nvPr/>
          </p:nvSpPr>
          <p:spPr bwMode="auto">
            <a:xfrm>
              <a:off x="1970" y="365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19828" name="Group 68"/>
          <p:cNvGrpSpPr>
            <a:grpSpLocks/>
          </p:cNvGrpSpPr>
          <p:nvPr/>
        </p:nvGrpSpPr>
        <p:grpSpPr bwMode="auto">
          <a:xfrm>
            <a:off x="2836801" y="5504041"/>
            <a:ext cx="308160" cy="439200"/>
            <a:chOff x="1970" y="3822"/>
            <a:chExt cx="214" cy="305"/>
          </a:xfrm>
        </p:grpSpPr>
        <p:grpSp>
          <p:nvGrpSpPr>
            <p:cNvPr id="119858" name="Group 69"/>
            <p:cNvGrpSpPr>
              <a:grpSpLocks/>
            </p:cNvGrpSpPr>
            <p:nvPr/>
          </p:nvGrpSpPr>
          <p:grpSpPr bwMode="auto">
            <a:xfrm>
              <a:off x="1970" y="4040"/>
              <a:ext cx="213" cy="42"/>
              <a:chOff x="1970" y="4040"/>
              <a:chExt cx="213" cy="42"/>
            </a:xfrm>
          </p:grpSpPr>
          <p:sp>
            <p:nvSpPr>
              <p:cNvPr id="119865" name="AutoShape 70"/>
              <p:cNvSpPr>
                <a:spLocks noChangeArrowheads="1"/>
              </p:cNvSpPr>
              <p:nvPr/>
            </p:nvSpPr>
            <p:spPr bwMode="auto">
              <a:xfrm>
                <a:off x="1970" y="4040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66" name="AutoShape 71"/>
              <p:cNvSpPr>
                <a:spLocks noChangeArrowheads="1"/>
              </p:cNvSpPr>
              <p:nvPr/>
            </p:nvSpPr>
            <p:spPr bwMode="auto">
              <a:xfrm>
                <a:off x="1970" y="4040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9859" name="AutoShape 72"/>
            <p:cNvSpPr>
              <a:spLocks noChangeArrowheads="1"/>
            </p:cNvSpPr>
            <p:nvPr/>
          </p:nvSpPr>
          <p:spPr bwMode="auto">
            <a:xfrm>
              <a:off x="1970" y="395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60" name="AutoShape 73"/>
            <p:cNvSpPr>
              <a:spLocks noChangeArrowheads="1"/>
            </p:cNvSpPr>
            <p:nvPr/>
          </p:nvSpPr>
          <p:spPr bwMode="auto">
            <a:xfrm>
              <a:off x="1970" y="399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61" name="AutoShape 74"/>
            <p:cNvSpPr>
              <a:spLocks noChangeArrowheads="1"/>
            </p:cNvSpPr>
            <p:nvPr/>
          </p:nvSpPr>
          <p:spPr bwMode="auto">
            <a:xfrm>
              <a:off x="1970" y="386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62" name="AutoShape 75"/>
            <p:cNvSpPr>
              <a:spLocks noChangeArrowheads="1"/>
            </p:cNvSpPr>
            <p:nvPr/>
          </p:nvSpPr>
          <p:spPr bwMode="auto">
            <a:xfrm>
              <a:off x="1970" y="391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63" name="AutoShape 76"/>
            <p:cNvSpPr>
              <a:spLocks noChangeArrowheads="1"/>
            </p:cNvSpPr>
            <p:nvPr/>
          </p:nvSpPr>
          <p:spPr bwMode="auto">
            <a:xfrm>
              <a:off x="1970" y="38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19864" name="AutoShape 77"/>
            <p:cNvSpPr>
              <a:spLocks noChangeArrowheads="1"/>
            </p:cNvSpPr>
            <p:nvPr/>
          </p:nvSpPr>
          <p:spPr bwMode="auto">
            <a:xfrm>
              <a:off x="1970" y="408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19829" name="Text Box 78"/>
          <p:cNvSpPr txBox="1">
            <a:spLocks noChangeArrowheads="1"/>
          </p:cNvSpPr>
          <p:nvPr/>
        </p:nvSpPr>
        <p:spPr bwMode="auto">
          <a:xfrm>
            <a:off x="3307681" y="4382281"/>
            <a:ext cx="780480" cy="21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On disk</a:t>
            </a:r>
          </a:p>
        </p:txBody>
      </p:sp>
      <p:pic>
        <p:nvPicPr>
          <p:cNvPr id="119830" name="Picture 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481" y="2405161"/>
            <a:ext cx="734400" cy="767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119831" name="Group 80"/>
          <p:cNvGrpSpPr>
            <a:grpSpLocks/>
          </p:cNvGrpSpPr>
          <p:nvPr/>
        </p:nvGrpSpPr>
        <p:grpSpPr bwMode="auto">
          <a:xfrm>
            <a:off x="5492161" y="3172681"/>
            <a:ext cx="308160" cy="966240"/>
            <a:chOff x="3814" y="2203"/>
            <a:chExt cx="214" cy="671"/>
          </a:xfrm>
        </p:grpSpPr>
        <p:grpSp>
          <p:nvGrpSpPr>
            <p:cNvPr id="119847" name="Group 81"/>
            <p:cNvGrpSpPr>
              <a:grpSpLocks/>
            </p:cNvGrpSpPr>
            <p:nvPr/>
          </p:nvGrpSpPr>
          <p:grpSpPr bwMode="auto">
            <a:xfrm>
              <a:off x="3814" y="2569"/>
              <a:ext cx="214" cy="305"/>
              <a:chOff x="3814" y="2569"/>
              <a:chExt cx="214" cy="305"/>
            </a:xfrm>
          </p:grpSpPr>
          <p:grpSp>
            <p:nvGrpSpPr>
              <p:cNvPr id="119849" name="Group 82"/>
              <p:cNvGrpSpPr>
                <a:grpSpLocks/>
              </p:cNvGrpSpPr>
              <p:nvPr/>
            </p:nvGrpSpPr>
            <p:grpSpPr bwMode="auto">
              <a:xfrm>
                <a:off x="3814" y="2787"/>
                <a:ext cx="213" cy="42"/>
                <a:chOff x="3814" y="2787"/>
                <a:chExt cx="213" cy="42"/>
              </a:xfrm>
            </p:grpSpPr>
            <p:sp>
              <p:nvSpPr>
                <p:cNvPr id="119856" name="AutoShape 83"/>
                <p:cNvSpPr>
                  <a:spLocks noChangeArrowheads="1"/>
                </p:cNvSpPr>
                <p:nvPr/>
              </p:nvSpPr>
              <p:spPr bwMode="auto">
                <a:xfrm>
                  <a:off x="3814" y="278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9857" name="AutoShape 84"/>
                <p:cNvSpPr>
                  <a:spLocks noChangeArrowheads="1"/>
                </p:cNvSpPr>
                <p:nvPr/>
              </p:nvSpPr>
              <p:spPr bwMode="auto">
                <a:xfrm>
                  <a:off x="3814" y="278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19850" name="AutoShape 85"/>
              <p:cNvSpPr>
                <a:spLocks noChangeArrowheads="1"/>
              </p:cNvSpPr>
              <p:nvPr/>
            </p:nvSpPr>
            <p:spPr bwMode="auto">
              <a:xfrm>
                <a:off x="3814" y="2701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51" name="AutoShape 86"/>
              <p:cNvSpPr>
                <a:spLocks noChangeArrowheads="1"/>
              </p:cNvSpPr>
              <p:nvPr/>
            </p:nvSpPr>
            <p:spPr bwMode="auto">
              <a:xfrm>
                <a:off x="3814" y="2743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52" name="AutoShape 87"/>
              <p:cNvSpPr>
                <a:spLocks noChangeArrowheads="1"/>
              </p:cNvSpPr>
              <p:nvPr/>
            </p:nvSpPr>
            <p:spPr bwMode="auto">
              <a:xfrm>
                <a:off x="3814" y="2613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53" name="AutoShape 88"/>
              <p:cNvSpPr>
                <a:spLocks noChangeArrowheads="1"/>
              </p:cNvSpPr>
              <p:nvPr/>
            </p:nvSpPr>
            <p:spPr bwMode="auto">
              <a:xfrm>
                <a:off x="3814" y="2657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54" name="AutoShape 89"/>
              <p:cNvSpPr>
                <a:spLocks noChangeArrowheads="1"/>
              </p:cNvSpPr>
              <p:nvPr/>
            </p:nvSpPr>
            <p:spPr bwMode="auto">
              <a:xfrm>
                <a:off x="3814" y="2569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55" name="AutoShape 90"/>
              <p:cNvSpPr>
                <a:spLocks noChangeArrowheads="1"/>
              </p:cNvSpPr>
              <p:nvPr/>
            </p:nvSpPr>
            <p:spPr bwMode="auto">
              <a:xfrm>
                <a:off x="3814" y="2831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9848" name="Line 91"/>
            <p:cNvSpPr>
              <a:spLocks noChangeShapeType="1"/>
            </p:cNvSpPr>
            <p:nvPr/>
          </p:nvSpPr>
          <p:spPr bwMode="auto">
            <a:xfrm>
              <a:off x="3940" y="2203"/>
              <a:ext cx="1" cy="35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20" name="Group 92"/>
          <p:cNvGrpSpPr>
            <a:grpSpLocks/>
          </p:cNvGrpSpPr>
          <p:nvPr/>
        </p:nvGrpSpPr>
        <p:grpSpPr bwMode="auto">
          <a:xfrm>
            <a:off x="2836800" y="3643560"/>
            <a:ext cx="2649600" cy="437760"/>
            <a:chOff x="1970" y="2530"/>
            <a:chExt cx="1840" cy="304"/>
          </a:xfrm>
        </p:grpSpPr>
        <p:grpSp>
          <p:nvGrpSpPr>
            <p:cNvPr id="119836" name="Group 93"/>
            <p:cNvGrpSpPr>
              <a:grpSpLocks/>
            </p:cNvGrpSpPr>
            <p:nvPr/>
          </p:nvGrpSpPr>
          <p:grpSpPr bwMode="auto">
            <a:xfrm>
              <a:off x="1970" y="2530"/>
              <a:ext cx="214" cy="304"/>
              <a:chOff x="1970" y="2530"/>
              <a:chExt cx="214" cy="304"/>
            </a:xfrm>
          </p:grpSpPr>
          <p:grpSp>
            <p:nvGrpSpPr>
              <p:cNvPr id="119838" name="Group 94"/>
              <p:cNvGrpSpPr>
                <a:grpSpLocks/>
              </p:cNvGrpSpPr>
              <p:nvPr/>
            </p:nvGrpSpPr>
            <p:grpSpPr bwMode="auto">
              <a:xfrm>
                <a:off x="1970" y="2747"/>
                <a:ext cx="213" cy="42"/>
                <a:chOff x="1970" y="2747"/>
                <a:chExt cx="213" cy="42"/>
              </a:xfrm>
            </p:grpSpPr>
            <p:sp>
              <p:nvSpPr>
                <p:cNvPr id="119845" name="AutoShape 95"/>
                <p:cNvSpPr>
                  <a:spLocks noChangeArrowheads="1"/>
                </p:cNvSpPr>
                <p:nvPr/>
              </p:nvSpPr>
              <p:spPr bwMode="auto">
                <a:xfrm>
                  <a:off x="1970" y="274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19846" name="AutoShape 96"/>
                <p:cNvSpPr>
                  <a:spLocks noChangeArrowheads="1"/>
                </p:cNvSpPr>
                <p:nvPr/>
              </p:nvSpPr>
              <p:spPr bwMode="auto">
                <a:xfrm>
                  <a:off x="1970" y="274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19839" name="AutoShape 97"/>
              <p:cNvSpPr>
                <a:spLocks noChangeArrowheads="1"/>
              </p:cNvSpPr>
              <p:nvPr/>
            </p:nvSpPr>
            <p:spPr bwMode="auto">
              <a:xfrm>
                <a:off x="1970" y="2660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40" name="AutoShape 98"/>
              <p:cNvSpPr>
                <a:spLocks noChangeArrowheads="1"/>
              </p:cNvSpPr>
              <p:nvPr/>
            </p:nvSpPr>
            <p:spPr bwMode="auto">
              <a:xfrm>
                <a:off x="1970" y="2704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41" name="AutoShape 99"/>
              <p:cNvSpPr>
                <a:spLocks noChangeArrowheads="1"/>
              </p:cNvSpPr>
              <p:nvPr/>
            </p:nvSpPr>
            <p:spPr bwMode="auto">
              <a:xfrm>
                <a:off x="1970" y="2574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42" name="AutoShape 100"/>
              <p:cNvSpPr>
                <a:spLocks noChangeArrowheads="1"/>
              </p:cNvSpPr>
              <p:nvPr/>
            </p:nvSpPr>
            <p:spPr bwMode="auto">
              <a:xfrm>
                <a:off x="1970" y="2616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43" name="AutoShape 101"/>
              <p:cNvSpPr>
                <a:spLocks noChangeArrowheads="1"/>
              </p:cNvSpPr>
              <p:nvPr/>
            </p:nvSpPr>
            <p:spPr bwMode="auto">
              <a:xfrm>
                <a:off x="1970" y="2530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19844" name="AutoShape 102"/>
              <p:cNvSpPr>
                <a:spLocks noChangeArrowheads="1"/>
              </p:cNvSpPr>
              <p:nvPr/>
            </p:nvSpPr>
            <p:spPr bwMode="auto">
              <a:xfrm>
                <a:off x="1970" y="2791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19837" name="Line 103"/>
            <p:cNvSpPr>
              <a:spLocks noChangeShapeType="1"/>
            </p:cNvSpPr>
            <p:nvPr/>
          </p:nvSpPr>
          <p:spPr bwMode="auto">
            <a:xfrm flipH="1">
              <a:off x="2177" y="2695"/>
              <a:ext cx="1635" cy="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2635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57" name="Group 1"/>
          <p:cNvGrpSpPr>
            <a:grpSpLocks/>
          </p:cNvGrpSpPr>
          <p:nvPr/>
        </p:nvGrpSpPr>
        <p:grpSpPr bwMode="auto">
          <a:xfrm>
            <a:off x="2836801" y="3056040"/>
            <a:ext cx="308160" cy="437760"/>
            <a:chOff x="1970" y="2122"/>
            <a:chExt cx="214" cy="304"/>
          </a:xfrm>
        </p:grpSpPr>
        <p:grpSp>
          <p:nvGrpSpPr>
            <p:cNvPr id="121969" name="Group 2"/>
            <p:cNvGrpSpPr>
              <a:grpSpLocks/>
            </p:cNvGrpSpPr>
            <p:nvPr/>
          </p:nvGrpSpPr>
          <p:grpSpPr bwMode="auto">
            <a:xfrm>
              <a:off x="1970" y="2339"/>
              <a:ext cx="213" cy="42"/>
              <a:chOff x="1970" y="2339"/>
              <a:chExt cx="213" cy="42"/>
            </a:xfrm>
          </p:grpSpPr>
          <p:sp>
            <p:nvSpPr>
              <p:cNvPr id="121976" name="AutoShape 3"/>
              <p:cNvSpPr>
                <a:spLocks noChangeArrowheads="1"/>
              </p:cNvSpPr>
              <p:nvPr/>
            </p:nvSpPr>
            <p:spPr bwMode="auto">
              <a:xfrm>
                <a:off x="1970" y="233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77" name="AutoShape 4"/>
              <p:cNvSpPr>
                <a:spLocks noChangeArrowheads="1"/>
              </p:cNvSpPr>
              <p:nvPr/>
            </p:nvSpPr>
            <p:spPr bwMode="auto">
              <a:xfrm>
                <a:off x="1970" y="233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21970" name="AutoShape 5"/>
            <p:cNvSpPr>
              <a:spLocks noChangeArrowheads="1"/>
            </p:cNvSpPr>
            <p:nvPr/>
          </p:nvSpPr>
          <p:spPr bwMode="auto">
            <a:xfrm>
              <a:off x="1970" y="225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71" name="AutoShape 6"/>
            <p:cNvSpPr>
              <a:spLocks noChangeArrowheads="1"/>
            </p:cNvSpPr>
            <p:nvPr/>
          </p:nvSpPr>
          <p:spPr bwMode="auto">
            <a:xfrm>
              <a:off x="1970" y="229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72" name="AutoShape 7"/>
            <p:cNvSpPr>
              <a:spLocks noChangeArrowheads="1"/>
            </p:cNvSpPr>
            <p:nvPr/>
          </p:nvSpPr>
          <p:spPr bwMode="auto">
            <a:xfrm>
              <a:off x="1970" y="216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73" name="AutoShape 8"/>
            <p:cNvSpPr>
              <a:spLocks noChangeArrowheads="1"/>
            </p:cNvSpPr>
            <p:nvPr/>
          </p:nvSpPr>
          <p:spPr bwMode="auto">
            <a:xfrm>
              <a:off x="1970" y="2209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74" name="AutoShape 9"/>
            <p:cNvSpPr>
              <a:spLocks noChangeArrowheads="1"/>
            </p:cNvSpPr>
            <p:nvPr/>
          </p:nvSpPr>
          <p:spPr bwMode="auto">
            <a:xfrm>
              <a:off x="1970" y="21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75" name="AutoShape 10"/>
            <p:cNvSpPr>
              <a:spLocks noChangeArrowheads="1"/>
            </p:cNvSpPr>
            <p:nvPr/>
          </p:nvSpPr>
          <p:spPr bwMode="auto">
            <a:xfrm>
              <a:off x="1970" y="238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21858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70921"/>
            <a:ext cx="7807680" cy="47088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Multilevel Page Tables</a:t>
            </a:r>
          </a:p>
        </p:txBody>
      </p:sp>
      <p:sp>
        <p:nvSpPr>
          <p:cNvPr id="121859" name="Rectangle 12"/>
          <p:cNvSpPr>
            <a:spLocks noGrp="1" noChangeArrowheads="1"/>
          </p:cNvSpPr>
          <p:nvPr>
            <p:ph type="body" idx="4294967295"/>
          </p:nvPr>
        </p:nvSpPr>
        <p:spPr>
          <a:xfrm>
            <a:off x="449281" y="567721"/>
            <a:ext cx="8510400" cy="4322880"/>
          </a:xfrm>
        </p:spPr>
        <p:txBody>
          <a:bodyPr/>
          <a:lstStyle/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 dirty="0"/>
              <a:t>Problem: Can't hold all of the page tables in memory</a:t>
            </a:r>
          </a:p>
          <a:p>
            <a:pPr marL="253444" indent="-15840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 dirty="0"/>
              <a:t>Solution: Page the page tables!</a:t>
            </a:r>
          </a:p>
          <a:p>
            <a:pPr marL="678250" lvl="1" indent="-161282"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</a:tabLst>
            </a:pPr>
            <a:r>
              <a:rPr lang="en-GB" altLang="en-US" dirty="0"/>
              <a:t>Allow portions of the page tables to be kept in memory at one time</a:t>
            </a:r>
          </a:p>
        </p:txBody>
      </p:sp>
      <p:grpSp>
        <p:nvGrpSpPr>
          <p:cNvPr id="121860" name="Group 13"/>
          <p:cNvGrpSpPr>
            <a:grpSpLocks/>
          </p:cNvGrpSpPr>
          <p:nvPr/>
        </p:nvGrpSpPr>
        <p:grpSpPr bwMode="auto">
          <a:xfrm>
            <a:off x="699841" y="3885481"/>
            <a:ext cx="1310400" cy="273600"/>
            <a:chOff x="486" y="2698"/>
            <a:chExt cx="910" cy="190"/>
          </a:xfrm>
        </p:grpSpPr>
        <p:sp>
          <p:nvSpPr>
            <p:cNvPr id="121967" name="AutoShape 14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68" name="AutoShape 15"/>
            <p:cNvSpPr>
              <a:spLocks noChangeArrowheads="1"/>
            </p:cNvSpPr>
            <p:nvPr/>
          </p:nvSpPr>
          <p:spPr bwMode="auto">
            <a:xfrm>
              <a:off x="486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23FF23"/>
            </a:solidFill>
            <a:ln w="90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table #</a:t>
              </a:r>
            </a:p>
          </p:txBody>
        </p:sp>
      </p:grpSp>
      <p:sp>
        <p:nvSpPr>
          <p:cNvPr id="121861" name="AutoShape 16"/>
          <p:cNvSpPr>
            <a:spLocks noChangeArrowheads="1"/>
          </p:cNvSpPr>
          <p:nvPr/>
        </p:nvSpPr>
        <p:spPr bwMode="auto">
          <a:xfrm>
            <a:off x="699840" y="416196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62" name="AutoShape 17"/>
          <p:cNvSpPr>
            <a:spLocks noChangeArrowheads="1"/>
          </p:cNvSpPr>
          <p:nvPr/>
        </p:nvSpPr>
        <p:spPr bwMode="auto">
          <a:xfrm>
            <a:off x="699840" y="443844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63" name="AutoShape 18"/>
          <p:cNvSpPr>
            <a:spLocks noChangeArrowheads="1"/>
          </p:cNvSpPr>
          <p:nvPr/>
        </p:nvSpPr>
        <p:spPr bwMode="auto">
          <a:xfrm>
            <a:off x="699840" y="36090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64" name="AutoShape 19"/>
          <p:cNvSpPr>
            <a:spLocks noChangeArrowheads="1"/>
          </p:cNvSpPr>
          <p:nvPr/>
        </p:nvSpPr>
        <p:spPr bwMode="auto">
          <a:xfrm>
            <a:off x="699840" y="47149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65" name="AutoShape 20"/>
          <p:cNvSpPr>
            <a:spLocks noChangeArrowheads="1"/>
          </p:cNvSpPr>
          <p:nvPr/>
        </p:nvSpPr>
        <p:spPr bwMode="auto">
          <a:xfrm>
            <a:off x="699840" y="333252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66" name="AutoShape 21"/>
          <p:cNvSpPr>
            <a:spLocks noChangeArrowheads="1"/>
          </p:cNvSpPr>
          <p:nvPr/>
        </p:nvSpPr>
        <p:spPr bwMode="auto">
          <a:xfrm>
            <a:off x="699840" y="4991400"/>
            <a:ext cx="1313280" cy="276480"/>
          </a:xfrm>
          <a:prstGeom prst="roundRect">
            <a:avLst>
              <a:gd name="adj" fmla="val 519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21867" name="Group 22"/>
          <p:cNvGrpSpPr>
            <a:grpSpLocks/>
          </p:cNvGrpSpPr>
          <p:nvPr/>
        </p:nvGrpSpPr>
        <p:grpSpPr bwMode="auto">
          <a:xfrm>
            <a:off x="308160" y="1881001"/>
            <a:ext cx="3836160" cy="550080"/>
            <a:chOff x="214" y="1306"/>
            <a:chExt cx="2664" cy="382"/>
          </a:xfrm>
        </p:grpSpPr>
        <p:grpSp>
          <p:nvGrpSpPr>
            <p:cNvPr id="121957" name="Group 23"/>
            <p:cNvGrpSpPr>
              <a:grpSpLocks/>
            </p:cNvGrpSpPr>
            <p:nvPr/>
          </p:nvGrpSpPr>
          <p:grpSpPr bwMode="auto">
            <a:xfrm>
              <a:off x="2175" y="1498"/>
              <a:ext cx="703" cy="190"/>
              <a:chOff x="2175" y="1498"/>
              <a:chExt cx="703" cy="190"/>
            </a:xfrm>
          </p:grpSpPr>
          <p:sp>
            <p:nvSpPr>
              <p:cNvPr id="121965" name="AutoShape 24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66" name="AutoShape 25"/>
              <p:cNvSpPr>
                <a:spLocks noChangeArrowheads="1"/>
              </p:cNvSpPr>
              <p:nvPr/>
            </p:nvSpPr>
            <p:spPr bwMode="auto">
              <a:xfrm>
                <a:off x="2175" y="1498"/>
                <a:ext cx="704" cy="191"/>
              </a:xfrm>
              <a:prstGeom prst="roundRect">
                <a:avLst>
                  <a:gd name="adj" fmla="val 519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offset</a:t>
                </a:r>
              </a:p>
            </p:txBody>
          </p:sp>
        </p:grpSp>
        <p:sp>
          <p:nvSpPr>
            <p:cNvPr id="121958" name="AutoShape 26"/>
            <p:cNvSpPr>
              <a:spLocks noChangeArrowheads="1"/>
            </p:cNvSpPr>
            <p:nvPr/>
          </p:nvSpPr>
          <p:spPr bwMode="auto">
            <a:xfrm>
              <a:off x="660" y="1306"/>
              <a:ext cx="1630" cy="192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virtual address</a:t>
              </a:r>
            </a:p>
          </p:txBody>
        </p:sp>
        <p:grpSp>
          <p:nvGrpSpPr>
            <p:cNvPr id="121959" name="Group 27"/>
            <p:cNvGrpSpPr>
              <a:grpSpLocks/>
            </p:cNvGrpSpPr>
            <p:nvPr/>
          </p:nvGrpSpPr>
          <p:grpSpPr bwMode="auto">
            <a:xfrm>
              <a:off x="214" y="1498"/>
              <a:ext cx="911" cy="190"/>
              <a:chOff x="214" y="1498"/>
              <a:chExt cx="911" cy="190"/>
            </a:xfrm>
          </p:grpSpPr>
          <p:sp>
            <p:nvSpPr>
              <p:cNvPr id="121963" name="AutoShape 28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64" name="AutoShape 29"/>
              <p:cNvSpPr>
                <a:spLocks noChangeArrowheads="1"/>
              </p:cNvSpPr>
              <p:nvPr/>
            </p:nvSpPr>
            <p:spPr bwMode="auto">
              <a:xfrm>
                <a:off x="214" y="1498"/>
                <a:ext cx="912" cy="191"/>
              </a:xfrm>
              <a:prstGeom prst="roundRect">
                <a:avLst>
                  <a:gd name="adj" fmla="val 519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primary page #</a:t>
                </a:r>
              </a:p>
            </p:txBody>
          </p:sp>
        </p:grpSp>
        <p:grpSp>
          <p:nvGrpSpPr>
            <p:cNvPr id="121960" name="Group 30"/>
            <p:cNvGrpSpPr>
              <a:grpSpLocks/>
            </p:cNvGrpSpPr>
            <p:nvPr/>
          </p:nvGrpSpPr>
          <p:grpSpPr bwMode="auto">
            <a:xfrm>
              <a:off x="1127" y="1498"/>
              <a:ext cx="1046" cy="190"/>
              <a:chOff x="1127" y="1498"/>
              <a:chExt cx="1046" cy="190"/>
            </a:xfrm>
          </p:grpSpPr>
          <p:sp>
            <p:nvSpPr>
              <p:cNvPr id="121961" name="AutoShape 31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62" name="AutoShape 32"/>
              <p:cNvSpPr>
                <a:spLocks noChangeArrowheads="1"/>
              </p:cNvSpPr>
              <p:nvPr/>
            </p:nvSpPr>
            <p:spPr bwMode="auto">
              <a:xfrm>
                <a:off x="1127" y="1498"/>
                <a:ext cx="1047" cy="191"/>
              </a:xfrm>
              <a:prstGeom prst="roundRect">
                <a:avLst>
                  <a:gd name="adj" fmla="val 519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2452" rIns="81638" bIns="42452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7000"/>
                  </a:lnSpc>
                  <a:spcBef>
                    <a:spcPts val="181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270">
                    <a:latin typeface="Calibri" charset="0"/>
                    <a:ea typeface="Calibri" charset="0"/>
                    <a:cs typeface="Calibri" charset="0"/>
                  </a:rPr>
                  <a:t>secondary page #</a:t>
                </a:r>
              </a:p>
            </p:txBody>
          </p:sp>
        </p:grpSp>
      </p:grpSp>
      <p:sp>
        <p:nvSpPr>
          <p:cNvPr id="121868" name="Freeform 33"/>
          <p:cNvSpPr>
            <a:spLocks/>
          </p:cNvSpPr>
          <p:nvPr/>
        </p:nvSpPr>
        <p:spPr bwMode="auto">
          <a:xfrm>
            <a:off x="440641" y="2433960"/>
            <a:ext cx="246240" cy="1589760"/>
          </a:xfrm>
          <a:custGeom>
            <a:avLst/>
            <a:gdLst>
              <a:gd name="T0" fmla="*/ 0 w 754"/>
              <a:gd name="T1" fmla="*/ 0 h 4869"/>
              <a:gd name="T2" fmla="*/ 0 w 754"/>
              <a:gd name="T3" fmla="*/ 2147483646 h 4869"/>
              <a:gd name="T4" fmla="*/ 2147483646 w 754"/>
              <a:gd name="T5" fmla="*/ 2147483646 h 4869"/>
              <a:gd name="T6" fmla="*/ 0 60000 65536"/>
              <a:gd name="T7" fmla="*/ 0 60000 65536"/>
              <a:gd name="T8" fmla="*/ 0 60000 65536"/>
              <a:gd name="T9" fmla="*/ 0 w 754"/>
              <a:gd name="T10" fmla="*/ 0 h 4869"/>
              <a:gd name="T11" fmla="*/ 754 w 754"/>
              <a:gd name="T12" fmla="*/ 4869 h 48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4" h="4869">
                <a:moveTo>
                  <a:pt x="0" y="0"/>
                </a:moveTo>
                <a:lnTo>
                  <a:pt x="0" y="4868"/>
                </a:lnTo>
                <a:lnTo>
                  <a:pt x="753" y="4868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69" name="AutoShape 34"/>
          <p:cNvSpPr>
            <a:spLocks noChangeArrowheads="1"/>
          </p:cNvSpPr>
          <p:nvPr/>
        </p:nvSpPr>
        <p:spPr bwMode="auto">
          <a:xfrm>
            <a:off x="2625121" y="3292200"/>
            <a:ext cx="227376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70" name="Line 35"/>
          <p:cNvSpPr>
            <a:spLocks noChangeShapeType="1"/>
          </p:cNvSpPr>
          <p:nvPr/>
        </p:nvSpPr>
        <p:spPr bwMode="auto">
          <a:xfrm flipV="1">
            <a:off x="2008801" y="3639241"/>
            <a:ext cx="828000" cy="393120"/>
          </a:xfrm>
          <a:prstGeom prst="line">
            <a:avLst/>
          </a:prstGeom>
          <a:noFill/>
          <a:ln w="45720">
            <a:solidFill>
              <a:srgbClr val="2323D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71" name="Text Box 36"/>
          <p:cNvSpPr txBox="1">
            <a:spLocks noChangeArrowheads="1"/>
          </p:cNvSpPr>
          <p:nvPr/>
        </p:nvSpPr>
        <p:spPr bwMode="auto">
          <a:xfrm>
            <a:off x="707041" y="2840040"/>
            <a:ext cx="12528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Primary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table (1)</a:t>
            </a:r>
            <a:r>
              <a:rPr lang="x-none" altLang="en-US" sz="145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72" name="Text Box 37"/>
          <p:cNvSpPr txBox="1">
            <a:spLocks noChangeArrowheads="1"/>
          </p:cNvSpPr>
          <p:nvPr/>
        </p:nvSpPr>
        <p:spPr bwMode="auto">
          <a:xfrm>
            <a:off x="2263681" y="2537640"/>
            <a:ext cx="1490400" cy="42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Secondary page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tables (N)</a:t>
            </a:r>
            <a:r>
              <a:rPr lang="x-none" altLang="en-US" sz="1451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451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21873" name="Group 38"/>
          <p:cNvGrpSpPr>
            <a:grpSpLocks/>
          </p:cNvGrpSpPr>
          <p:nvPr/>
        </p:nvGrpSpPr>
        <p:grpSpPr bwMode="auto">
          <a:xfrm>
            <a:off x="2836801" y="3643560"/>
            <a:ext cx="308160" cy="437760"/>
            <a:chOff x="1970" y="2530"/>
            <a:chExt cx="214" cy="304"/>
          </a:xfrm>
        </p:grpSpPr>
        <p:grpSp>
          <p:nvGrpSpPr>
            <p:cNvPr id="121948" name="Group 39"/>
            <p:cNvGrpSpPr>
              <a:grpSpLocks/>
            </p:cNvGrpSpPr>
            <p:nvPr/>
          </p:nvGrpSpPr>
          <p:grpSpPr bwMode="auto">
            <a:xfrm>
              <a:off x="1970" y="2747"/>
              <a:ext cx="213" cy="42"/>
              <a:chOff x="1970" y="2747"/>
              <a:chExt cx="213" cy="42"/>
            </a:xfrm>
          </p:grpSpPr>
          <p:sp>
            <p:nvSpPr>
              <p:cNvPr id="121955" name="AutoShape 40"/>
              <p:cNvSpPr>
                <a:spLocks noChangeArrowheads="1"/>
              </p:cNvSpPr>
              <p:nvPr/>
            </p:nvSpPr>
            <p:spPr bwMode="auto">
              <a:xfrm>
                <a:off x="1970" y="2747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56" name="AutoShape 41"/>
              <p:cNvSpPr>
                <a:spLocks noChangeArrowheads="1"/>
              </p:cNvSpPr>
              <p:nvPr/>
            </p:nvSpPr>
            <p:spPr bwMode="auto">
              <a:xfrm>
                <a:off x="1970" y="2747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21949" name="AutoShape 42"/>
            <p:cNvSpPr>
              <a:spLocks noChangeArrowheads="1"/>
            </p:cNvSpPr>
            <p:nvPr/>
          </p:nvSpPr>
          <p:spPr bwMode="auto">
            <a:xfrm>
              <a:off x="1970" y="266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50" name="AutoShape 43"/>
            <p:cNvSpPr>
              <a:spLocks noChangeArrowheads="1"/>
            </p:cNvSpPr>
            <p:nvPr/>
          </p:nvSpPr>
          <p:spPr bwMode="auto">
            <a:xfrm>
              <a:off x="1970" y="270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51" name="AutoShape 44"/>
            <p:cNvSpPr>
              <a:spLocks noChangeArrowheads="1"/>
            </p:cNvSpPr>
            <p:nvPr/>
          </p:nvSpPr>
          <p:spPr bwMode="auto">
            <a:xfrm>
              <a:off x="1970" y="257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52" name="AutoShape 45"/>
            <p:cNvSpPr>
              <a:spLocks noChangeArrowheads="1"/>
            </p:cNvSpPr>
            <p:nvPr/>
          </p:nvSpPr>
          <p:spPr bwMode="auto">
            <a:xfrm>
              <a:off x="1970" y="261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53" name="AutoShape 46"/>
            <p:cNvSpPr>
              <a:spLocks noChangeArrowheads="1"/>
            </p:cNvSpPr>
            <p:nvPr/>
          </p:nvSpPr>
          <p:spPr bwMode="auto">
            <a:xfrm>
              <a:off x="1970" y="253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54" name="AutoShape 47"/>
            <p:cNvSpPr>
              <a:spLocks noChangeArrowheads="1"/>
            </p:cNvSpPr>
            <p:nvPr/>
          </p:nvSpPr>
          <p:spPr bwMode="auto">
            <a:xfrm>
              <a:off x="1970" y="279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21874" name="Group 48"/>
          <p:cNvGrpSpPr>
            <a:grpSpLocks/>
          </p:cNvGrpSpPr>
          <p:nvPr/>
        </p:nvGrpSpPr>
        <p:grpSpPr bwMode="auto">
          <a:xfrm>
            <a:off x="2836801" y="4264201"/>
            <a:ext cx="308160" cy="437760"/>
            <a:chOff x="1970" y="2961"/>
            <a:chExt cx="214" cy="304"/>
          </a:xfrm>
        </p:grpSpPr>
        <p:grpSp>
          <p:nvGrpSpPr>
            <p:cNvPr id="121939" name="Group 49"/>
            <p:cNvGrpSpPr>
              <a:grpSpLocks/>
            </p:cNvGrpSpPr>
            <p:nvPr/>
          </p:nvGrpSpPr>
          <p:grpSpPr bwMode="auto">
            <a:xfrm>
              <a:off x="1970" y="3178"/>
              <a:ext cx="213" cy="42"/>
              <a:chOff x="1970" y="3178"/>
              <a:chExt cx="213" cy="42"/>
            </a:xfrm>
          </p:grpSpPr>
          <p:sp>
            <p:nvSpPr>
              <p:cNvPr id="121946" name="AutoShape 50"/>
              <p:cNvSpPr>
                <a:spLocks noChangeArrowheads="1"/>
              </p:cNvSpPr>
              <p:nvPr/>
            </p:nvSpPr>
            <p:spPr bwMode="auto">
              <a:xfrm>
                <a:off x="1970" y="3178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47" name="AutoShape 51"/>
              <p:cNvSpPr>
                <a:spLocks noChangeArrowheads="1"/>
              </p:cNvSpPr>
              <p:nvPr/>
            </p:nvSpPr>
            <p:spPr bwMode="auto">
              <a:xfrm>
                <a:off x="1970" y="3178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808080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21940" name="AutoShape 52"/>
            <p:cNvSpPr>
              <a:spLocks noChangeArrowheads="1"/>
            </p:cNvSpPr>
            <p:nvPr/>
          </p:nvSpPr>
          <p:spPr bwMode="auto">
            <a:xfrm>
              <a:off x="1970" y="309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41" name="AutoShape 53"/>
            <p:cNvSpPr>
              <a:spLocks noChangeArrowheads="1"/>
            </p:cNvSpPr>
            <p:nvPr/>
          </p:nvSpPr>
          <p:spPr bwMode="auto">
            <a:xfrm>
              <a:off x="1970" y="313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42" name="AutoShape 54"/>
            <p:cNvSpPr>
              <a:spLocks noChangeArrowheads="1"/>
            </p:cNvSpPr>
            <p:nvPr/>
          </p:nvSpPr>
          <p:spPr bwMode="auto">
            <a:xfrm>
              <a:off x="1970" y="300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43" name="AutoShape 55"/>
            <p:cNvSpPr>
              <a:spLocks noChangeArrowheads="1"/>
            </p:cNvSpPr>
            <p:nvPr/>
          </p:nvSpPr>
          <p:spPr bwMode="auto">
            <a:xfrm>
              <a:off x="1970" y="3048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44" name="AutoShape 56"/>
            <p:cNvSpPr>
              <a:spLocks noChangeArrowheads="1"/>
            </p:cNvSpPr>
            <p:nvPr/>
          </p:nvSpPr>
          <p:spPr bwMode="auto">
            <a:xfrm>
              <a:off x="1970" y="2961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45" name="AutoShape 57"/>
            <p:cNvSpPr>
              <a:spLocks noChangeArrowheads="1"/>
            </p:cNvSpPr>
            <p:nvPr/>
          </p:nvSpPr>
          <p:spPr bwMode="auto">
            <a:xfrm>
              <a:off x="1970" y="32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21875" name="Group 58"/>
          <p:cNvGrpSpPr>
            <a:grpSpLocks/>
          </p:cNvGrpSpPr>
          <p:nvPr/>
        </p:nvGrpSpPr>
        <p:grpSpPr bwMode="auto">
          <a:xfrm>
            <a:off x="2836801" y="4884840"/>
            <a:ext cx="308160" cy="437760"/>
            <a:chOff x="1970" y="3392"/>
            <a:chExt cx="214" cy="304"/>
          </a:xfrm>
        </p:grpSpPr>
        <p:grpSp>
          <p:nvGrpSpPr>
            <p:cNvPr id="121930" name="Group 59"/>
            <p:cNvGrpSpPr>
              <a:grpSpLocks/>
            </p:cNvGrpSpPr>
            <p:nvPr/>
          </p:nvGrpSpPr>
          <p:grpSpPr bwMode="auto">
            <a:xfrm>
              <a:off x="1970" y="3609"/>
              <a:ext cx="213" cy="42"/>
              <a:chOff x="1970" y="3609"/>
              <a:chExt cx="213" cy="42"/>
            </a:xfrm>
          </p:grpSpPr>
          <p:sp>
            <p:nvSpPr>
              <p:cNvPr id="121937" name="AutoShape 60"/>
              <p:cNvSpPr>
                <a:spLocks noChangeArrowheads="1"/>
              </p:cNvSpPr>
              <p:nvPr/>
            </p:nvSpPr>
            <p:spPr bwMode="auto">
              <a:xfrm>
                <a:off x="1970" y="360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38" name="AutoShape 61"/>
              <p:cNvSpPr>
                <a:spLocks noChangeArrowheads="1"/>
              </p:cNvSpPr>
              <p:nvPr/>
            </p:nvSpPr>
            <p:spPr bwMode="auto">
              <a:xfrm>
                <a:off x="1970" y="3609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21931" name="AutoShape 62"/>
            <p:cNvSpPr>
              <a:spLocks noChangeArrowheads="1"/>
            </p:cNvSpPr>
            <p:nvPr/>
          </p:nvSpPr>
          <p:spPr bwMode="auto">
            <a:xfrm>
              <a:off x="1970" y="35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32" name="AutoShape 63"/>
            <p:cNvSpPr>
              <a:spLocks noChangeArrowheads="1"/>
            </p:cNvSpPr>
            <p:nvPr/>
          </p:nvSpPr>
          <p:spPr bwMode="auto">
            <a:xfrm>
              <a:off x="1970" y="356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33" name="AutoShape 64"/>
            <p:cNvSpPr>
              <a:spLocks noChangeArrowheads="1"/>
            </p:cNvSpPr>
            <p:nvPr/>
          </p:nvSpPr>
          <p:spPr bwMode="auto">
            <a:xfrm>
              <a:off x="1970" y="3435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34" name="AutoShape 65"/>
            <p:cNvSpPr>
              <a:spLocks noChangeArrowheads="1"/>
            </p:cNvSpPr>
            <p:nvPr/>
          </p:nvSpPr>
          <p:spPr bwMode="auto">
            <a:xfrm>
              <a:off x="1970" y="3478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35" name="AutoShape 66"/>
            <p:cNvSpPr>
              <a:spLocks noChangeArrowheads="1"/>
            </p:cNvSpPr>
            <p:nvPr/>
          </p:nvSpPr>
          <p:spPr bwMode="auto">
            <a:xfrm>
              <a:off x="1970" y="339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36" name="AutoShape 67"/>
            <p:cNvSpPr>
              <a:spLocks noChangeArrowheads="1"/>
            </p:cNvSpPr>
            <p:nvPr/>
          </p:nvSpPr>
          <p:spPr bwMode="auto">
            <a:xfrm>
              <a:off x="1970" y="365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21876" name="Group 68"/>
          <p:cNvGrpSpPr>
            <a:grpSpLocks/>
          </p:cNvGrpSpPr>
          <p:nvPr/>
        </p:nvGrpSpPr>
        <p:grpSpPr bwMode="auto">
          <a:xfrm>
            <a:off x="2836801" y="5504041"/>
            <a:ext cx="308160" cy="439200"/>
            <a:chOff x="1970" y="3822"/>
            <a:chExt cx="214" cy="305"/>
          </a:xfrm>
        </p:grpSpPr>
        <p:grpSp>
          <p:nvGrpSpPr>
            <p:cNvPr id="121921" name="Group 69"/>
            <p:cNvGrpSpPr>
              <a:grpSpLocks/>
            </p:cNvGrpSpPr>
            <p:nvPr/>
          </p:nvGrpSpPr>
          <p:grpSpPr bwMode="auto">
            <a:xfrm>
              <a:off x="1970" y="4040"/>
              <a:ext cx="213" cy="42"/>
              <a:chOff x="1970" y="4040"/>
              <a:chExt cx="213" cy="42"/>
            </a:xfrm>
          </p:grpSpPr>
          <p:sp>
            <p:nvSpPr>
              <p:cNvPr id="121928" name="AutoShape 70"/>
              <p:cNvSpPr>
                <a:spLocks noChangeArrowheads="1"/>
              </p:cNvSpPr>
              <p:nvPr/>
            </p:nvSpPr>
            <p:spPr bwMode="auto">
              <a:xfrm>
                <a:off x="1970" y="4040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29" name="AutoShape 71"/>
              <p:cNvSpPr>
                <a:spLocks noChangeArrowheads="1"/>
              </p:cNvSpPr>
              <p:nvPr/>
            </p:nvSpPr>
            <p:spPr bwMode="auto">
              <a:xfrm>
                <a:off x="1970" y="4040"/>
                <a:ext cx="214" cy="43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90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21922" name="AutoShape 72"/>
            <p:cNvSpPr>
              <a:spLocks noChangeArrowheads="1"/>
            </p:cNvSpPr>
            <p:nvPr/>
          </p:nvSpPr>
          <p:spPr bwMode="auto">
            <a:xfrm>
              <a:off x="1970" y="3953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23" name="AutoShape 73"/>
            <p:cNvSpPr>
              <a:spLocks noChangeArrowheads="1"/>
            </p:cNvSpPr>
            <p:nvPr/>
          </p:nvSpPr>
          <p:spPr bwMode="auto">
            <a:xfrm>
              <a:off x="1970" y="399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24" name="AutoShape 74"/>
            <p:cNvSpPr>
              <a:spLocks noChangeArrowheads="1"/>
            </p:cNvSpPr>
            <p:nvPr/>
          </p:nvSpPr>
          <p:spPr bwMode="auto">
            <a:xfrm>
              <a:off x="1970" y="3866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25" name="AutoShape 75"/>
            <p:cNvSpPr>
              <a:spLocks noChangeArrowheads="1"/>
            </p:cNvSpPr>
            <p:nvPr/>
          </p:nvSpPr>
          <p:spPr bwMode="auto">
            <a:xfrm>
              <a:off x="1970" y="3910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26" name="AutoShape 76"/>
            <p:cNvSpPr>
              <a:spLocks noChangeArrowheads="1"/>
            </p:cNvSpPr>
            <p:nvPr/>
          </p:nvSpPr>
          <p:spPr bwMode="auto">
            <a:xfrm>
              <a:off x="1970" y="3822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27" name="AutoShape 77"/>
            <p:cNvSpPr>
              <a:spLocks noChangeArrowheads="1"/>
            </p:cNvSpPr>
            <p:nvPr/>
          </p:nvSpPr>
          <p:spPr bwMode="auto">
            <a:xfrm>
              <a:off x="1970" y="4084"/>
              <a:ext cx="215" cy="44"/>
            </a:xfrm>
            <a:prstGeom prst="roundRect">
              <a:avLst>
                <a:gd name="adj" fmla="val 2269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21877" name="Text Box 78"/>
          <p:cNvSpPr txBox="1">
            <a:spLocks noChangeArrowheads="1"/>
          </p:cNvSpPr>
          <p:nvPr/>
        </p:nvSpPr>
        <p:spPr bwMode="auto">
          <a:xfrm>
            <a:off x="3307681" y="4382281"/>
            <a:ext cx="780480" cy="21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On disk</a:t>
            </a:r>
          </a:p>
        </p:txBody>
      </p:sp>
      <p:grpSp>
        <p:nvGrpSpPr>
          <p:cNvPr id="121878" name="Group 79"/>
          <p:cNvGrpSpPr>
            <a:grpSpLocks/>
          </p:cNvGrpSpPr>
          <p:nvPr/>
        </p:nvGrpSpPr>
        <p:grpSpPr bwMode="auto">
          <a:xfrm>
            <a:off x="2836801" y="3643560"/>
            <a:ext cx="308160" cy="437760"/>
            <a:chOff x="1970" y="2530"/>
            <a:chExt cx="214" cy="304"/>
          </a:xfrm>
        </p:grpSpPr>
        <p:grpSp>
          <p:nvGrpSpPr>
            <p:cNvPr id="121911" name="Group 80"/>
            <p:cNvGrpSpPr>
              <a:grpSpLocks/>
            </p:cNvGrpSpPr>
            <p:nvPr/>
          </p:nvGrpSpPr>
          <p:grpSpPr bwMode="auto">
            <a:xfrm>
              <a:off x="1970" y="2530"/>
              <a:ext cx="214" cy="304"/>
              <a:chOff x="1970" y="2530"/>
              <a:chExt cx="214" cy="304"/>
            </a:xfrm>
          </p:grpSpPr>
          <p:grpSp>
            <p:nvGrpSpPr>
              <p:cNvPr id="121912" name="Group 81"/>
              <p:cNvGrpSpPr>
                <a:grpSpLocks/>
              </p:cNvGrpSpPr>
              <p:nvPr/>
            </p:nvGrpSpPr>
            <p:grpSpPr bwMode="auto">
              <a:xfrm>
                <a:off x="1970" y="2747"/>
                <a:ext cx="213" cy="42"/>
                <a:chOff x="1970" y="2747"/>
                <a:chExt cx="213" cy="42"/>
              </a:xfrm>
            </p:grpSpPr>
            <p:sp>
              <p:nvSpPr>
                <p:cNvPr id="121919" name="AutoShape 82"/>
                <p:cNvSpPr>
                  <a:spLocks noChangeArrowheads="1"/>
                </p:cNvSpPr>
                <p:nvPr/>
              </p:nvSpPr>
              <p:spPr bwMode="auto">
                <a:xfrm>
                  <a:off x="1970" y="274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21920" name="AutoShape 83"/>
                <p:cNvSpPr>
                  <a:spLocks noChangeArrowheads="1"/>
                </p:cNvSpPr>
                <p:nvPr/>
              </p:nvSpPr>
              <p:spPr bwMode="auto">
                <a:xfrm>
                  <a:off x="1970" y="2747"/>
                  <a:ext cx="214" cy="43"/>
                </a:xfrm>
                <a:prstGeom prst="roundRect">
                  <a:avLst>
                    <a:gd name="adj" fmla="val 2269"/>
                  </a:avLst>
                </a:prstGeom>
                <a:solidFill>
                  <a:srgbClr val="F6F2F2"/>
                </a:solidFill>
                <a:ln w="90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21913" name="AutoShape 84"/>
              <p:cNvSpPr>
                <a:spLocks noChangeArrowheads="1"/>
              </p:cNvSpPr>
              <p:nvPr/>
            </p:nvSpPr>
            <p:spPr bwMode="auto">
              <a:xfrm>
                <a:off x="1970" y="2660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14" name="AutoShape 85"/>
              <p:cNvSpPr>
                <a:spLocks noChangeArrowheads="1"/>
              </p:cNvSpPr>
              <p:nvPr/>
            </p:nvSpPr>
            <p:spPr bwMode="auto">
              <a:xfrm>
                <a:off x="1970" y="2704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15" name="AutoShape 86"/>
              <p:cNvSpPr>
                <a:spLocks noChangeArrowheads="1"/>
              </p:cNvSpPr>
              <p:nvPr/>
            </p:nvSpPr>
            <p:spPr bwMode="auto">
              <a:xfrm>
                <a:off x="1970" y="2574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16" name="AutoShape 87"/>
              <p:cNvSpPr>
                <a:spLocks noChangeArrowheads="1"/>
              </p:cNvSpPr>
              <p:nvPr/>
            </p:nvSpPr>
            <p:spPr bwMode="auto">
              <a:xfrm>
                <a:off x="1970" y="2616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17" name="AutoShape 88"/>
              <p:cNvSpPr>
                <a:spLocks noChangeArrowheads="1"/>
              </p:cNvSpPr>
              <p:nvPr/>
            </p:nvSpPr>
            <p:spPr bwMode="auto">
              <a:xfrm>
                <a:off x="1970" y="2530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21918" name="AutoShape 89"/>
              <p:cNvSpPr>
                <a:spLocks noChangeArrowheads="1"/>
              </p:cNvSpPr>
              <p:nvPr/>
            </p:nvSpPr>
            <p:spPr bwMode="auto">
              <a:xfrm>
                <a:off x="1970" y="2791"/>
                <a:ext cx="215" cy="44"/>
              </a:xfrm>
              <a:prstGeom prst="roundRect">
                <a:avLst>
                  <a:gd name="adj" fmla="val 2269"/>
                </a:avLst>
              </a:prstGeom>
              <a:solidFill>
                <a:srgbClr val="F6F2F2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</p:grpSp>
      <p:grpSp>
        <p:nvGrpSpPr>
          <p:cNvPr id="121879" name="Group 90"/>
          <p:cNvGrpSpPr>
            <a:grpSpLocks/>
          </p:cNvGrpSpPr>
          <p:nvPr/>
        </p:nvGrpSpPr>
        <p:grpSpPr bwMode="auto">
          <a:xfrm>
            <a:off x="7279201" y="2779561"/>
            <a:ext cx="1033920" cy="480960"/>
            <a:chOff x="5055" y="1930"/>
            <a:chExt cx="718" cy="334"/>
          </a:xfrm>
        </p:grpSpPr>
        <p:sp>
          <p:nvSpPr>
            <p:cNvPr id="121909" name="AutoShape 91"/>
            <p:cNvSpPr>
              <a:spLocks noChangeArrowheads="1"/>
            </p:cNvSpPr>
            <p:nvPr/>
          </p:nvSpPr>
          <p:spPr bwMode="auto">
            <a:xfrm>
              <a:off x="5055" y="193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10" name="AutoShape 92"/>
            <p:cNvSpPr>
              <a:spLocks noChangeArrowheads="1"/>
            </p:cNvSpPr>
            <p:nvPr/>
          </p:nvSpPr>
          <p:spPr bwMode="auto">
            <a:xfrm>
              <a:off x="5055" y="193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0</a:t>
              </a:r>
            </a:p>
          </p:txBody>
        </p:sp>
      </p:grpSp>
      <p:grpSp>
        <p:nvGrpSpPr>
          <p:cNvPr id="121880" name="Group 93"/>
          <p:cNvGrpSpPr>
            <a:grpSpLocks/>
          </p:cNvGrpSpPr>
          <p:nvPr/>
        </p:nvGrpSpPr>
        <p:grpSpPr bwMode="auto">
          <a:xfrm>
            <a:off x="7279201" y="3263401"/>
            <a:ext cx="1033920" cy="480960"/>
            <a:chOff x="5055" y="2266"/>
            <a:chExt cx="718" cy="334"/>
          </a:xfrm>
        </p:grpSpPr>
        <p:sp>
          <p:nvSpPr>
            <p:cNvPr id="121907" name="AutoShape 94"/>
            <p:cNvSpPr>
              <a:spLocks noChangeArrowheads="1"/>
            </p:cNvSpPr>
            <p:nvPr/>
          </p:nvSpPr>
          <p:spPr bwMode="auto">
            <a:xfrm>
              <a:off x="5055" y="226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08" name="AutoShape 95"/>
            <p:cNvSpPr>
              <a:spLocks noChangeArrowheads="1"/>
            </p:cNvSpPr>
            <p:nvPr/>
          </p:nvSpPr>
          <p:spPr bwMode="auto">
            <a:xfrm>
              <a:off x="5055" y="2266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1</a:t>
              </a:r>
            </a:p>
          </p:txBody>
        </p:sp>
      </p:grpSp>
      <p:grpSp>
        <p:nvGrpSpPr>
          <p:cNvPr id="121881" name="Group 96"/>
          <p:cNvGrpSpPr>
            <a:grpSpLocks/>
          </p:cNvGrpSpPr>
          <p:nvPr/>
        </p:nvGrpSpPr>
        <p:grpSpPr bwMode="auto">
          <a:xfrm>
            <a:off x="7279201" y="3747241"/>
            <a:ext cx="1033920" cy="480960"/>
            <a:chOff x="5055" y="2602"/>
            <a:chExt cx="718" cy="334"/>
          </a:xfrm>
        </p:grpSpPr>
        <p:sp>
          <p:nvSpPr>
            <p:cNvPr id="121905" name="AutoShape 97"/>
            <p:cNvSpPr>
              <a:spLocks noChangeArrowheads="1"/>
            </p:cNvSpPr>
            <p:nvPr/>
          </p:nvSpPr>
          <p:spPr bwMode="auto">
            <a:xfrm>
              <a:off x="5055" y="260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06" name="AutoShape 98"/>
            <p:cNvSpPr>
              <a:spLocks noChangeArrowheads="1"/>
            </p:cNvSpPr>
            <p:nvPr/>
          </p:nvSpPr>
          <p:spPr bwMode="auto">
            <a:xfrm>
              <a:off x="5055" y="260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2</a:t>
              </a:r>
            </a:p>
          </p:txBody>
        </p:sp>
      </p:grpSp>
      <p:grpSp>
        <p:nvGrpSpPr>
          <p:cNvPr id="121882" name="Group 99"/>
          <p:cNvGrpSpPr>
            <a:grpSpLocks/>
          </p:cNvGrpSpPr>
          <p:nvPr/>
        </p:nvGrpSpPr>
        <p:grpSpPr bwMode="auto">
          <a:xfrm>
            <a:off x="7279201" y="5198761"/>
            <a:ext cx="1033920" cy="480960"/>
            <a:chOff x="5055" y="3610"/>
            <a:chExt cx="718" cy="334"/>
          </a:xfrm>
        </p:grpSpPr>
        <p:sp>
          <p:nvSpPr>
            <p:cNvPr id="121903" name="AutoShape 100"/>
            <p:cNvSpPr>
              <a:spLocks noChangeArrowheads="1"/>
            </p:cNvSpPr>
            <p:nvPr/>
          </p:nvSpPr>
          <p:spPr bwMode="auto">
            <a:xfrm>
              <a:off x="5055" y="361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04" name="AutoShape 101"/>
            <p:cNvSpPr>
              <a:spLocks noChangeArrowheads="1"/>
            </p:cNvSpPr>
            <p:nvPr/>
          </p:nvSpPr>
          <p:spPr bwMode="auto">
            <a:xfrm>
              <a:off x="5055" y="361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Y</a:t>
              </a:r>
            </a:p>
          </p:txBody>
        </p:sp>
      </p:grpSp>
      <p:sp>
        <p:nvSpPr>
          <p:cNvPr id="121883" name="AutoShape 102"/>
          <p:cNvSpPr>
            <a:spLocks noChangeArrowheads="1"/>
          </p:cNvSpPr>
          <p:nvPr/>
        </p:nvSpPr>
        <p:spPr bwMode="auto">
          <a:xfrm rot="-5400000">
            <a:off x="7538401" y="4802760"/>
            <a:ext cx="397440" cy="360000"/>
          </a:xfrm>
          <a:prstGeom prst="roundRect">
            <a:avLst>
              <a:gd name="adj" fmla="val 398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grpSp>
        <p:nvGrpSpPr>
          <p:cNvPr id="121884" name="Group 103"/>
          <p:cNvGrpSpPr>
            <a:grpSpLocks/>
          </p:cNvGrpSpPr>
          <p:nvPr/>
        </p:nvGrpSpPr>
        <p:grpSpPr bwMode="auto">
          <a:xfrm>
            <a:off x="7279201" y="4231081"/>
            <a:ext cx="1033920" cy="480960"/>
            <a:chOff x="5055" y="2938"/>
            <a:chExt cx="718" cy="334"/>
          </a:xfrm>
        </p:grpSpPr>
        <p:sp>
          <p:nvSpPr>
            <p:cNvPr id="121901" name="AutoShape 104"/>
            <p:cNvSpPr>
              <a:spLocks noChangeArrowheads="1"/>
            </p:cNvSpPr>
            <p:nvPr/>
          </p:nvSpPr>
          <p:spPr bwMode="auto">
            <a:xfrm>
              <a:off x="5055" y="2938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02" name="AutoShape 105"/>
            <p:cNvSpPr>
              <a:spLocks noChangeArrowheads="1"/>
            </p:cNvSpPr>
            <p:nvPr/>
          </p:nvSpPr>
          <p:spPr bwMode="auto">
            <a:xfrm>
              <a:off x="5055" y="2938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</a:t>
              </a:r>
            </a:p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frame 3</a:t>
              </a:r>
            </a:p>
          </p:txBody>
        </p:sp>
      </p:grpSp>
      <p:sp>
        <p:nvSpPr>
          <p:cNvPr id="121885" name="AutoShape 106"/>
          <p:cNvSpPr>
            <a:spLocks noChangeArrowheads="1"/>
          </p:cNvSpPr>
          <p:nvPr/>
        </p:nvSpPr>
        <p:spPr bwMode="auto">
          <a:xfrm>
            <a:off x="7071841" y="2433960"/>
            <a:ext cx="184464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7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grpSp>
        <p:nvGrpSpPr>
          <p:cNvPr id="121886" name="Group 107"/>
          <p:cNvGrpSpPr>
            <a:grpSpLocks/>
          </p:cNvGrpSpPr>
          <p:nvPr/>
        </p:nvGrpSpPr>
        <p:grpSpPr bwMode="auto">
          <a:xfrm>
            <a:off x="6148801" y="3885481"/>
            <a:ext cx="826560" cy="273600"/>
            <a:chOff x="4270" y="2698"/>
            <a:chExt cx="574" cy="190"/>
          </a:xfrm>
        </p:grpSpPr>
        <p:sp>
          <p:nvSpPr>
            <p:cNvPr id="121899" name="AutoShape 108"/>
            <p:cNvSpPr>
              <a:spLocks noChangeArrowheads="1"/>
            </p:cNvSpPr>
            <p:nvPr/>
          </p:nvSpPr>
          <p:spPr bwMode="auto">
            <a:xfrm>
              <a:off x="4270" y="2698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900" name="AutoShape 109"/>
            <p:cNvSpPr>
              <a:spLocks noChangeArrowheads="1"/>
            </p:cNvSpPr>
            <p:nvPr/>
          </p:nvSpPr>
          <p:spPr bwMode="auto">
            <a:xfrm>
              <a:off x="4270" y="2698"/>
              <a:ext cx="575" cy="191"/>
            </a:xfrm>
            <a:prstGeom prst="roundRect">
              <a:avLst>
                <a:gd name="adj" fmla="val 51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</p:grpSp>
      <p:sp>
        <p:nvSpPr>
          <p:cNvPr id="121887" name="AutoShape 110"/>
          <p:cNvSpPr>
            <a:spLocks noChangeArrowheads="1"/>
          </p:cNvSpPr>
          <p:nvPr/>
        </p:nvSpPr>
        <p:spPr bwMode="auto">
          <a:xfrm>
            <a:off x="4354561" y="3609000"/>
            <a:ext cx="200160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7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address</a:t>
            </a:r>
          </a:p>
        </p:txBody>
      </p:sp>
      <p:grpSp>
        <p:nvGrpSpPr>
          <p:cNvPr id="121888" name="Group 111"/>
          <p:cNvGrpSpPr>
            <a:grpSpLocks/>
          </p:cNvGrpSpPr>
          <p:nvPr/>
        </p:nvGrpSpPr>
        <p:grpSpPr bwMode="auto">
          <a:xfrm>
            <a:off x="4835521" y="3885481"/>
            <a:ext cx="1310400" cy="273600"/>
            <a:chOff x="3358" y="2698"/>
            <a:chExt cx="910" cy="190"/>
          </a:xfrm>
        </p:grpSpPr>
        <p:sp>
          <p:nvSpPr>
            <p:cNvPr id="121897" name="AutoShape 112"/>
            <p:cNvSpPr>
              <a:spLocks noChangeArrowheads="1"/>
            </p:cNvSpPr>
            <p:nvPr/>
          </p:nvSpPr>
          <p:spPr bwMode="auto">
            <a:xfrm>
              <a:off x="3358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1898" name="AutoShape 113"/>
            <p:cNvSpPr>
              <a:spLocks noChangeArrowheads="1"/>
            </p:cNvSpPr>
            <p:nvPr/>
          </p:nvSpPr>
          <p:spPr bwMode="auto">
            <a:xfrm>
              <a:off x="3358" y="2698"/>
              <a:ext cx="911" cy="191"/>
            </a:xfrm>
            <a:prstGeom prst="roundRect">
              <a:avLst>
                <a:gd name="adj" fmla="val 519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7000"/>
                </a:lnSpc>
                <a:spcBef>
                  <a:spcPts val="181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page frame #</a:t>
              </a:r>
            </a:p>
          </p:txBody>
        </p:sp>
      </p:grpSp>
      <p:sp>
        <p:nvSpPr>
          <p:cNvPr id="121889" name="Line 114"/>
          <p:cNvSpPr>
            <a:spLocks noChangeShapeType="1"/>
          </p:cNvSpPr>
          <p:nvPr/>
        </p:nvSpPr>
        <p:spPr bwMode="auto">
          <a:xfrm>
            <a:off x="6998400" y="4023721"/>
            <a:ext cx="24192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90" name="Text Box 115"/>
          <p:cNvSpPr txBox="1">
            <a:spLocks noChangeArrowheads="1"/>
          </p:cNvSpPr>
          <p:nvPr/>
        </p:nvSpPr>
        <p:spPr bwMode="auto">
          <a:xfrm rot="-5400000">
            <a:off x="7615441" y="4790521"/>
            <a:ext cx="270720" cy="32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>
                <a:latin typeface="Calibri" charset="0"/>
                <a:ea typeface="Calibri" charset="0"/>
                <a:cs typeface="Calibri" charset="0"/>
              </a:rPr>
              <a:t>...</a:t>
            </a:r>
          </a:p>
        </p:txBody>
      </p:sp>
      <p:sp>
        <p:nvSpPr>
          <p:cNvPr id="121891" name="Freeform 116"/>
          <p:cNvSpPr>
            <a:spLocks/>
          </p:cNvSpPr>
          <p:nvPr/>
        </p:nvSpPr>
        <p:spPr bwMode="auto">
          <a:xfrm>
            <a:off x="2211840" y="2433960"/>
            <a:ext cx="610560" cy="1468800"/>
          </a:xfrm>
          <a:custGeom>
            <a:avLst/>
            <a:gdLst>
              <a:gd name="T0" fmla="*/ 0 w 1869"/>
              <a:gd name="T1" fmla="*/ 0 h 4499"/>
              <a:gd name="T2" fmla="*/ 0 w 1869"/>
              <a:gd name="T3" fmla="*/ 2147483646 h 4499"/>
              <a:gd name="T4" fmla="*/ 2147483646 w 1869"/>
              <a:gd name="T5" fmla="*/ 2147483646 h 4499"/>
              <a:gd name="T6" fmla="*/ 0 60000 65536"/>
              <a:gd name="T7" fmla="*/ 0 60000 65536"/>
              <a:gd name="T8" fmla="*/ 0 60000 65536"/>
              <a:gd name="T9" fmla="*/ 0 w 1869"/>
              <a:gd name="T10" fmla="*/ 0 h 4499"/>
              <a:gd name="T11" fmla="*/ 1869 w 1869"/>
              <a:gd name="T12" fmla="*/ 4499 h 44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9" h="4499">
                <a:moveTo>
                  <a:pt x="0" y="0"/>
                </a:moveTo>
                <a:lnTo>
                  <a:pt x="0" y="4498"/>
                </a:lnTo>
                <a:lnTo>
                  <a:pt x="1868" y="4498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92" name="Line 117"/>
          <p:cNvSpPr>
            <a:spLocks noChangeShapeType="1"/>
          </p:cNvSpPr>
          <p:nvPr/>
        </p:nvSpPr>
        <p:spPr bwMode="auto">
          <a:xfrm>
            <a:off x="3153601" y="3931561"/>
            <a:ext cx="1684800" cy="7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1893" name="Freeform 118"/>
          <p:cNvSpPr>
            <a:spLocks/>
          </p:cNvSpPr>
          <p:nvPr/>
        </p:nvSpPr>
        <p:spPr bwMode="auto">
          <a:xfrm>
            <a:off x="3644641" y="2461321"/>
            <a:ext cx="2933280" cy="1395360"/>
          </a:xfrm>
          <a:custGeom>
            <a:avLst/>
            <a:gdLst>
              <a:gd name="T0" fmla="*/ 0 w 8981"/>
              <a:gd name="T1" fmla="*/ 0 h 4275"/>
              <a:gd name="T2" fmla="*/ 0 w 8981"/>
              <a:gd name="T3" fmla="*/ 2147483646 h 4275"/>
              <a:gd name="T4" fmla="*/ 2147483646 w 8981"/>
              <a:gd name="T5" fmla="*/ 2147483646 h 4275"/>
              <a:gd name="T6" fmla="*/ 2147483646 w 8981"/>
              <a:gd name="T7" fmla="*/ 2147483646 h 4275"/>
              <a:gd name="T8" fmla="*/ 0 60000 65536"/>
              <a:gd name="T9" fmla="*/ 0 60000 65536"/>
              <a:gd name="T10" fmla="*/ 0 60000 65536"/>
              <a:gd name="T11" fmla="*/ 0 60000 65536"/>
              <a:gd name="T12" fmla="*/ 0 w 8981"/>
              <a:gd name="T13" fmla="*/ 0 h 4275"/>
              <a:gd name="T14" fmla="*/ 8981 w 8981"/>
              <a:gd name="T15" fmla="*/ 4275 h 42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81" h="4275">
                <a:moveTo>
                  <a:pt x="0" y="0"/>
                </a:moveTo>
                <a:lnTo>
                  <a:pt x="0" y="640"/>
                </a:lnTo>
                <a:lnTo>
                  <a:pt x="8980" y="640"/>
                </a:lnTo>
                <a:lnTo>
                  <a:pt x="8980" y="4274"/>
                </a:lnTo>
              </a:path>
            </a:pathLst>
          </a:custGeom>
          <a:noFill/>
          <a:ln w="45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9695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Multilevel page tables</a:t>
            </a:r>
          </a:p>
        </p:txBody>
      </p:sp>
      <p:sp>
        <p:nvSpPr>
          <p:cNvPr id="12390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4"/>
            <a:ext cx="7896225" cy="5274699"/>
          </a:xfrm>
        </p:spPr>
        <p:txBody>
          <a:bodyPr>
            <a:normAutofit fontScale="77500" lnSpcReduction="20000"/>
          </a:bodyPr>
          <a:lstStyle/>
          <a:p>
            <a:pPr marL="253444" indent="-15840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With two levels of page tables, how big is each table?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Say we allocate 10 bits to the primary page, 10 bits to the secondary page, 12 bits to the page offset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Primary page table is then 2^10 * 4 bytes per PTE == 4 KB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Secondary page table is also 4 KB</a:t>
            </a:r>
          </a:p>
          <a:p>
            <a:pPr marL="1134737" lvl="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Hey ... that's exactly the size of a page on most systems ... cool</a:t>
            </a:r>
          </a:p>
          <a:p>
            <a:pPr marL="253444" indent="-15840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What happens on a page fault?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MMU looks up index in primary page table to get secondary page table</a:t>
            </a:r>
          </a:p>
          <a:p>
            <a:pPr marL="1134737" lvl="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Assume this is </a:t>
            </a:r>
            <a:r>
              <a:rPr lang="ja-JP" altLang="en-GB" dirty="0"/>
              <a:t>“</a:t>
            </a:r>
            <a:r>
              <a:rPr lang="en-GB" altLang="ja-JP" dirty="0"/>
              <a:t>wired</a:t>
            </a:r>
            <a:r>
              <a:rPr lang="ja-JP" altLang="en-GB" dirty="0"/>
              <a:t>”</a:t>
            </a:r>
            <a:r>
              <a:rPr lang="en-GB" altLang="ja-JP" dirty="0"/>
              <a:t> to physical memory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MMU tries to access secondary page table</a:t>
            </a:r>
          </a:p>
          <a:p>
            <a:pPr marL="1134737" lvl="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May result in another page fault to load the secondary table!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MMU looks up index in secondary page table to get PFN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CPU can then access physical memory address</a:t>
            </a:r>
          </a:p>
          <a:p>
            <a:pPr marL="253444" indent="-15840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Issues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Page translation has very high overhead</a:t>
            </a:r>
          </a:p>
          <a:p>
            <a:pPr marL="1134737" lvl="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Up to three memory accesses plus two disk I/</a:t>
            </a:r>
            <a:r>
              <a:rPr lang="en-GB" altLang="en-US" dirty="0" err="1"/>
              <a:t>Os</a:t>
            </a:r>
            <a:r>
              <a:rPr lang="en-GB" altLang="en-US" dirty="0"/>
              <a:t>!!</a:t>
            </a:r>
          </a:p>
          <a:p>
            <a:pPr marL="678250" lvl="1" indent="-161282">
              <a:lnSpc>
                <a:spcPct val="120000"/>
              </a:lnSpc>
              <a:tabLst>
                <a:tab pos="253444" algn="l"/>
                <a:tab pos="410407" algn="l"/>
                <a:tab pos="825133" algn="l"/>
                <a:tab pos="1239859" algn="l"/>
                <a:tab pos="1654585" algn="l"/>
                <a:tab pos="2069311" algn="l"/>
                <a:tab pos="2484037" algn="l"/>
                <a:tab pos="2898763" algn="l"/>
                <a:tab pos="3313489" algn="l"/>
                <a:tab pos="3728215" algn="l"/>
                <a:tab pos="4142942" algn="l"/>
                <a:tab pos="4557668" algn="l"/>
                <a:tab pos="4972394" algn="l"/>
                <a:tab pos="5387120" algn="l"/>
                <a:tab pos="5801846" algn="l"/>
                <a:tab pos="6216572" algn="l"/>
                <a:tab pos="6631298" algn="l"/>
                <a:tab pos="7046024" algn="l"/>
                <a:tab pos="7460751" algn="l"/>
                <a:tab pos="7875477" algn="l"/>
                <a:tab pos="8290203" algn="l"/>
                <a:tab pos="8536446" algn="l"/>
              </a:tabLst>
            </a:pPr>
            <a:r>
              <a:rPr lang="en-GB" altLang="en-US" dirty="0"/>
              <a:t>TLB usage is clearly very important.</a:t>
            </a:r>
          </a:p>
        </p:txBody>
      </p:sp>
    </p:spTree>
    <p:extLst>
      <p:ext uri="{BB962C8B-B14F-4D97-AF65-F5344CB8AC3E}">
        <p14:creationId xmlns:p14="http://schemas.microsoft.com/office/powerpoint/2010/main" val="9790432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Core i7 Memory System</a:t>
            </a:r>
            <a:endParaRPr lang="en-US" dirty="0"/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512763" y="2600289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838200" y="3353229"/>
            <a:ext cx="2578100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1257300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1244600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2938463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008063" y="5059108"/>
            <a:ext cx="2166937" cy="755306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L3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8 MB, 16-way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33900" y="6227553"/>
            <a:ext cx="2781300" cy="554247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29384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754063" y="1836892"/>
            <a:ext cx="1054100" cy="470587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0640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60452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394200" y="3363686"/>
            <a:ext cx="31575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 unified 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983163" y="3076105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964363" y="3081334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201863" y="2610747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i-cache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995863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9643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813300" y="1847350"/>
            <a:ext cx="23368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MMU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addr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405063" y="1836892"/>
            <a:ext cx="10541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368300" y="1763690"/>
            <a:ext cx="7607300" cy="31163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251289" y="1447800"/>
            <a:ext cx="119651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216400" y="5059108"/>
            <a:ext cx="3441700" cy="755306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DDR3 Memory controller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x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64 bit @ 10.66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39700" y="1470880"/>
            <a:ext cx="8064500" cy="454892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0" y="1143000"/>
            <a:ext cx="293740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422900" y="4053881"/>
            <a:ext cx="2328863" cy="648365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QuickPath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interconnect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4 links @ 25.6 GB/</a:t>
            </a:r>
            <a:r>
              <a:rPr kumimoji="0" lang="en-US" sz="160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each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074863" y="3813359"/>
            <a:ext cx="0" cy="12339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805488" y="5814414"/>
            <a:ext cx="7937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965825" y="5814414"/>
            <a:ext cx="0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6118225" y="5806571"/>
            <a:ext cx="0" cy="4418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957763" y="3834274"/>
            <a:ext cx="0" cy="12235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8331200" y="3886200"/>
            <a:ext cx="965200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other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7735888" y="4111397"/>
            <a:ext cx="595312" cy="50196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8361422" y="4418587"/>
            <a:ext cx="93497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I/O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565900" y="4691788"/>
            <a:ext cx="0" cy="35555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175000" y="5381983"/>
            <a:ext cx="104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303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47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936082" cy="762000"/>
          </a:xfrm>
        </p:spPr>
        <p:txBody>
          <a:bodyPr/>
          <a:lstStyle/>
          <a:p>
            <a:r>
              <a:rPr lang="en-US" dirty="0" smtClean="0"/>
              <a:t>End-to-end Core i7 Address Translation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1177925" y="1066800"/>
            <a:ext cx="609600" cy="4572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>
                <a:solidFill>
                  <a:schemeClr val="tx2"/>
                </a:solidFill>
                <a:latin typeface="+mn-lt"/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568325" y="1981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1635125" y="1981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8763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17145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1406525" y="22860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9493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14827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1635125" y="2438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025525" y="24384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2447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27781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3115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38449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2447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7781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3115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38449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2447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27781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3115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8449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2447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27781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3115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38449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2142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1787525" y="29718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1787525" y="3505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1787525" y="4191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1787525" y="3657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1787525" y="3810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1254125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1254125" y="31242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25495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0829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6163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1497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720725" y="2286000"/>
            <a:ext cx="0" cy="265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1482725" y="1524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1712913" y="4311650"/>
            <a:ext cx="3078162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5683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1017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11811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7207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792163" y="5626100"/>
            <a:ext cx="315912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792163" y="5905500"/>
            <a:ext cx="315912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+mn-lt"/>
              </a:rPr>
              <a:t>PTE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0" y="5497513"/>
            <a:ext cx="536575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02125" y="5040313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368925" y="5040313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101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4864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378325" y="376237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987925" y="3759200"/>
            <a:ext cx="0" cy="1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035300" y="6083300"/>
            <a:ext cx="1952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978400" y="5349875"/>
            <a:ext cx="952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1244600" y="6477000"/>
            <a:ext cx="1150053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685800" y="361315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14850" y="3175000"/>
            <a:ext cx="549212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168525" y="2209800"/>
            <a:ext cx="3276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445125" y="2209800"/>
            <a:ext cx="0" cy="281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915025" y="5283200"/>
            <a:ext cx="865621" cy="90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445125" y="12954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810250" y="1066800"/>
            <a:ext cx="56085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7499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62833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8167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73501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7499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62833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8167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73501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7499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62833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8167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73501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7499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62833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8167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73501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7194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6130925" y="5181600"/>
            <a:ext cx="457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71215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84931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888038" y="4643438"/>
            <a:ext cx="26050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88962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6435725" y="4267200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9596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74930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8188325" y="3505200"/>
            <a:ext cx="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883525" y="35052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883525" y="36576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883525" y="3810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883525" y="4191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658813" y="5245100"/>
            <a:ext cx="0" cy="776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658813" y="6021388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623888" y="5207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6953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130425" y="2159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13684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6054725" y="1600200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892925" y="5029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82645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72517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82899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9597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9597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70834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81375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84550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883525" y="5715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8874125" y="2590800"/>
            <a:ext cx="0" cy="3124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7426325" y="1066800"/>
            <a:ext cx="1524000" cy="8382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main memory</a:t>
            </a:r>
            <a:endParaRPr lang="en-US" sz="1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724525" y="2806700"/>
            <a:ext cx="2773363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</a:t>
            </a:r>
            <a:r>
              <a:rPr lang="en-US" sz="1600" b="1" dirty="0" err="1">
                <a:solidFill>
                  <a:schemeClr val="tx2"/>
                </a:solidFill>
                <a:latin typeface="+mn-lt"/>
              </a:rPr>
              <a:t>d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8264525" y="25908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8264525" y="1905000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511925" y="1447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6013450" y="2057400"/>
            <a:ext cx="461251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8229600" y="198120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1787525" y="1447800"/>
            <a:ext cx="365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7731125" y="5486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883525" y="5486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1411288" y="1529348"/>
            <a:ext cx="188956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+mn-lt"/>
              </a:rPr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16351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1685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2479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17875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106488" y="5632450"/>
            <a:ext cx="276225" cy="450850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1387475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1387475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1249363" y="5254625"/>
            <a:ext cx="0" cy="784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1249363" y="6030913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1214438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025650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025650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1885950" y="5254625"/>
            <a:ext cx="1588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1887538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1852613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2663825" y="5621338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2663825" y="5900738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2525713" y="5249863"/>
            <a:ext cx="0" cy="788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2525713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2490788" y="5211763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60166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540500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7064375" y="3429000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76168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550025" y="4119563"/>
            <a:ext cx="0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7086600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7616825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616267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683375" y="4268788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7223125" y="426085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7759700" y="4270375"/>
            <a:ext cx="0" cy="37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536575" y="5626100"/>
            <a:ext cx="234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1754188" y="5627688"/>
            <a:ext cx="276225" cy="450850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392363" y="5627688"/>
            <a:ext cx="276225" cy="450850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187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1-3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table physical 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844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 table. </a:t>
            </a:r>
            <a:r>
              <a:rPr lang="en-GB" sz="2000" dirty="0" smtClean="0">
                <a:latin typeface="Calibri" pitchFamily="34" charset="0"/>
                <a:ea typeface="msgothic" charset="0"/>
                <a:cs typeface="msgothic" charset="0"/>
              </a:rPr>
              <a:t>Significant fields:</a:t>
            </a:r>
            <a:endParaRPr lang="en-GB" sz="20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table present in physical memory (1) or not (0).</a:t>
            </a: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access permission for all reachable pages.</a:t>
            </a: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(kernel) mode access permission for all reachable pages.</a:t>
            </a: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the child page table. </a:t>
            </a: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software).</a:t>
            </a: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PS: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 size either 4 KB or 4 MB (defined for Level 1 </a:t>
            </a:r>
            <a:r>
              <a:rPr lang="en-GB" sz="1600" b="0" dirty="0" err="1" smtClean="0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table physical 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 table address (forces page tables to 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  <a:p>
            <a:pPr marL="341313" indent="-341313"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Disable or enable instruction fetches from all pages reachable from this PTE.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table location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7675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4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physical 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54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page. Significant fields: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is present in memory (1) or not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permission for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mode access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this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Dirty bit (set by MMU on writes, cleared by software)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physical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address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(forces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pages to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Disable or enable instruction fetches from this page.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ocation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902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Page Table Translation</a:t>
            </a:r>
            <a:endParaRPr lang="en-US" dirty="0"/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58750" y="2967038"/>
            <a:ext cx="469842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6407150" y="4224338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53975" y="3181350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29018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6142038" y="1525588"/>
            <a:ext cx="1843087" cy="2730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454501" y="1304925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878339" y="13049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8053388" y="1306513"/>
            <a:ext cx="92653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6102350" y="39449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6407150" y="3944938"/>
            <a:ext cx="0" cy="1839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5113338" y="3970338"/>
            <a:ext cx="26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378450" y="3081338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446713" y="2295525"/>
            <a:ext cx="608339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381625" y="3843338"/>
            <a:ext cx="758825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5113338" y="1798638"/>
            <a:ext cx="7937" cy="216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7639050" y="1798638"/>
            <a:ext cx="0" cy="443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1589088" y="6235700"/>
            <a:ext cx="4495800" cy="28733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6084888" y="6235700"/>
            <a:ext cx="1874837" cy="28733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6652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8529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8053388" y="6038850"/>
            <a:ext cx="94782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8350" y="57864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8350" y="5784850"/>
            <a:ext cx="0" cy="433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842250" y="3373438"/>
            <a:ext cx="1148438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586163" y="1519238"/>
            <a:ext cx="1277937" cy="280987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864100" y="1525588"/>
            <a:ext cx="1277938" cy="2730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314575" y="1519238"/>
            <a:ext cx="1277938" cy="280987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036638" y="1517650"/>
            <a:ext cx="1277937" cy="280988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84187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5021263" y="3086100"/>
            <a:ext cx="9525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5030788" y="3086100"/>
            <a:ext cx="344487" cy="4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1021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3916363" y="2295525"/>
            <a:ext cx="1148087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105275" y="3852863"/>
            <a:ext cx="758825" cy="22860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3833813" y="1808163"/>
            <a:ext cx="11112" cy="215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3844925" y="39735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546475" y="3971925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727450" y="3089275"/>
            <a:ext cx="0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28067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2654300" y="2295525"/>
            <a:ext cx="1073485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2809875" y="3852863"/>
            <a:ext cx="758825" cy="22860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2549525" y="1808163"/>
            <a:ext cx="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2549525" y="396716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27012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153035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1357313" y="2295525"/>
            <a:ext cx="1105044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  <a:endParaRPr lang="en-US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1533525" y="3852863"/>
            <a:ext cx="758825" cy="2286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1260475" y="1808163"/>
            <a:ext cx="1270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1273175" y="39608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1591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15683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695325" y="3106738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936326" y="2895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987425" y="2997200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449513" y="3089275"/>
            <a:ext cx="0" cy="877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459038" y="3090863"/>
            <a:ext cx="3444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466676" y="285908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2525713" y="296068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725863" y="3089275"/>
            <a:ext cx="3921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787476" y="287813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3833813" y="297973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5062239" y="28543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5121275" y="29559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208289" y="55594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267325" y="56483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7587951" y="36671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7527925" y="3656013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1419225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512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264953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1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3998913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2 MB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22128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4 KB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</p:spTree>
    <p:extLst>
      <p:ext uri="{BB962C8B-B14F-4D97-AF65-F5344CB8AC3E}">
        <p14:creationId xmlns:p14="http://schemas.microsoft.com/office/powerpoint/2010/main" val="210148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/>
              <a:t>Virtual Addresses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 flipV="1">
            <a:off x="1487521" y="4262761"/>
            <a:ext cx="1440" cy="2923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368641" y="2755081"/>
            <a:ext cx="2204640" cy="381888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68641" y="3427561"/>
            <a:ext cx="2204640" cy="567360"/>
          </a:xfrm>
          <a:prstGeom prst="roundRect">
            <a:avLst>
              <a:gd name="adj" fmla="val 250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68641" y="6072841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368641" y="5560201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1487521" y="3993481"/>
            <a:ext cx="1440" cy="1929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368641" y="4474441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215360" y="3577320"/>
            <a:ext cx="541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26881" y="4621321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745921" y="5574601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810721" y="6094441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</a:p>
        </p:txBody>
      </p:sp>
      <p:sp>
        <p:nvSpPr>
          <p:cNvPr id="26638" name="AutoShape 14"/>
          <p:cNvSpPr>
            <a:spLocks noChangeArrowheads="1"/>
          </p:cNvSpPr>
          <p:nvPr/>
        </p:nvSpPr>
        <p:spPr bwMode="auto">
          <a:xfrm>
            <a:off x="368641" y="4995721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39361" y="5053321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</a:p>
        </p:txBody>
      </p:sp>
      <p:sp>
        <p:nvSpPr>
          <p:cNvPr id="26640" name="AutoShape 16"/>
          <p:cNvSpPr>
            <a:spLocks noChangeArrowheads="1"/>
          </p:cNvSpPr>
          <p:nvPr/>
        </p:nvSpPr>
        <p:spPr bwMode="auto">
          <a:xfrm>
            <a:off x="368641" y="2755081"/>
            <a:ext cx="2204640" cy="672480"/>
          </a:xfrm>
          <a:prstGeom prst="roundRect">
            <a:avLst>
              <a:gd name="adj" fmla="val 213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660961" y="2988361"/>
            <a:ext cx="17380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</a:p>
        </p:txBody>
      </p:sp>
      <p:sp>
        <p:nvSpPr>
          <p:cNvPr id="26642" name="AutoShape 18"/>
          <p:cNvSpPr>
            <a:spLocks noChangeArrowheads="1"/>
          </p:cNvSpPr>
          <p:nvPr/>
        </p:nvSpPr>
        <p:spPr bwMode="auto">
          <a:xfrm>
            <a:off x="6618241" y="2906281"/>
            <a:ext cx="1540800" cy="3532320"/>
          </a:xfrm>
          <a:prstGeom prst="roundRect">
            <a:avLst>
              <a:gd name="adj" fmla="val 93"/>
            </a:avLst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618240" y="3070441"/>
            <a:ext cx="1537920" cy="2744640"/>
            <a:chOff x="4596" y="2132"/>
            <a:chExt cx="1068" cy="1906"/>
          </a:xfrm>
        </p:grpSpPr>
        <p:sp>
          <p:nvSpPr>
            <p:cNvPr id="26662" name="AutoShape 20"/>
            <p:cNvSpPr>
              <a:spLocks noChangeArrowheads="1"/>
            </p:cNvSpPr>
            <p:nvPr/>
          </p:nvSpPr>
          <p:spPr bwMode="auto">
            <a:xfrm>
              <a:off x="4596" y="2931"/>
              <a:ext cx="1062" cy="139"/>
            </a:xfrm>
            <a:prstGeom prst="roundRect">
              <a:avLst>
                <a:gd name="adj" fmla="val 722"/>
              </a:avLst>
            </a:prstGeom>
            <a:solidFill>
              <a:srgbClr val="99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3" name="AutoShape 21"/>
            <p:cNvSpPr>
              <a:spLocks noChangeArrowheads="1"/>
            </p:cNvSpPr>
            <p:nvPr/>
          </p:nvSpPr>
          <p:spPr bwMode="auto">
            <a:xfrm>
              <a:off x="4596" y="2132"/>
              <a:ext cx="1062" cy="139"/>
            </a:xfrm>
            <a:prstGeom prst="roundRect">
              <a:avLst>
                <a:gd name="adj" fmla="val 722"/>
              </a:avLst>
            </a:prstGeom>
            <a:solidFill>
              <a:srgbClr val="B3B3B3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4" name="AutoShape 22"/>
            <p:cNvSpPr>
              <a:spLocks noChangeArrowheads="1"/>
            </p:cNvSpPr>
            <p:nvPr/>
          </p:nvSpPr>
          <p:spPr bwMode="auto">
            <a:xfrm>
              <a:off x="4596" y="3762"/>
              <a:ext cx="1062" cy="139"/>
            </a:xfrm>
            <a:prstGeom prst="roundRect">
              <a:avLst>
                <a:gd name="adj" fmla="val 722"/>
              </a:avLst>
            </a:prstGeom>
            <a:solidFill>
              <a:srgbClr val="99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5" name="AutoShape 23"/>
            <p:cNvSpPr>
              <a:spLocks noChangeArrowheads="1"/>
            </p:cNvSpPr>
            <p:nvPr/>
          </p:nvSpPr>
          <p:spPr bwMode="auto">
            <a:xfrm>
              <a:off x="4596" y="2348"/>
              <a:ext cx="1062" cy="139"/>
            </a:xfrm>
            <a:prstGeom prst="roundRect">
              <a:avLst>
                <a:gd name="adj" fmla="val 722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6" name="AutoShape 24"/>
            <p:cNvSpPr>
              <a:spLocks noChangeArrowheads="1"/>
            </p:cNvSpPr>
            <p:nvPr/>
          </p:nvSpPr>
          <p:spPr bwMode="auto">
            <a:xfrm>
              <a:off x="4596" y="3624"/>
              <a:ext cx="1062" cy="139"/>
            </a:xfrm>
            <a:prstGeom prst="roundRect">
              <a:avLst>
                <a:gd name="adj" fmla="val 722"/>
              </a:avLst>
            </a:prstGeom>
            <a:solidFill>
              <a:srgbClr val="99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7" name="AutoShape 25"/>
            <p:cNvSpPr>
              <a:spLocks noChangeArrowheads="1"/>
            </p:cNvSpPr>
            <p:nvPr/>
          </p:nvSpPr>
          <p:spPr bwMode="auto">
            <a:xfrm>
              <a:off x="4596" y="3900"/>
              <a:ext cx="1062" cy="139"/>
            </a:xfrm>
            <a:prstGeom prst="roundRect">
              <a:avLst>
                <a:gd name="adj" fmla="val 722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8" name="AutoShape 26"/>
            <p:cNvSpPr>
              <a:spLocks noChangeArrowheads="1"/>
            </p:cNvSpPr>
            <p:nvPr/>
          </p:nvSpPr>
          <p:spPr bwMode="auto">
            <a:xfrm>
              <a:off x="4596" y="2716"/>
              <a:ext cx="1069" cy="131"/>
            </a:xfrm>
            <a:prstGeom prst="roundRect">
              <a:avLst>
                <a:gd name="adj" fmla="val 769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9" name="AutoShape 27"/>
            <p:cNvSpPr>
              <a:spLocks noChangeArrowheads="1"/>
            </p:cNvSpPr>
            <p:nvPr/>
          </p:nvSpPr>
          <p:spPr bwMode="auto">
            <a:xfrm>
              <a:off x="4596" y="3247"/>
              <a:ext cx="1069" cy="131"/>
            </a:xfrm>
            <a:prstGeom prst="roundRect">
              <a:avLst>
                <a:gd name="adj" fmla="val 769"/>
              </a:avLst>
            </a:prstGeom>
            <a:solidFill>
              <a:srgbClr val="FFCC99"/>
            </a:solidFill>
            <a:ln w="18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26644" name="Text Box 28"/>
          <p:cNvSpPr txBox="1">
            <a:spLocks noChangeArrowheads="1"/>
          </p:cNvSpPr>
          <p:nvPr/>
        </p:nvSpPr>
        <p:spPr bwMode="auto">
          <a:xfrm>
            <a:off x="6641281" y="6487561"/>
            <a:ext cx="1614240" cy="25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284C"/>
                </a:solidFill>
                <a:latin typeface="Calibri" charset="0"/>
                <a:ea typeface="Calibri" charset="0"/>
                <a:cs typeface="Calibri" charset="0"/>
              </a:rPr>
              <a:t>Physical RAM</a:t>
            </a:r>
          </a:p>
        </p:txBody>
      </p:sp>
      <p:sp>
        <p:nvSpPr>
          <p:cNvPr id="26645" name="AutoShape 29"/>
          <p:cNvSpPr>
            <a:spLocks noChangeArrowheads="1"/>
          </p:cNvSpPr>
          <p:nvPr/>
        </p:nvSpPr>
        <p:spPr bwMode="auto">
          <a:xfrm>
            <a:off x="3971520" y="4130280"/>
            <a:ext cx="1301760" cy="662400"/>
          </a:xfrm>
          <a:prstGeom prst="roundRect">
            <a:avLst>
              <a:gd name="adj" fmla="val 213"/>
            </a:avLst>
          </a:prstGeom>
          <a:solidFill>
            <a:srgbClr val="99333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MMU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2568961" y="3725641"/>
            <a:ext cx="1389600" cy="2651040"/>
            <a:chOff x="1784" y="2587"/>
            <a:chExt cx="965" cy="1841"/>
          </a:xfrm>
        </p:grpSpPr>
        <p:sp>
          <p:nvSpPr>
            <p:cNvPr id="26657" name="Line 31"/>
            <p:cNvSpPr>
              <a:spLocks noChangeShapeType="1"/>
            </p:cNvSpPr>
            <p:nvPr/>
          </p:nvSpPr>
          <p:spPr bwMode="auto">
            <a:xfrm>
              <a:off x="1784" y="2587"/>
              <a:ext cx="965" cy="42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8" name="Line 32"/>
            <p:cNvSpPr>
              <a:spLocks noChangeShapeType="1"/>
            </p:cNvSpPr>
            <p:nvPr/>
          </p:nvSpPr>
          <p:spPr bwMode="auto">
            <a:xfrm flipV="1">
              <a:off x="1800" y="3071"/>
              <a:ext cx="942" cy="19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9" name="Line 33"/>
            <p:cNvSpPr>
              <a:spLocks noChangeShapeType="1"/>
            </p:cNvSpPr>
            <p:nvPr/>
          </p:nvSpPr>
          <p:spPr bwMode="auto">
            <a:xfrm flipV="1">
              <a:off x="1800" y="3289"/>
              <a:ext cx="950" cy="114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0" name="Line 34"/>
            <p:cNvSpPr>
              <a:spLocks noChangeShapeType="1"/>
            </p:cNvSpPr>
            <p:nvPr/>
          </p:nvSpPr>
          <p:spPr bwMode="auto">
            <a:xfrm flipV="1">
              <a:off x="1792" y="3204"/>
              <a:ext cx="958" cy="82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61" name="Line 35"/>
            <p:cNvSpPr>
              <a:spLocks noChangeShapeType="1"/>
            </p:cNvSpPr>
            <p:nvPr/>
          </p:nvSpPr>
          <p:spPr bwMode="auto">
            <a:xfrm flipV="1">
              <a:off x="1792" y="3150"/>
              <a:ext cx="926" cy="50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5251681" y="3182761"/>
            <a:ext cx="1388160" cy="2548800"/>
            <a:chOff x="3647" y="2210"/>
            <a:chExt cx="964" cy="1770"/>
          </a:xfrm>
        </p:grpSpPr>
        <p:sp>
          <p:nvSpPr>
            <p:cNvPr id="26649" name="Line 37"/>
            <p:cNvSpPr>
              <a:spLocks noChangeShapeType="1"/>
            </p:cNvSpPr>
            <p:nvPr/>
          </p:nvSpPr>
          <p:spPr bwMode="auto">
            <a:xfrm flipV="1">
              <a:off x="3670" y="2434"/>
              <a:ext cx="934" cy="54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0" name="Line 38"/>
            <p:cNvSpPr>
              <a:spLocks noChangeShapeType="1"/>
            </p:cNvSpPr>
            <p:nvPr/>
          </p:nvSpPr>
          <p:spPr bwMode="auto">
            <a:xfrm flipV="1">
              <a:off x="3670" y="2776"/>
              <a:ext cx="926" cy="3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1" name="Line 39"/>
            <p:cNvSpPr>
              <a:spLocks noChangeShapeType="1"/>
            </p:cNvSpPr>
            <p:nvPr/>
          </p:nvSpPr>
          <p:spPr bwMode="auto">
            <a:xfrm flipV="1">
              <a:off x="3678" y="2209"/>
              <a:ext cx="911" cy="704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2" name="Line 40"/>
            <p:cNvSpPr>
              <a:spLocks noChangeShapeType="1"/>
            </p:cNvSpPr>
            <p:nvPr/>
          </p:nvSpPr>
          <p:spPr bwMode="auto">
            <a:xfrm flipV="1">
              <a:off x="3670" y="2987"/>
              <a:ext cx="934" cy="15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3" name="Line 41"/>
            <p:cNvSpPr>
              <a:spLocks noChangeShapeType="1"/>
            </p:cNvSpPr>
            <p:nvPr/>
          </p:nvSpPr>
          <p:spPr bwMode="auto">
            <a:xfrm>
              <a:off x="3670" y="3209"/>
              <a:ext cx="934" cy="8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4" name="Line 42"/>
            <p:cNvSpPr>
              <a:spLocks noChangeShapeType="1"/>
            </p:cNvSpPr>
            <p:nvPr/>
          </p:nvSpPr>
          <p:spPr bwMode="auto">
            <a:xfrm>
              <a:off x="3662" y="3265"/>
              <a:ext cx="950" cy="42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5" name="Line 43"/>
            <p:cNvSpPr>
              <a:spLocks noChangeShapeType="1"/>
            </p:cNvSpPr>
            <p:nvPr/>
          </p:nvSpPr>
          <p:spPr bwMode="auto">
            <a:xfrm>
              <a:off x="3670" y="3312"/>
              <a:ext cx="942" cy="52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6656" name="Line 44"/>
            <p:cNvSpPr>
              <a:spLocks noChangeShapeType="1"/>
            </p:cNvSpPr>
            <p:nvPr/>
          </p:nvSpPr>
          <p:spPr bwMode="auto">
            <a:xfrm>
              <a:off x="3647" y="3312"/>
              <a:ext cx="965" cy="66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3011041" y="3742921"/>
            <a:ext cx="3333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i="1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How does this thing work??</a:t>
            </a:r>
          </a:p>
        </p:txBody>
      </p:sp>
      <p:sp>
        <p:nvSpPr>
          <p:cNvPr id="48" name="Rectangle 2"/>
          <p:cNvSpPr txBox="1">
            <a:spLocks noChangeArrowheads="1"/>
          </p:cNvSpPr>
          <p:nvPr/>
        </p:nvSpPr>
        <p:spPr bwMode="auto">
          <a:xfrm>
            <a:off x="396875" y="1084881"/>
            <a:ext cx="7896225" cy="165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kern="0" smtClean="0"/>
              <a:t>A </a:t>
            </a:r>
            <a:r>
              <a:rPr lang="en-GB" altLang="en-US" i="1" kern="0" smtClean="0">
                <a:solidFill>
                  <a:srgbClr val="993333"/>
                </a:solidFill>
              </a:rPr>
              <a:t>virtual address</a:t>
            </a:r>
            <a:r>
              <a:rPr lang="en-GB" altLang="en-US" kern="0" smtClean="0"/>
              <a:t> is a memory address that a process uses to access its own memory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smtClean="0"/>
              <a:t>The virtual address is </a:t>
            </a:r>
            <a:r>
              <a:rPr lang="en-GB" altLang="en-US" b="0" i="1" kern="0" smtClean="0">
                <a:solidFill>
                  <a:srgbClr val="993333"/>
                </a:solidFill>
              </a:rPr>
              <a:t>not the same</a:t>
            </a:r>
            <a:r>
              <a:rPr lang="en-GB" altLang="en-US" b="0" kern="0" smtClean="0"/>
              <a:t> as the actual physical RAM address in which it is stored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smtClean="0"/>
              <a:t>When a process accesses a virtual address, the MMU hardware </a:t>
            </a:r>
            <a:r>
              <a:rPr lang="en-GB" altLang="en-US" b="0" i="1" kern="0" smtClean="0">
                <a:solidFill>
                  <a:srgbClr val="993333"/>
                </a:solidFill>
              </a:rPr>
              <a:t>translates</a:t>
            </a:r>
            <a:r>
              <a:rPr lang="en-GB" altLang="en-US" b="0" kern="0" smtClean="0"/>
              <a:t> the virtual address into a physical address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b="0" kern="0" smtClean="0"/>
              <a:t>The OS determines the mapping from virtual address to physical address</a:t>
            </a:r>
            <a:endParaRPr lang="en-GB" altLang="en-US" b="0" kern="0" dirty="0"/>
          </a:p>
        </p:txBody>
      </p:sp>
    </p:spTree>
    <p:extLst>
      <p:ext uri="{BB962C8B-B14F-4D97-AF65-F5344CB8AC3E}">
        <p14:creationId xmlns:p14="http://schemas.microsoft.com/office/powerpoint/2010/main" val="14399069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024982" cy="762000"/>
          </a:xfrm>
        </p:spPr>
        <p:txBody>
          <a:bodyPr/>
          <a:lstStyle/>
          <a:p>
            <a:r>
              <a:rPr lang="en-US" dirty="0" smtClean="0"/>
              <a:t>Virtual Address Space of a Linux Process</a:t>
            </a:r>
            <a:endParaRPr lang="en-US" dirty="0"/>
          </a:p>
        </p:txBody>
      </p:sp>
      <p:sp>
        <p:nvSpPr>
          <p:cNvPr id="4" name="Rectangle 379"/>
          <p:cNvSpPr>
            <a:spLocks noChangeAspect="1" noChangeArrowheads="1"/>
          </p:cNvSpPr>
          <p:nvPr/>
        </p:nvSpPr>
        <p:spPr bwMode="auto">
          <a:xfrm>
            <a:off x="3482975" y="2976563"/>
            <a:ext cx="2174875" cy="523875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Kernel code and data</a:t>
            </a:r>
          </a:p>
        </p:txBody>
      </p:sp>
      <p:sp>
        <p:nvSpPr>
          <p:cNvPr id="5" name="Rectangle 380"/>
          <p:cNvSpPr>
            <a:spLocks noChangeAspect="1" noChangeArrowheads="1"/>
          </p:cNvSpPr>
          <p:nvPr/>
        </p:nvSpPr>
        <p:spPr bwMode="auto">
          <a:xfrm>
            <a:off x="3482975" y="4325938"/>
            <a:ext cx="2174875" cy="4556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Memory mapped region </a:t>
            </a:r>
          </a:p>
          <a:p>
            <a:r>
              <a:rPr lang="en-US" sz="1600" dirty="0">
                <a:latin typeface="+mn-lt"/>
              </a:rPr>
              <a:t>for shared libraries</a:t>
            </a:r>
          </a:p>
        </p:txBody>
      </p:sp>
      <p:sp>
        <p:nvSpPr>
          <p:cNvPr id="6" name="Rectangle 381"/>
          <p:cNvSpPr>
            <a:spLocks noChangeAspect="1" noChangeArrowheads="1"/>
          </p:cNvSpPr>
          <p:nvPr/>
        </p:nvSpPr>
        <p:spPr bwMode="auto">
          <a:xfrm>
            <a:off x="3482975" y="4778375"/>
            <a:ext cx="2174875" cy="4921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7" name="Rectangle 382"/>
          <p:cNvSpPr>
            <a:spLocks noChangeAspect="1" noChangeArrowheads="1"/>
          </p:cNvSpPr>
          <p:nvPr/>
        </p:nvSpPr>
        <p:spPr bwMode="auto">
          <a:xfrm>
            <a:off x="3482975" y="5273675"/>
            <a:ext cx="2174875" cy="454025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Runtime heap</a:t>
            </a:r>
            <a:r>
              <a:rPr lang="en-US" sz="1600" dirty="0" smtClean="0">
                <a:latin typeface="+mn-lt"/>
              </a:rPr>
              <a:t> (</a:t>
            </a:r>
            <a:r>
              <a:rPr lang="en-US" sz="1600" dirty="0" err="1" smtClean="0">
                <a:latin typeface="+mn-lt"/>
              </a:rPr>
              <a:t>malloc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8" name="Rectangle 383"/>
          <p:cNvSpPr>
            <a:spLocks noChangeAspect="1" noChangeArrowheads="1"/>
          </p:cNvSpPr>
          <p:nvPr/>
        </p:nvSpPr>
        <p:spPr bwMode="auto">
          <a:xfrm>
            <a:off x="3482975" y="3708400"/>
            <a:ext cx="2174875" cy="6159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9" name="Rectangle 384"/>
          <p:cNvSpPr>
            <a:spLocks noChangeAspect="1" noChangeArrowheads="1"/>
          </p:cNvSpPr>
          <p:nvPr/>
        </p:nvSpPr>
        <p:spPr bwMode="auto">
          <a:xfrm>
            <a:off x="3482975" y="6235700"/>
            <a:ext cx="2174875" cy="269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Program text (.text)</a:t>
            </a:r>
          </a:p>
        </p:txBody>
      </p:sp>
      <p:sp>
        <p:nvSpPr>
          <p:cNvPr id="10" name="Rectangle 385"/>
          <p:cNvSpPr>
            <a:spLocks noChangeAspect="1" noChangeArrowheads="1"/>
          </p:cNvSpPr>
          <p:nvPr/>
        </p:nvSpPr>
        <p:spPr bwMode="auto">
          <a:xfrm>
            <a:off x="3482975" y="5976938"/>
            <a:ext cx="2174875" cy="2698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Initialized data (.data)</a:t>
            </a:r>
          </a:p>
        </p:txBody>
      </p:sp>
      <p:sp>
        <p:nvSpPr>
          <p:cNvPr id="11" name="Rectangle 386"/>
          <p:cNvSpPr>
            <a:spLocks noChangeAspect="1" noChangeArrowheads="1"/>
          </p:cNvSpPr>
          <p:nvPr/>
        </p:nvSpPr>
        <p:spPr bwMode="auto">
          <a:xfrm>
            <a:off x="3482975" y="5718175"/>
            <a:ext cx="2174875" cy="26828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Uninitialized data (.</a:t>
            </a:r>
            <a:r>
              <a:rPr lang="en-US" sz="1600" dirty="0" err="1">
                <a:latin typeface="+mn-lt"/>
              </a:rPr>
              <a:t>bss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2" name="Line 387"/>
          <p:cNvSpPr>
            <a:spLocks noChangeAspect="1" noChangeShapeType="1"/>
          </p:cNvSpPr>
          <p:nvPr/>
        </p:nvSpPr>
        <p:spPr bwMode="auto">
          <a:xfrm flipV="1">
            <a:off x="4508500" y="5026025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Rectangle 388"/>
          <p:cNvSpPr>
            <a:spLocks noChangeAspect="1" noChangeArrowheads="1"/>
          </p:cNvSpPr>
          <p:nvPr/>
        </p:nvSpPr>
        <p:spPr bwMode="auto">
          <a:xfrm>
            <a:off x="3482975" y="3479800"/>
            <a:ext cx="2174875" cy="32488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User stack</a:t>
            </a:r>
          </a:p>
        </p:txBody>
      </p:sp>
      <p:sp>
        <p:nvSpPr>
          <p:cNvPr id="15" name="Line 390"/>
          <p:cNvSpPr>
            <a:spLocks noChangeAspect="1" noChangeShapeType="1"/>
          </p:cNvSpPr>
          <p:nvPr/>
        </p:nvSpPr>
        <p:spPr bwMode="auto">
          <a:xfrm>
            <a:off x="4529137" y="3805237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Rectangle 391"/>
          <p:cNvSpPr>
            <a:spLocks noChangeAspect="1" noChangeArrowheads="1"/>
          </p:cNvSpPr>
          <p:nvPr/>
        </p:nvSpPr>
        <p:spPr bwMode="auto">
          <a:xfrm>
            <a:off x="3482975" y="6494463"/>
            <a:ext cx="2174875" cy="2698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17" name="Text Box 392"/>
          <p:cNvSpPr txBox="1">
            <a:spLocks noChangeAspect="1" noChangeArrowheads="1"/>
          </p:cNvSpPr>
          <p:nvPr/>
        </p:nvSpPr>
        <p:spPr bwMode="auto">
          <a:xfrm>
            <a:off x="3276600" y="6659563"/>
            <a:ext cx="268287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latin typeface="+mn-lt"/>
              </a:rPr>
              <a:t>0</a:t>
            </a:r>
          </a:p>
        </p:txBody>
      </p:sp>
      <p:sp>
        <p:nvSpPr>
          <p:cNvPr id="18" name="Text Box 393"/>
          <p:cNvSpPr txBox="1">
            <a:spLocks noChangeAspect="1" noChangeArrowheads="1"/>
          </p:cNvSpPr>
          <p:nvPr/>
        </p:nvSpPr>
        <p:spPr bwMode="auto">
          <a:xfrm>
            <a:off x="2514600" y="3593068"/>
            <a:ext cx="7311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 smtClean="0">
                <a:latin typeface="+mn-lt"/>
              </a:rPr>
              <a:t>%</a:t>
            </a:r>
            <a:r>
              <a:rPr lang="en-US" sz="1800" dirty="0" err="1" smtClean="0">
                <a:latin typeface="Courier New"/>
                <a:cs typeface="Courier New"/>
              </a:rPr>
              <a:t>rsp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Line 394"/>
          <p:cNvSpPr>
            <a:spLocks noChangeAspect="1" noChangeShapeType="1"/>
          </p:cNvSpPr>
          <p:nvPr/>
        </p:nvSpPr>
        <p:spPr bwMode="auto">
          <a:xfrm>
            <a:off x="3224212" y="3808412"/>
            <a:ext cx="2587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Text Box 395"/>
          <p:cNvSpPr txBox="1">
            <a:spLocks noChangeAspect="1" noChangeArrowheads="1"/>
          </p:cNvSpPr>
          <p:nvPr/>
        </p:nvSpPr>
        <p:spPr bwMode="auto">
          <a:xfrm>
            <a:off x="5995987" y="4732814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Process</a:t>
            </a:r>
          </a:p>
          <a:p>
            <a:pPr algn="l"/>
            <a:r>
              <a:rPr lang="en-US" sz="1800" i="1" dirty="0">
                <a:latin typeface="+mn-lt"/>
              </a:rPr>
              <a:t>virtual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1" name="Text Box 397"/>
          <p:cNvSpPr txBox="1">
            <a:spLocks noChangeAspect="1" noChangeArrowheads="1"/>
          </p:cNvSpPr>
          <p:nvPr/>
        </p:nvSpPr>
        <p:spPr bwMode="auto">
          <a:xfrm>
            <a:off x="2667000" y="5035550"/>
            <a:ext cx="600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brk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Line 398"/>
          <p:cNvSpPr>
            <a:spLocks noChangeAspect="1" noChangeShapeType="1"/>
          </p:cNvSpPr>
          <p:nvPr/>
        </p:nvSpPr>
        <p:spPr bwMode="auto">
          <a:xfrm>
            <a:off x="3209925" y="52625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3" name="Rectangle 400"/>
          <p:cNvSpPr>
            <a:spLocks noChangeAspect="1" noChangeArrowheads="1"/>
          </p:cNvSpPr>
          <p:nvPr/>
        </p:nvSpPr>
        <p:spPr bwMode="auto">
          <a:xfrm>
            <a:off x="3482975" y="2580214"/>
            <a:ext cx="2174875" cy="399524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Physical memory</a:t>
            </a:r>
          </a:p>
        </p:txBody>
      </p:sp>
      <p:sp>
        <p:nvSpPr>
          <p:cNvPr id="24" name="AutoShape 401"/>
          <p:cNvSpPr>
            <a:spLocks/>
          </p:cNvSpPr>
          <p:nvPr/>
        </p:nvSpPr>
        <p:spPr bwMode="auto">
          <a:xfrm flipH="1">
            <a:off x="3240086" y="2580213"/>
            <a:ext cx="150813" cy="878949"/>
          </a:xfrm>
          <a:prstGeom prst="rightBrace">
            <a:avLst>
              <a:gd name="adj1" fmla="val 554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5" name="Text Box 402"/>
          <p:cNvSpPr txBox="1">
            <a:spLocks noChangeArrowheads="1"/>
          </p:cNvSpPr>
          <p:nvPr/>
        </p:nvSpPr>
        <p:spPr bwMode="auto">
          <a:xfrm>
            <a:off x="1676400" y="2705100"/>
            <a:ext cx="15890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Identical  for each process</a:t>
            </a:r>
          </a:p>
        </p:txBody>
      </p:sp>
      <p:sp>
        <p:nvSpPr>
          <p:cNvPr id="26" name="Rectangle 403"/>
          <p:cNvSpPr>
            <a:spLocks noChangeAspect="1" noChangeArrowheads="1"/>
          </p:cNvSpPr>
          <p:nvPr/>
        </p:nvSpPr>
        <p:spPr bwMode="auto">
          <a:xfrm>
            <a:off x="3481387" y="1256775"/>
            <a:ext cx="2171700" cy="1323439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Process-specific </a:t>
            </a:r>
            <a:r>
              <a:rPr lang="en-US" sz="1600" dirty="0" smtClean="0">
                <a:latin typeface="+mn-lt"/>
              </a:rPr>
              <a:t>data</a:t>
            </a:r>
          </a:p>
          <a:p>
            <a:pPr algn="ctr"/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  (</a:t>
            </a:r>
            <a:r>
              <a:rPr lang="en-US" sz="1600" dirty="0" err="1" smtClean="0">
                <a:latin typeface="+mn-lt"/>
              </a:rPr>
              <a:t>ptables</a:t>
            </a:r>
            <a:r>
              <a:rPr lang="en-US" sz="1600" dirty="0" smtClean="0">
                <a:latin typeface="+mn-lt"/>
              </a:rPr>
              <a:t>,</a:t>
            </a:r>
            <a:endParaRPr lang="en-US" sz="1600" dirty="0">
              <a:latin typeface="+mn-lt"/>
            </a:endParaRPr>
          </a:p>
          <a:p>
            <a:pPr algn="ctr"/>
            <a:r>
              <a:rPr lang="en-US" sz="1600" dirty="0">
                <a:latin typeface="+mn-lt"/>
              </a:rPr>
              <a:t>task and mm </a:t>
            </a:r>
            <a:r>
              <a:rPr lang="en-US" sz="1600" dirty="0" err="1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, kernel stack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27" name="Text Box 405"/>
          <p:cNvSpPr txBox="1">
            <a:spLocks noChangeAspect="1" noChangeArrowheads="1"/>
          </p:cNvSpPr>
          <p:nvPr/>
        </p:nvSpPr>
        <p:spPr bwMode="auto">
          <a:xfrm>
            <a:off x="6034087" y="1987550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Kernel</a:t>
            </a:r>
          </a:p>
          <a:p>
            <a:pPr algn="l"/>
            <a:r>
              <a:rPr lang="en-US" sz="1800" i="1" dirty="0">
                <a:latin typeface="+mn-lt"/>
              </a:rPr>
              <a:t>virtual 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8" name="AutoShape 421"/>
          <p:cNvSpPr>
            <a:spLocks/>
          </p:cNvSpPr>
          <p:nvPr/>
        </p:nvSpPr>
        <p:spPr bwMode="auto">
          <a:xfrm>
            <a:off x="5754687" y="3484563"/>
            <a:ext cx="190500" cy="3289300"/>
          </a:xfrm>
          <a:prstGeom prst="rightBrace">
            <a:avLst>
              <a:gd name="adj1" fmla="val 143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AutoShape 422"/>
          <p:cNvSpPr>
            <a:spLocks/>
          </p:cNvSpPr>
          <p:nvPr/>
        </p:nvSpPr>
        <p:spPr bwMode="auto">
          <a:xfrm>
            <a:off x="5741987" y="1389063"/>
            <a:ext cx="215900" cy="2032000"/>
          </a:xfrm>
          <a:prstGeom prst="rightBrace">
            <a:avLst>
              <a:gd name="adj1" fmla="val 784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" name="Text Box 424"/>
          <p:cNvSpPr txBox="1">
            <a:spLocks noChangeArrowheads="1"/>
          </p:cNvSpPr>
          <p:nvPr/>
        </p:nvSpPr>
        <p:spPr bwMode="auto">
          <a:xfrm>
            <a:off x="2016465" y="6324600"/>
            <a:ext cx="1260135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Courier New"/>
                <a:cs typeface="Courier New"/>
              </a:rPr>
              <a:t>0x00400000</a:t>
            </a:r>
            <a:endParaRPr lang="en-US" sz="1400" dirty="0">
              <a:solidFill>
                <a:schemeClr val="tx2"/>
              </a:solidFill>
              <a:latin typeface="Courier New"/>
              <a:cs typeface="Courier New"/>
            </a:endParaRPr>
          </a:p>
        </p:txBody>
      </p:sp>
      <p:sp>
        <p:nvSpPr>
          <p:cNvPr id="31" name="AutoShape 425"/>
          <p:cNvSpPr>
            <a:spLocks/>
          </p:cNvSpPr>
          <p:nvPr/>
        </p:nvSpPr>
        <p:spPr bwMode="auto">
          <a:xfrm flipH="1">
            <a:off x="3214687" y="1280228"/>
            <a:ext cx="176212" cy="1162935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2" name="Text Box 426"/>
          <p:cNvSpPr txBox="1">
            <a:spLocks noChangeArrowheads="1"/>
          </p:cNvSpPr>
          <p:nvPr/>
        </p:nvSpPr>
        <p:spPr bwMode="auto">
          <a:xfrm>
            <a:off x="1676400" y="1757363"/>
            <a:ext cx="15763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Different for</a:t>
            </a:r>
            <a:r>
              <a:rPr lang="en-US" sz="1800" i="1" dirty="0" smtClean="0">
                <a:solidFill>
                  <a:schemeClr val="tx2"/>
                </a:solidFill>
                <a:latin typeface="+mn-lt"/>
              </a:rPr>
              <a:t> each </a:t>
            </a:r>
            <a:r>
              <a:rPr lang="en-US" sz="1800" i="1" dirty="0">
                <a:solidFill>
                  <a:schemeClr val="tx2"/>
                </a:solidFill>
                <a:latin typeface="+mn-lt"/>
              </a:rPr>
              <a:t>process</a:t>
            </a:r>
          </a:p>
        </p:txBody>
      </p:sp>
      <p:sp>
        <p:nvSpPr>
          <p:cNvPr id="33" name="Line 427"/>
          <p:cNvSpPr>
            <a:spLocks noChangeShapeType="1"/>
          </p:cNvSpPr>
          <p:nvPr/>
        </p:nvSpPr>
        <p:spPr bwMode="auto">
          <a:xfrm>
            <a:off x="3468687" y="3473450"/>
            <a:ext cx="218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4" name="Line 428"/>
          <p:cNvSpPr>
            <a:spLocks noChangeAspect="1" noChangeShapeType="1"/>
          </p:cNvSpPr>
          <p:nvPr/>
        </p:nvSpPr>
        <p:spPr bwMode="auto">
          <a:xfrm>
            <a:off x="3222625" y="64817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221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015647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015647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6106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Organizes VM as Collection of “Areas”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57" y="1443038"/>
            <a:ext cx="1536922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task_struct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05885" y="1600200"/>
            <a:ext cx="1290661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mm_struct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86847" y="2006600"/>
            <a:ext cx="1066800" cy="157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186847" y="198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pgd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62847" y="1778000"/>
            <a:ext cx="762000" cy="18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62847" y="1981200"/>
            <a:ext cx="7620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86847" y="243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mmap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7672" y="1295400"/>
            <a:ext cx="1906314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vm_area_struct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015647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15647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15647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015647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015647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015647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015647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15647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015647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015647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015647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15647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015647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5920647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1200" y="1143000"/>
            <a:ext cx="2191448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5920647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920647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</a:t>
            </a:r>
            <a:r>
              <a:rPr lang="en-GB" sz="1600" b="1" dirty="0" smtClean="0">
                <a:latin typeface="Calibri" pitchFamily="34" charset="0"/>
              </a:rPr>
              <a:t>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5920647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hared </a:t>
            </a:r>
            <a:r>
              <a:rPr lang="en-GB" sz="1600" b="1" dirty="0">
                <a:latin typeface="Calibri" pitchFamily="34" charset="0"/>
              </a:rPr>
              <a:t>libraries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082447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082447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5082447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082447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5082447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5082447" y="5715000"/>
            <a:ext cx="838200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H="1">
            <a:off x="3785460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787047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3787047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785460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787047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3787047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932010" y="6170613"/>
            <a:ext cx="281871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974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58774" y="3657600"/>
            <a:ext cx="3197225" cy="2894013"/>
          </a:xfrm>
          <a:ln/>
        </p:spPr>
        <p:txBody>
          <a:bodyPr/>
          <a:lstStyle/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pgd</a:t>
            </a:r>
            <a:r>
              <a:rPr lang="en-GB" sz="2200" dirty="0"/>
              <a:t>: 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</a:t>
            </a:r>
            <a:r>
              <a:rPr lang="en-GB" sz="1600" dirty="0" smtClean="0"/>
              <a:t> global directory address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Points to L1 page table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vm_prot</a:t>
            </a:r>
            <a:r>
              <a:rPr lang="en-GB" sz="2200" dirty="0"/>
              <a:t>: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Read/write permissions for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this </a:t>
            </a:r>
            <a:r>
              <a:rPr lang="en-GB" sz="1600" dirty="0"/>
              <a:t>area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vm_flags</a:t>
            </a:r>
            <a:endParaRPr lang="en-GB" sz="2200" dirty="0" smtClean="0"/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Pages </a:t>
            </a:r>
            <a:r>
              <a:rPr lang="en-GB" sz="1600" b="1" dirty="0" smtClean="0"/>
              <a:t>shared</a:t>
            </a:r>
            <a:r>
              <a:rPr lang="en-GB" sz="1600" dirty="0" smtClean="0"/>
              <a:t> with </a:t>
            </a:r>
            <a:r>
              <a:rPr lang="en-GB" sz="1600" dirty="0"/>
              <a:t>other processes</a:t>
            </a:r>
            <a:r>
              <a:rPr lang="en-GB" sz="1600" dirty="0" smtClean="0"/>
              <a:t> or </a:t>
            </a:r>
            <a:r>
              <a:rPr lang="en-GB" sz="1600" b="1" dirty="0"/>
              <a:t>private</a:t>
            </a:r>
            <a:r>
              <a:rPr lang="en-GB" sz="1600" dirty="0"/>
              <a:t> to this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4015647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4015647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4015647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63" name="Elbow Connector 62"/>
          <p:cNvCxnSpPr>
            <a:stCxn id="29707" idx="3"/>
          </p:cNvCxnSpPr>
          <p:nvPr/>
        </p:nvCxnSpPr>
        <p:spPr bwMode="auto">
          <a:xfrm flipV="1">
            <a:off x="3253647" y="1676400"/>
            <a:ext cx="758952" cy="87630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Straight Arrow Connector 65"/>
          <p:cNvCxnSpPr>
            <a:stCxn id="29706" idx="3"/>
          </p:cNvCxnSpPr>
          <p:nvPr/>
        </p:nvCxnSpPr>
        <p:spPr bwMode="auto">
          <a:xfrm flipV="1">
            <a:off x="1424847" y="1981200"/>
            <a:ext cx="762000" cy="1143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82647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457200"/>
            <a:ext cx="70310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Linux Page Fault Handling 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4343400" y="2895600"/>
            <a:ext cx="838200" cy="534687"/>
            <a:chOff x="4343400" y="2895600"/>
            <a:chExt cx="838200" cy="534687"/>
          </a:xfrm>
        </p:grpSpPr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4343400" y="336232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4479925" y="3124200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>
              <a:off x="4648200" y="2895600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343400" y="4880275"/>
            <a:ext cx="838200" cy="606125"/>
            <a:chOff x="4343400" y="4880275"/>
            <a:chExt cx="838200" cy="606125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4343400" y="541367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4483100" y="5180313"/>
              <a:ext cx="62882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write</a:t>
              </a:r>
            </a:p>
          </p:txBody>
        </p:sp>
        <p:sp>
          <p:nvSpPr>
            <p:cNvPr id="30767" name="Oval 47"/>
            <p:cNvSpPr>
              <a:spLocks noChangeArrowheads="1"/>
            </p:cNvSpPr>
            <p:nvPr/>
          </p:nvSpPr>
          <p:spPr bwMode="auto">
            <a:xfrm>
              <a:off x="4648200" y="4880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3737275"/>
            <a:ext cx="838200" cy="606125"/>
            <a:chOff x="4343400" y="3737275"/>
            <a:chExt cx="838200" cy="606125"/>
          </a:xfrm>
        </p:grpSpPr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4343400" y="4275438"/>
              <a:ext cx="83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4479925" y="4037313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8" name="Oval 48"/>
            <p:cNvSpPr>
              <a:spLocks noChangeArrowheads="1"/>
            </p:cNvSpPr>
            <p:nvPr/>
          </p:nvSpPr>
          <p:spPr bwMode="auto">
            <a:xfrm>
              <a:off x="4648200" y="3737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60375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1" name="Rectangle 2"/>
          <p:cNvSpPr>
            <a:spLocks noChangeArrowheads="1"/>
          </p:cNvSpPr>
          <p:nvPr/>
        </p:nvSpPr>
        <p:spPr bwMode="auto">
          <a:xfrm>
            <a:off x="460375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51958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vm_area_struct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460375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460375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60375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0375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460375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460375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60375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460375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60375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0375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460375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460375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60375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2365375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30"/>
          <p:cNvSpPr txBox="1">
            <a:spLocks noChangeArrowheads="1"/>
          </p:cNvSpPr>
          <p:nvPr/>
        </p:nvSpPr>
        <p:spPr bwMode="auto">
          <a:xfrm>
            <a:off x="2253077" y="1219200"/>
            <a:ext cx="218984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2365375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text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365375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</a:t>
            </a: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365375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shared libraries</a:t>
            </a: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1527175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1527175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36"/>
          <p:cNvSpPr>
            <a:spLocks noChangeShapeType="1"/>
          </p:cNvSpPr>
          <p:nvPr/>
        </p:nvSpPr>
        <p:spPr bwMode="auto">
          <a:xfrm>
            <a:off x="1527175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>
            <a:off x="1527175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38"/>
          <p:cNvSpPr>
            <a:spLocks noChangeShapeType="1"/>
          </p:cNvSpPr>
          <p:nvPr/>
        </p:nvSpPr>
        <p:spPr bwMode="auto">
          <a:xfrm flipV="1">
            <a:off x="1527175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39"/>
          <p:cNvSpPr>
            <a:spLocks noChangeShapeType="1"/>
          </p:cNvSpPr>
          <p:nvPr/>
        </p:nvSpPr>
        <p:spPr bwMode="auto">
          <a:xfrm>
            <a:off x="1527175" y="5638800"/>
            <a:ext cx="838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40"/>
          <p:cNvSpPr>
            <a:spLocks noChangeShapeType="1"/>
          </p:cNvSpPr>
          <p:nvPr/>
        </p:nvSpPr>
        <p:spPr bwMode="auto">
          <a:xfrm flipH="1">
            <a:off x="230188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231775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>
            <a:off x="231775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43"/>
          <p:cNvSpPr>
            <a:spLocks noChangeShapeType="1"/>
          </p:cNvSpPr>
          <p:nvPr/>
        </p:nvSpPr>
        <p:spPr bwMode="auto">
          <a:xfrm flipH="1">
            <a:off x="230188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>
            <a:off x="231775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>
            <a:off x="231775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auto">
          <a:xfrm>
            <a:off x="460375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auto">
          <a:xfrm>
            <a:off x="460375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460375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28573" y="2971800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</a:rPr>
              <a:t>Segmentation fault:</a:t>
            </a:r>
            <a:endParaRPr lang="en-US" sz="1800" dirty="0" smtClean="0">
              <a:solidFill>
                <a:srgbClr val="990000"/>
              </a:solidFill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accessing a non-existing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528573" y="4050268"/>
            <a:ext cx="191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Normal page fault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528573" y="4876800"/>
            <a:ext cx="3386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Protection exception:</a:t>
            </a:r>
          </a:p>
          <a:p>
            <a:r>
              <a:rPr lang="en-US" sz="1800" dirty="0" smtClean="0">
                <a:latin typeface="Calibri" pitchFamily="34" charset="0"/>
              </a:rPr>
              <a:t>e.g., violating permission by writing to a read-only page (Linux reports as Segmentation fault)</a:t>
            </a:r>
          </a:p>
        </p:txBody>
      </p:sp>
    </p:spTree>
    <p:extLst>
      <p:ext uri="{BB962C8B-B14F-4D97-AF65-F5344CB8AC3E}">
        <p14:creationId xmlns:p14="http://schemas.microsoft.com/office/powerpoint/2010/main" val="6377964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Fault 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85082" cy="4972050"/>
          </a:xfrm>
          <a:solidFill>
            <a:srgbClr val="F6F5BD"/>
          </a:solidFill>
        </p:spPr>
        <p:txBody>
          <a:bodyPr/>
          <a:lstStyle/>
          <a:p>
            <a:r>
              <a:rPr lang="en-US" sz="1600" dirty="0" err="1">
                <a:latin typeface="Courier New"/>
                <a:cs typeface="Courier New"/>
              </a:rPr>
              <a:t>p</a:t>
            </a:r>
            <a:r>
              <a:rPr lang="en-US" sz="1600" dirty="0" err="1" smtClean="0">
                <a:latin typeface="Courier New"/>
                <a:cs typeface="Courier New"/>
              </a:rPr>
              <a:t>agefault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</a:t>
            </a:r>
            <a:r>
              <a:rPr lang="en-US" sz="1600" dirty="0" smtClean="0">
                <a:latin typeface="Courier New"/>
                <a:cs typeface="Courier New"/>
              </a:rPr>
              <a:t>, PTE, </a:t>
            </a:r>
            <a:r>
              <a:rPr lang="en-US" sz="1600" dirty="0" err="1" smtClean="0">
                <a:latin typeface="Courier New"/>
                <a:cs typeface="Courier New"/>
              </a:rPr>
              <a:t>acctype</a:t>
            </a:r>
            <a:r>
              <a:rPr lang="en-US" sz="1600" dirty="0" smtClean="0">
                <a:latin typeface="Courier New"/>
                <a:cs typeface="Courier New"/>
              </a:rPr>
              <a:t>):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	</a:t>
            </a:r>
            <a:r>
              <a:rPr lang="en-US" sz="1600" dirty="0" err="1" smtClean="0">
                <a:latin typeface="Courier New"/>
                <a:cs typeface="Courier New"/>
              </a:rPr>
              <a:t>marea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smtClean="0">
                <a:latin typeface="Calibri"/>
                <a:cs typeface="Calibri"/>
              </a:rPr>
              <a:t>lookup address in VM areas</a:t>
            </a:r>
            <a:r>
              <a:rPr lang="en-US" sz="1600" dirty="0" smtClean="0">
                <a:latin typeface="Courier New"/>
                <a:cs typeface="Courier New"/>
              </a:rPr>
              <a:t>	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if </a:t>
            </a:r>
            <a:r>
              <a:rPr lang="en-US" sz="1600" dirty="0" err="1" smtClean="0">
                <a:latin typeface="Courier New"/>
                <a:cs typeface="Courier New"/>
              </a:rPr>
              <a:t>marea</a:t>
            </a:r>
            <a:r>
              <a:rPr lang="en-US" sz="1600" dirty="0" smtClean="0">
                <a:latin typeface="Courier New"/>
                <a:cs typeface="Courier New"/>
              </a:rPr>
              <a:t> == NULL    </a:t>
            </a:r>
            <a:r>
              <a:rPr lang="en-US" sz="1600" i="1" dirty="0" smtClean="0">
                <a:latin typeface="Courier New"/>
                <a:cs typeface="Courier New"/>
              </a:rPr>
              <a:t>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address is not mapped in VM</a:t>
            </a:r>
            <a:r>
              <a:rPr lang="en-US" sz="1600" i="1" dirty="0" smtClean="0">
                <a:latin typeface="Courier New"/>
                <a:cs typeface="Courier New"/>
              </a:rPr>
              <a:t>)</a:t>
            </a:r>
            <a:br>
              <a:rPr lang="en-US" sz="1600" i="1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smtClean="0">
                <a:latin typeface="Calibri"/>
                <a:cs typeface="Calibri"/>
              </a:rPr>
              <a:t>send</a:t>
            </a:r>
            <a:r>
              <a:rPr lang="en-US" sz="1600" dirty="0" smtClean="0">
                <a:latin typeface="Courier New"/>
                <a:cs typeface="Courier New"/>
              </a:rPr>
              <a:t> SIGSEGV </a:t>
            </a:r>
            <a:r>
              <a:rPr lang="en-US" sz="1600" dirty="0" smtClean="0">
                <a:latin typeface="Calibri"/>
                <a:cs typeface="Calibri"/>
              </a:rPr>
              <a:t>to process</a:t>
            </a:r>
            <a:br>
              <a:rPr lang="en-US" sz="1600" dirty="0" smtClean="0">
                <a:latin typeface="Calibri"/>
                <a:cs typeface="Calibri"/>
              </a:rPr>
            </a:br>
            <a:r>
              <a:rPr lang="en-US" sz="1600" dirty="0" smtClean="0">
                <a:latin typeface="Courier New"/>
                <a:cs typeface="Courier New"/>
              </a:rPr>
              <a:t>		return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	</a:t>
            </a:r>
            <a:r>
              <a:rPr lang="en-US" sz="1600" dirty="0" smtClean="0">
                <a:latin typeface="Courier New"/>
                <a:cs typeface="Courier New"/>
              </a:rPr>
              <a:t/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</a:t>
            </a:r>
            <a:r>
              <a:rPr lang="en-US" sz="1600" dirty="0">
                <a:latin typeface="Courier New"/>
                <a:cs typeface="Courier New"/>
              </a:rPr>
              <a:t>if </a:t>
            </a:r>
            <a:r>
              <a:rPr lang="en-US" sz="1600" dirty="0" err="1" smtClean="0">
                <a:latin typeface="Courier New"/>
                <a:cs typeface="Courier New"/>
              </a:rPr>
              <a:t>PTE.prot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== READ and </a:t>
            </a:r>
            <a:r>
              <a:rPr lang="en-US" sz="1600" dirty="0" err="1">
                <a:latin typeface="Courier New"/>
                <a:cs typeface="Courier New"/>
              </a:rPr>
              <a:t>marea</a:t>
            </a:r>
            <a:r>
              <a:rPr lang="en-US" sz="1600" dirty="0">
                <a:latin typeface="Courier New"/>
                <a:cs typeface="Courier New"/>
              </a:rPr>
              <a:t>-&gt;</a:t>
            </a:r>
            <a:r>
              <a:rPr lang="en-US" sz="1600" dirty="0" err="1">
                <a:latin typeface="Courier New"/>
                <a:cs typeface="Courier New"/>
              </a:rPr>
              <a:t>vm_prot</a:t>
            </a:r>
            <a:r>
              <a:rPr lang="en-US" sz="1600" dirty="0">
                <a:latin typeface="Courier New"/>
                <a:cs typeface="Courier New"/>
              </a:rPr>
              <a:t> == WRITE   (</a:t>
            </a:r>
            <a:r>
              <a:rPr lang="en-US" sz="1600" i="1" dirty="0">
                <a:solidFill>
                  <a:srgbClr val="3366FF"/>
                </a:solidFill>
                <a:latin typeface="Courier New"/>
                <a:cs typeface="Courier New"/>
              </a:rPr>
              <a:t>cow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handleCoW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</a:t>
            </a:r>
            <a:r>
              <a:rPr lang="en-US" sz="1600" dirty="0" smtClean="0">
                <a:latin typeface="Courier New"/>
                <a:cs typeface="Courier New"/>
              </a:rPr>
              <a:t>, PTE ,</a:t>
            </a:r>
            <a:r>
              <a:rPr lang="en-US" sz="1600" dirty="0" err="1">
                <a:latin typeface="Courier New"/>
                <a:cs typeface="Courier New"/>
              </a:rPr>
              <a:t>marea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		return		(</a:t>
            </a:r>
            <a:r>
              <a:rPr lang="en-US" sz="1600" i="1" dirty="0">
                <a:solidFill>
                  <a:srgbClr val="3366FF"/>
                </a:solidFill>
                <a:latin typeface="Courier New"/>
                <a:cs typeface="Courier New"/>
              </a:rPr>
              <a:t>retry memory access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/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if ok(</a:t>
            </a:r>
            <a:r>
              <a:rPr lang="en-US" sz="1600" dirty="0" err="1" smtClean="0">
                <a:latin typeface="Courier New"/>
                <a:cs typeface="Courier New"/>
              </a:rPr>
              <a:t>acctype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marea</a:t>
            </a:r>
            <a:r>
              <a:rPr lang="en-US" sz="1600" dirty="0" smtClean="0">
                <a:latin typeface="Courier New"/>
                <a:cs typeface="Courier New"/>
              </a:rPr>
              <a:t>-&gt;</a:t>
            </a:r>
            <a:r>
              <a:rPr lang="en-US" sz="1600" dirty="0" err="1" smtClean="0">
                <a:latin typeface="Courier New"/>
                <a:cs typeface="Courier New"/>
              </a:rPr>
              <a:t>vm_prot</a:t>
            </a:r>
            <a:r>
              <a:rPr lang="en-US" sz="1600" dirty="0" smtClean="0">
                <a:latin typeface="Courier New"/>
                <a:cs typeface="Courier New"/>
              </a:rPr>
              <a:t> ) &amp;&amp; (! </a:t>
            </a:r>
            <a:r>
              <a:rPr lang="en-US" sz="1600" dirty="0" err="1" smtClean="0">
                <a:latin typeface="Courier New"/>
                <a:cs typeface="Courier New"/>
              </a:rPr>
              <a:t>PTE.valid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loadpage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</a:t>
            </a:r>
            <a:r>
              <a:rPr lang="en-US" sz="1600" dirty="0" smtClean="0">
                <a:latin typeface="Courier New"/>
                <a:cs typeface="Courier New"/>
              </a:rPr>
              <a:t>, PTE, </a:t>
            </a:r>
            <a:r>
              <a:rPr lang="en-US" sz="1600" dirty="0" err="1" smtClean="0">
                <a:latin typeface="Courier New"/>
                <a:cs typeface="Courier New"/>
              </a:rPr>
              <a:t>marea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return   	</a:t>
            </a:r>
            <a:r>
              <a:rPr lang="en-US" sz="1600" i="1" dirty="0" smtClean="0">
                <a:latin typeface="Courier New"/>
                <a:cs typeface="Courier New"/>
              </a:rPr>
              <a:t>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retry memory access</a:t>
            </a:r>
            <a:r>
              <a:rPr lang="en-US" sz="1600" i="1" dirty="0" smtClean="0">
                <a:latin typeface="Courier New"/>
                <a:cs typeface="Courier New"/>
              </a:rPr>
              <a:t>)</a:t>
            </a: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protection error, not recoverable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</a:t>
            </a:r>
            <a:r>
              <a:rPr lang="en-US" sz="1600" dirty="0" smtClean="0">
                <a:latin typeface="Calibri"/>
                <a:cs typeface="Calibri"/>
              </a:rPr>
              <a:t>send </a:t>
            </a:r>
            <a:r>
              <a:rPr lang="en-US" sz="1600" dirty="0" smtClean="0">
                <a:latin typeface="Courier New"/>
                <a:cs typeface="Courier New"/>
              </a:rPr>
              <a:t>SIGSEGV</a:t>
            </a:r>
            <a:r>
              <a:rPr lang="en-US" sz="1600" dirty="0" smtClean="0">
                <a:latin typeface="Calibri"/>
                <a:cs typeface="Calibri"/>
              </a:rPr>
              <a:t> or </a:t>
            </a:r>
            <a:r>
              <a:rPr lang="en-US" sz="1600" dirty="0" smtClean="0">
                <a:latin typeface="Courier New"/>
                <a:cs typeface="Courier New"/>
              </a:rPr>
              <a:t>SIGBUS</a:t>
            </a:r>
            <a:r>
              <a:rPr lang="en-US" sz="1600" dirty="0" smtClean="0">
                <a:latin typeface="Calibri"/>
                <a:cs typeface="Calibri"/>
              </a:rPr>
              <a:t> to process</a:t>
            </a:r>
            <a:br>
              <a:rPr lang="en-US" sz="1600" dirty="0" smtClean="0">
                <a:latin typeface="Calibri"/>
                <a:cs typeface="Calibri"/>
              </a:rPr>
            </a:br>
            <a:r>
              <a:rPr lang="en-US" sz="1600" dirty="0" smtClean="0">
                <a:latin typeface="Courier New"/>
                <a:cs typeface="Courier New"/>
              </a:rPr>
              <a:t>	return</a:t>
            </a:r>
          </a:p>
        </p:txBody>
      </p:sp>
      <p:sp>
        <p:nvSpPr>
          <p:cNvPr id="4" name="Oval 46"/>
          <p:cNvSpPr>
            <a:spLocks noChangeArrowheads="1"/>
          </p:cNvSpPr>
          <p:nvPr/>
        </p:nvSpPr>
        <p:spPr bwMode="auto">
          <a:xfrm>
            <a:off x="1661834" y="2267544"/>
            <a:ext cx="304800" cy="3048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" name="Oval 47"/>
          <p:cNvSpPr>
            <a:spLocks noChangeArrowheads="1"/>
          </p:cNvSpPr>
          <p:nvPr/>
        </p:nvSpPr>
        <p:spPr bwMode="auto">
          <a:xfrm>
            <a:off x="978041" y="5452502"/>
            <a:ext cx="304800" cy="3048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" name="Oval 48"/>
          <p:cNvSpPr>
            <a:spLocks noChangeArrowheads="1"/>
          </p:cNvSpPr>
          <p:nvPr/>
        </p:nvSpPr>
        <p:spPr bwMode="auto">
          <a:xfrm>
            <a:off x="1410645" y="4574680"/>
            <a:ext cx="304800" cy="304800"/>
          </a:xfrm>
          <a:prstGeom prst="ellipse">
            <a:avLst/>
          </a:prstGeom>
          <a:solidFill>
            <a:schemeClr val="bg1">
              <a:lumMod val="50000"/>
            </a:schemeClr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0535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an Invalid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2535782"/>
            <a:ext cx="8385082" cy="4137973"/>
          </a:xfrm>
          <a:solidFill>
            <a:srgbClr val="F6F5BD"/>
          </a:solidFill>
        </p:spPr>
        <p:txBody>
          <a:bodyPr/>
          <a:lstStyle/>
          <a:p>
            <a:pPr marL="0" indent="0">
              <a:buNone/>
            </a:pPr>
            <a:r>
              <a:rPr lang="tr-TR" sz="1600" dirty="0" err="1" smtClean="0">
                <a:latin typeface="Courier New"/>
                <a:cs typeface="Courier New"/>
              </a:rPr>
              <a:t>loadpage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</a:t>
            </a:r>
            <a:r>
              <a:rPr lang="en-US" sz="1600" dirty="0" smtClean="0">
                <a:latin typeface="Courier New"/>
                <a:cs typeface="Courier New"/>
              </a:rPr>
              <a:t>, PTE, </a:t>
            </a:r>
            <a:r>
              <a:rPr lang="en-US" sz="1600" dirty="0" err="1" smtClean="0">
                <a:latin typeface="Courier New"/>
                <a:cs typeface="Courier New"/>
              </a:rPr>
              <a:t>marea</a:t>
            </a:r>
            <a:r>
              <a:rPr lang="en-US" sz="1600" dirty="0" smtClean="0">
                <a:latin typeface="Courier New"/>
                <a:cs typeface="Courier New"/>
              </a:rPr>
              <a:t>):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</a:t>
            </a:r>
            <a:r>
              <a:rPr lang="en-US" sz="1600" dirty="0" err="1" smtClean="0">
                <a:latin typeface="Courier New"/>
                <a:cs typeface="Courier New"/>
              </a:rPr>
              <a:t>newpage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page_alloc</a:t>
            </a:r>
            <a:r>
              <a:rPr lang="en-US" sz="1600" dirty="0" smtClean="0">
                <a:latin typeface="Courier New"/>
                <a:cs typeface="Courier New"/>
              </a:rPr>
              <a:t>() 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allocate a new page</a:t>
            </a:r>
            <a:r>
              <a:rPr lang="en-US" sz="1600" dirty="0" smtClean="0">
                <a:solidFill>
                  <a:srgbClr val="3366FF"/>
                </a:solidFill>
                <a:latin typeface="Courier New"/>
                <a:cs typeface="Courier New"/>
              </a:rPr>
              <a:t>)</a:t>
            </a:r>
            <a:br>
              <a:rPr lang="en-US" sz="1600" dirty="0" smtClean="0">
                <a:solidFill>
                  <a:srgbClr val="3366FF"/>
                </a:solidFill>
                <a:latin typeface="Courier New"/>
                <a:cs typeface="Courier New"/>
              </a:rPr>
            </a:br>
            <a:r>
              <a:rPr lang="en-US" sz="1600" dirty="0" smtClean="0">
                <a:solidFill>
                  <a:srgbClr val="3366FF"/>
                </a:solidFill>
                <a:latin typeface="Courier New"/>
                <a:cs typeface="Courier New"/>
              </a:rPr>
              <a:t>	</a:t>
            </a:r>
            <a:r>
              <a:rPr lang="en-US" sz="1600" dirty="0" smtClean="0">
                <a:latin typeface="Courier New"/>
                <a:cs typeface="Courier New"/>
              </a:rPr>
              <a:t>if </a:t>
            </a:r>
            <a:r>
              <a:rPr lang="en-US" sz="1600" dirty="0" err="1" smtClean="0">
                <a:latin typeface="Courier New"/>
                <a:cs typeface="Courier New"/>
              </a:rPr>
              <a:t>marea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alibri"/>
                <a:cs typeface="Calibri"/>
              </a:rPr>
              <a:t>is backed by a file</a:t>
            </a:r>
            <a:r>
              <a:rPr lang="en-US" sz="1600" dirty="0" smtClean="0">
                <a:latin typeface="Courier New"/>
                <a:cs typeface="Courier New"/>
              </a:rPr>
              <a:t/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either a </a:t>
            </a:r>
            <a:r>
              <a:rPr lang="en-US" sz="1600" i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mmap’ed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 file, code or initialized</a:t>
            </a:r>
            <a:b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</a:b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		 data segments, or swapped out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smtClean="0">
                <a:latin typeface="Calibri"/>
                <a:cs typeface="Calibri"/>
              </a:rPr>
              <a:t>start IO for loading page from file</a:t>
            </a:r>
            <a:r>
              <a:rPr lang="en-US" sz="1600" dirty="0" smtClean="0">
                <a:latin typeface="Courier New"/>
                <a:cs typeface="Courier New"/>
              </a:rPr>
              <a:t/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smtClean="0">
                <a:latin typeface="Calibri"/>
                <a:cs typeface="Calibri"/>
              </a:rPr>
              <a:t>make task sleep until I/O completes</a:t>
            </a:r>
            <a:br>
              <a:rPr lang="en-US" sz="1600" dirty="0" smtClean="0">
                <a:latin typeface="Calibri"/>
                <a:cs typeface="Calibri"/>
              </a:rPr>
            </a:br>
            <a:r>
              <a:rPr lang="en-US" sz="1600" dirty="0" smtClean="0">
                <a:latin typeface="Courier New"/>
                <a:cs typeface="Courier New"/>
              </a:rPr>
              <a:t>	else </a:t>
            </a:r>
            <a:r>
              <a:rPr lang="en-US" sz="1600" dirty="0">
                <a:latin typeface="Courier New"/>
                <a:cs typeface="Courier New"/>
              </a:rPr>
              <a:t>	</a:t>
            </a:r>
            <a:r>
              <a:rPr lang="en-US" sz="1600" dirty="0" smtClean="0">
                <a:latin typeface="Courier New"/>
                <a:cs typeface="Courier New"/>
              </a:rPr>
              <a:t>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an anonymous page with 0 content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memset</a:t>
            </a:r>
            <a:r>
              <a:rPr lang="en-US" sz="1600" dirty="0" smtClean="0">
                <a:latin typeface="Courier New"/>
                <a:cs typeface="Courier New"/>
              </a:rPr>
              <a:t>(newpage,0)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</a:t>
            </a:r>
            <a:r>
              <a:rPr lang="en-US" sz="1600" dirty="0" err="1" smtClean="0">
                <a:latin typeface="Courier New"/>
                <a:cs typeface="Courier New"/>
              </a:rPr>
              <a:t>PTE.valid</a:t>
            </a:r>
            <a:r>
              <a:rPr lang="en-US" sz="1600" dirty="0" smtClean="0">
                <a:latin typeface="Courier New"/>
                <a:cs typeface="Courier New"/>
              </a:rPr>
              <a:t> = 1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</a:t>
            </a:r>
            <a:r>
              <a:rPr lang="en-US" sz="1600" dirty="0" err="1" smtClean="0">
                <a:latin typeface="Courier New"/>
                <a:cs typeface="Courier New"/>
              </a:rPr>
              <a:t>PTE.prot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marea.vm_prot</a:t>
            </a: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</a:t>
            </a:r>
            <a:r>
              <a:rPr lang="en-US" sz="1600" dirty="0" err="1" smtClean="0">
                <a:latin typeface="Courier New"/>
                <a:cs typeface="Courier New"/>
              </a:rPr>
              <a:t>PTE.address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newpage.pageno</a:t>
            </a:r>
            <a:r>
              <a:rPr lang="en-US" sz="1600" dirty="0" smtClean="0">
                <a:latin typeface="Courier New"/>
                <a:cs typeface="Courier New"/>
              </a:rPr>
              <a:t/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	</a:t>
            </a:r>
            <a:r>
              <a:rPr lang="en-US" sz="1600" dirty="0" err="1" smtClean="0">
                <a:latin typeface="Courier New"/>
                <a:cs typeface="Courier New"/>
              </a:rPr>
              <a:t>update_address_translation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</a:t>
            </a:r>
            <a:r>
              <a:rPr lang="en-US" sz="1600" dirty="0" smtClean="0">
                <a:latin typeface="Courier New"/>
                <a:cs typeface="Courier New"/>
              </a:rPr>
              <a:t>, PTE)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57018" y="1323405"/>
            <a:ext cx="8385082" cy="131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kern="0" dirty="0" smtClean="0">
                <a:latin typeface="Calibri"/>
                <a:cs typeface="Calibri"/>
              </a:rPr>
              <a:t>PTE is </a:t>
            </a:r>
            <a:r>
              <a:rPr lang="tr-TR" kern="0" dirty="0" err="1" smtClean="0">
                <a:latin typeface="Calibri"/>
                <a:cs typeface="Calibri"/>
              </a:rPr>
              <a:t>invalid</a:t>
            </a:r>
            <a:r>
              <a:rPr lang="tr-TR" kern="0" dirty="0" smtClean="0">
                <a:latin typeface="Calibri"/>
                <a:cs typeface="Calibri"/>
              </a:rPr>
              <a:t>. </a:t>
            </a:r>
            <a:r>
              <a:rPr lang="tr-TR" kern="0" dirty="0" err="1" smtClean="0">
                <a:latin typeface="Calibri"/>
                <a:cs typeface="Calibri"/>
              </a:rPr>
              <a:t>Either</a:t>
            </a:r>
            <a:r>
              <a:rPr lang="tr-TR" kern="0" dirty="0" smtClean="0">
                <a:latin typeface="Calibri"/>
                <a:cs typeface="Calibri"/>
              </a:rPr>
              <a:t>:</a:t>
            </a:r>
          </a:p>
          <a:p>
            <a:pPr lvl="1"/>
            <a:r>
              <a:rPr lang="tr-TR" sz="1800" b="0" kern="0" dirty="0" err="1" smtClean="0">
                <a:latin typeface="Calibri"/>
                <a:cs typeface="Calibri"/>
              </a:rPr>
              <a:t>Due</a:t>
            </a:r>
            <a:r>
              <a:rPr lang="tr-TR" sz="1800" b="0" kern="0" dirty="0" smtClean="0">
                <a:latin typeface="Calibri"/>
                <a:cs typeface="Calibri"/>
              </a:rPr>
              <a:t> </a:t>
            </a:r>
            <a:r>
              <a:rPr lang="tr-TR" sz="1800" b="0" kern="0" dirty="0" err="1" smtClean="0">
                <a:latin typeface="Calibri"/>
                <a:cs typeface="Calibri"/>
              </a:rPr>
              <a:t>to</a:t>
            </a:r>
            <a:r>
              <a:rPr lang="tr-TR" sz="1800" b="0" kern="0" dirty="0" smtClean="0">
                <a:latin typeface="Calibri"/>
                <a:cs typeface="Calibri"/>
              </a:rPr>
              <a:t> </a:t>
            </a:r>
            <a:r>
              <a:rPr lang="tr-TR" sz="1800" b="1" kern="0" dirty="0" err="1" smtClean="0">
                <a:solidFill>
                  <a:srgbClr val="000000"/>
                </a:solidFill>
                <a:latin typeface="Calibri"/>
                <a:cs typeface="Calibri"/>
              </a:rPr>
              <a:t>demand</a:t>
            </a:r>
            <a:r>
              <a:rPr lang="tr-TR" sz="1800" b="1" kern="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1800" b="1" kern="0" dirty="0" err="1" smtClean="0">
                <a:solidFill>
                  <a:srgbClr val="000000"/>
                </a:solidFill>
                <a:latin typeface="Calibri"/>
                <a:cs typeface="Calibri"/>
              </a:rPr>
              <a:t>paging</a:t>
            </a:r>
            <a:r>
              <a:rPr lang="tr-TR" sz="1800" b="0" kern="0" dirty="0" smtClean="0">
                <a:latin typeface="Calibri"/>
                <a:cs typeface="Calibri"/>
              </a:rPr>
              <a:t>, it is not </a:t>
            </a:r>
            <a:r>
              <a:rPr lang="tr-TR" sz="1800" b="0" kern="0" dirty="0" err="1" smtClean="0">
                <a:latin typeface="Calibri"/>
                <a:cs typeface="Calibri"/>
              </a:rPr>
              <a:t>loaded</a:t>
            </a:r>
            <a:r>
              <a:rPr lang="tr-TR" sz="1800" b="0" kern="0" dirty="0" smtClean="0">
                <a:latin typeface="Calibri"/>
                <a:cs typeface="Calibri"/>
              </a:rPr>
              <a:t> yet</a:t>
            </a:r>
          </a:p>
          <a:p>
            <a:pPr lvl="1"/>
            <a:r>
              <a:rPr lang="tr-TR" sz="1800" b="0" kern="0" dirty="0" err="1" smtClean="0">
                <a:latin typeface="Calibri"/>
                <a:cs typeface="Calibri"/>
              </a:rPr>
              <a:t>Page</a:t>
            </a:r>
            <a:r>
              <a:rPr lang="tr-TR" sz="1800" b="0" kern="0" dirty="0" smtClean="0">
                <a:latin typeface="Calibri"/>
                <a:cs typeface="Calibri"/>
              </a:rPr>
              <a:t> is </a:t>
            </a:r>
            <a:r>
              <a:rPr lang="tr-TR" sz="1800" b="1" kern="0" dirty="0" err="1" smtClean="0">
                <a:solidFill>
                  <a:srgbClr val="000000"/>
                </a:solidFill>
                <a:latin typeface="Calibri"/>
                <a:cs typeface="Calibri"/>
              </a:rPr>
              <a:t>evicted</a:t>
            </a:r>
            <a:r>
              <a:rPr lang="tr-TR" sz="1800" b="0" kern="0" dirty="0" smtClean="0">
                <a:latin typeface="Calibri"/>
                <a:cs typeface="Calibri"/>
              </a:rPr>
              <a:t>, </a:t>
            </a:r>
            <a:r>
              <a:rPr lang="tr-TR" sz="1800" b="0" kern="0" dirty="0" err="1" smtClean="0">
                <a:latin typeface="Calibri"/>
                <a:cs typeface="Calibri"/>
              </a:rPr>
              <a:t>to</a:t>
            </a:r>
            <a:r>
              <a:rPr lang="tr-TR" sz="1800" b="0" kern="0" dirty="0" smtClean="0">
                <a:latin typeface="Calibri"/>
                <a:cs typeface="Calibri"/>
              </a:rPr>
              <a:t> </a:t>
            </a:r>
            <a:r>
              <a:rPr lang="tr-TR" sz="1800" b="0" kern="0" dirty="0" err="1" smtClean="0">
                <a:latin typeface="Calibri"/>
                <a:cs typeface="Calibri"/>
              </a:rPr>
              <a:t>get</a:t>
            </a:r>
            <a:r>
              <a:rPr lang="tr-TR" sz="1800" b="0" kern="0" dirty="0" smtClean="0">
                <a:latin typeface="Calibri"/>
                <a:cs typeface="Calibri"/>
              </a:rPr>
              <a:t> </a:t>
            </a:r>
            <a:r>
              <a:rPr lang="tr-TR" sz="1800" b="0" kern="0" dirty="0" err="1" smtClean="0">
                <a:latin typeface="Calibri"/>
                <a:cs typeface="Calibri"/>
              </a:rPr>
              <a:t>free</a:t>
            </a:r>
            <a:r>
              <a:rPr lang="tr-TR" sz="1800" b="0" kern="0" dirty="0" smtClean="0">
                <a:latin typeface="Calibri"/>
                <a:cs typeface="Calibri"/>
              </a:rPr>
              <a:t> </a:t>
            </a:r>
            <a:r>
              <a:rPr lang="tr-TR" sz="1800" b="0" kern="0" dirty="0" err="1" smtClean="0">
                <a:latin typeface="Calibri"/>
                <a:cs typeface="Calibri"/>
              </a:rPr>
              <a:t>space</a:t>
            </a:r>
            <a:r>
              <a:rPr lang="tr-TR" sz="1800" b="0" kern="0" dirty="0" smtClean="0">
                <a:latin typeface="Calibri"/>
                <a:cs typeface="Calibri"/>
              </a:rPr>
              <a:t> in </a:t>
            </a:r>
            <a:r>
              <a:rPr lang="tr-TR" sz="1800" b="0" kern="0" dirty="0" err="1" smtClean="0">
                <a:latin typeface="Calibri"/>
                <a:cs typeface="Calibri"/>
              </a:rPr>
              <a:t>system</a:t>
            </a:r>
            <a:r>
              <a:rPr lang="tr-TR" sz="1800" b="0" kern="0" dirty="0" smtClean="0">
                <a:latin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277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Copy on Write (</a:t>
            </a:r>
            <a:r>
              <a:rPr lang="en-US" dirty="0" err="1" smtClean="0"/>
              <a:t>CoW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2412953"/>
            <a:ext cx="8385082" cy="4124324"/>
          </a:xfrm>
          <a:solidFill>
            <a:srgbClr val="F6F5BD"/>
          </a:solidFill>
        </p:spPr>
        <p:txBody>
          <a:bodyPr/>
          <a:lstStyle/>
          <a:p>
            <a:pPr marL="0" indent="0">
              <a:buNone/>
            </a:pPr>
            <a:r>
              <a:rPr lang="tr-TR" sz="1600" dirty="0" err="1" smtClean="0">
                <a:latin typeface="Courier New"/>
                <a:cs typeface="Courier New"/>
              </a:rPr>
              <a:t>handleCoW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vaddr,PTE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marea</a:t>
            </a:r>
            <a:r>
              <a:rPr lang="en-US" sz="1600" dirty="0" smtClean="0">
                <a:latin typeface="Courier New"/>
                <a:cs typeface="Courier New"/>
              </a:rPr>
              <a:t>):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page = </a:t>
            </a:r>
            <a:r>
              <a:rPr lang="en-US" sz="1600" dirty="0" err="1" smtClean="0">
                <a:latin typeface="Courier New"/>
                <a:cs typeface="Courier New"/>
              </a:rPr>
              <a:t>PTE.address</a:t>
            </a:r>
            <a:r>
              <a:rPr lang="en-US" sz="1600" dirty="0" smtClean="0">
                <a:latin typeface="Courier New"/>
                <a:cs typeface="Courier New"/>
              </a:rPr>
              <a:t>	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frame information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if </a:t>
            </a:r>
            <a:r>
              <a:rPr lang="en-US" sz="1600" dirty="0" err="1" smtClean="0">
                <a:latin typeface="Courier New"/>
                <a:cs typeface="Courier New"/>
              </a:rPr>
              <a:t>page.nrefs</a:t>
            </a:r>
            <a:r>
              <a:rPr lang="en-US" sz="1600" dirty="0" smtClean="0">
                <a:latin typeface="Courier New"/>
                <a:cs typeface="Courier New"/>
              </a:rPr>
              <a:t> == 1: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only one task refers this frame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as last task, just mark it as writable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PTE.prot</a:t>
            </a:r>
            <a:r>
              <a:rPr lang="en-US" sz="1600" dirty="0" smtClean="0">
                <a:latin typeface="Courier New"/>
                <a:cs typeface="Courier New"/>
              </a:rPr>
              <a:t> |= WRITE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update_address_translation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</a:t>
            </a:r>
            <a:r>
              <a:rPr lang="en-US" sz="1600" dirty="0" smtClean="0">
                <a:latin typeface="Courier New"/>
                <a:cs typeface="Courier New"/>
              </a:rPr>
              <a:t>, PTE)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else		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there are others referring this frame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newpage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page_alloc</a:t>
            </a:r>
            <a:r>
              <a:rPr lang="en-US" sz="1600" dirty="0" smtClean="0">
                <a:latin typeface="Courier New"/>
                <a:cs typeface="Courier New"/>
              </a:rPr>
              <a:t>()  (</a:t>
            </a:r>
            <a:r>
              <a:rPr lang="en-US" sz="1600" i="1" dirty="0" smtClean="0">
                <a:solidFill>
                  <a:srgbClr val="3366FF"/>
                </a:solidFill>
                <a:latin typeface="Courier New"/>
                <a:cs typeface="Courier New"/>
              </a:rPr>
              <a:t>allocate a new frame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memcopy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page,newpage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PTE.prot</a:t>
            </a:r>
            <a:r>
              <a:rPr lang="en-US" sz="1600" dirty="0" smtClean="0">
                <a:latin typeface="Courier New"/>
                <a:cs typeface="Courier New"/>
              </a:rPr>
              <a:t> |= WRITE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PTE.valid</a:t>
            </a:r>
            <a:r>
              <a:rPr lang="en-US" sz="1600" dirty="0" smtClean="0">
                <a:latin typeface="Courier New"/>
                <a:cs typeface="Courier New"/>
              </a:rPr>
              <a:t> = 1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PTE.address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newpage</a:t>
            </a:r>
            <a:r>
              <a:rPr lang="en-US" sz="1600" dirty="0" smtClean="0">
                <a:latin typeface="Courier New"/>
                <a:cs typeface="Courier New"/>
              </a:rPr>
              <a:t/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--</a:t>
            </a:r>
            <a:r>
              <a:rPr lang="en-US" sz="1600" dirty="0" err="1" smtClean="0">
                <a:latin typeface="Courier New"/>
                <a:cs typeface="Courier New"/>
              </a:rPr>
              <a:t>page.nrefs</a:t>
            </a:r>
            <a:r>
              <a:rPr lang="en-US" sz="1600" dirty="0" smtClean="0">
                <a:latin typeface="Courier New"/>
                <a:cs typeface="Courier New"/>
              </a:rPr>
              <a:t/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		</a:t>
            </a:r>
            <a:r>
              <a:rPr lang="en-US" sz="1600" dirty="0" err="1" smtClean="0">
                <a:latin typeface="Courier New"/>
                <a:cs typeface="Courier New"/>
              </a:rPr>
              <a:t>update_address_translation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latin typeface="Courier New"/>
                <a:cs typeface="Courier New"/>
              </a:rPr>
              <a:t>vaddr</a:t>
            </a:r>
            <a:r>
              <a:rPr lang="en-US" sz="1600" dirty="0" smtClean="0">
                <a:latin typeface="Courier New"/>
                <a:cs typeface="Courier New"/>
              </a:rPr>
              <a:t>, PTE)</a:t>
            </a:r>
            <a:br>
              <a:rPr lang="en-US" sz="1600" dirty="0" smtClean="0">
                <a:latin typeface="Courier New"/>
                <a:cs typeface="Courier New"/>
              </a:rPr>
            </a:br>
            <a:endParaRPr lang="en-US" sz="1600" dirty="0" smtClean="0">
              <a:latin typeface="Courier New"/>
              <a:cs typeface="Courier New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57018" y="1416141"/>
            <a:ext cx="8385082" cy="778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sz="1800" kern="0" dirty="0" err="1" smtClean="0">
                <a:latin typeface="Calibri"/>
                <a:cs typeface="Calibri"/>
              </a:rPr>
              <a:t>We</a:t>
            </a:r>
            <a:r>
              <a:rPr lang="tr-TR" sz="1800" kern="0" dirty="0" smtClean="0">
                <a:latin typeface="Calibri"/>
                <a:cs typeface="Calibri"/>
              </a:rPr>
              <a:t> </a:t>
            </a:r>
            <a:r>
              <a:rPr lang="tr-TR" sz="1800" kern="0" dirty="0" err="1" smtClean="0">
                <a:latin typeface="Calibri"/>
                <a:cs typeface="Calibri"/>
              </a:rPr>
              <a:t>tried</a:t>
            </a:r>
            <a:r>
              <a:rPr lang="tr-TR" sz="1800" kern="0" dirty="0" smtClean="0">
                <a:latin typeface="Calibri"/>
                <a:cs typeface="Calibri"/>
              </a:rPr>
              <a:t> </a:t>
            </a:r>
            <a:r>
              <a:rPr lang="tr-TR" sz="1800" kern="0" dirty="0" err="1" smtClean="0">
                <a:latin typeface="Calibri"/>
                <a:cs typeface="Calibri"/>
              </a:rPr>
              <a:t>to</a:t>
            </a:r>
            <a:r>
              <a:rPr lang="tr-TR" sz="1800" kern="0" dirty="0" smtClean="0">
                <a:latin typeface="Calibri"/>
                <a:cs typeface="Calibri"/>
              </a:rPr>
              <a:t> </a:t>
            </a:r>
            <a:r>
              <a:rPr lang="tr-TR" sz="1800" kern="0" dirty="0" err="1" smtClean="0">
                <a:latin typeface="Calibri"/>
                <a:cs typeface="Calibri"/>
              </a:rPr>
              <a:t>write</a:t>
            </a:r>
            <a:r>
              <a:rPr lang="tr-TR" sz="1800" kern="0" dirty="0" smtClean="0">
                <a:latin typeface="Calibri"/>
                <a:cs typeface="Calibri"/>
              </a:rPr>
              <a:t> a </a:t>
            </a:r>
            <a:r>
              <a:rPr lang="tr-TR" sz="1800" kern="0" dirty="0" err="1" smtClean="0">
                <a:latin typeface="Calibri"/>
                <a:cs typeface="Calibri"/>
              </a:rPr>
              <a:t>CoW</a:t>
            </a:r>
            <a:r>
              <a:rPr lang="tr-TR" sz="1800" kern="0" dirty="0" smtClean="0">
                <a:latin typeface="Calibri"/>
                <a:cs typeface="Calibri"/>
              </a:rPr>
              <a:t> </a:t>
            </a:r>
            <a:r>
              <a:rPr lang="tr-TR" sz="1800" kern="0" dirty="0" err="1" smtClean="0">
                <a:latin typeface="Calibri"/>
                <a:cs typeface="Calibri"/>
              </a:rPr>
              <a:t>page</a:t>
            </a:r>
            <a:r>
              <a:rPr lang="tr-TR" sz="1800" kern="0" dirty="0" smtClean="0">
                <a:latin typeface="Calibri"/>
                <a:cs typeface="Calibri"/>
              </a:rPr>
              <a:t>, </a:t>
            </a:r>
            <a:r>
              <a:rPr lang="tr-TR" sz="1800" kern="0" dirty="0" err="1" smtClean="0">
                <a:latin typeface="Calibri"/>
                <a:cs typeface="Calibri"/>
              </a:rPr>
              <a:t>which</a:t>
            </a:r>
            <a:r>
              <a:rPr lang="tr-TR" sz="1800" kern="0" dirty="0" smtClean="0">
                <a:latin typeface="Calibri"/>
                <a:cs typeface="Calibri"/>
              </a:rPr>
              <a:t> is </a:t>
            </a:r>
            <a:r>
              <a:rPr lang="tr-TR" sz="1800" kern="0" dirty="0" err="1" smtClean="0">
                <a:latin typeface="Calibri"/>
                <a:cs typeface="Calibri"/>
              </a:rPr>
              <a:t>marked</a:t>
            </a:r>
            <a:r>
              <a:rPr lang="tr-TR" sz="1800" kern="0" dirty="0" smtClean="0">
                <a:latin typeface="Calibri"/>
                <a:cs typeface="Calibri"/>
              </a:rPr>
              <a:t> as </a:t>
            </a:r>
            <a:r>
              <a:rPr lang="tr-TR" sz="1800" kern="0" dirty="0" err="1" smtClean="0">
                <a:latin typeface="Calibri"/>
                <a:cs typeface="Calibri"/>
              </a:rPr>
              <a:t>readonly</a:t>
            </a:r>
            <a:r>
              <a:rPr lang="tr-TR" sz="1800" kern="0" dirty="0" smtClean="0">
                <a:latin typeface="Calibri"/>
                <a:cs typeface="Calibri"/>
              </a:rPr>
              <a:t> (</a:t>
            </a:r>
            <a:r>
              <a:rPr lang="tr-TR" sz="1800" kern="0" dirty="0" err="1" smtClean="0">
                <a:latin typeface="Calibri"/>
                <a:cs typeface="Calibri"/>
              </a:rPr>
              <a:t>CoW</a:t>
            </a:r>
            <a:r>
              <a:rPr lang="tr-TR" sz="1800" kern="0" dirty="0" smtClean="0">
                <a:latin typeface="Calibri"/>
                <a:cs typeface="Calibri"/>
              </a:rPr>
              <a:t>). </a:t>
            </a:r>
            <a:r>
              <a:rPr lang="tr-TR" sz="1800" kern="0" dirty="0" err="1" smtClean="0">
                <a:latin typeface="Calibri"/>
                <a:cs typeface="Calibri"/>
              </a:rPr>
              <a:t>We</a:t>
            </a:r>
            <a:r>
              <a:rPr lang="tr-TR" sz="1800" kern="0" dirty="0" smtClean="0">
                <a:latin typeface="Calibri"/>
                <a:cs typeface="Calibri"/>
              </a:rPr>
              <a:t> </a:t>
            </a:r>
            <a:r>
              <a:rPr lang="tr-TR" sz="1800" kern="0" dirty="0" err="1" smtClean="0">
                <a:latin typeface="Calibri"/>
                <a:cs typeface="Calibri"/>
              </a:rPr>
              <a:t>need</a:t>
            </a:r>
            <a:r>
              <a:rPr lang="tr-TR" sz="1800" kern="0" dirty="0" smtClean="0">
                <a:latin typeface="Calibri"/>
                <a:cs typeface="Calibri"/>
              </a:rPr>
              <a:t> </a:t>
            </a:r>
            <a:r>
              <a:rPr lang="tr-TR" sz="1800" kern="0" dirty="0" err="1" smtClean="0">
                <a:latin typeface="Calibri"/>
                <a:cs typeface="Calibri"/>
              </a:rPr>
              <a:t>to</a:t>
            </a:r>
            <a:r>
              <a:rPr lang="tr-TR" sz="1800" kern="0" dirty="0" smtClean="0">
                <a:latin typeface="Calibri"/>
                <a:cs typeface="Calibri"/>
              </a:rPr>
              <a:t> break </a:t>
            </a:r>
            <a:r>
              <a:rPr lang="tr-TR" sz="1800" kern="0" dirty="0" err="1" smtClean="0">
                <a:latin typeface="Calibri"/>
                <a:cs typeface="Calibri"/>
              </a:rPr>
              <a:t>CoW</a:t>
            </a:r>
            <a:r>
              <a:rPr lang="tr-TR" sz="1800" kern="0" dirty="0" smtClean="0">
                <a:latin typeface="Calibri"/>
                <a:cs typeface="Calibri"/>
              </a:rPr>
              <a:t> </a:t>
            </a:r>
            <a:r>
              <a:rPr lang="tr-TR" sz="1800" kern="0" dirty="0" err="1" smtClean="0">
                <a:latin typeface="Calibri"/>
                <a:cs typeface="Calibri"/>
              </a:rPr>
              <a:t>and</a:t>
            </a:r>
            <a:r>
              <a:rPr lang="tr-TR" sz="1800" kern="0" dirty="0" smtClean="0">
                <a:latin typeface="Calibri"/>
                <a:cs typeface="Calibri"/>
              </a:rPr>
              <a:t> mark it as </a:t>
            </a:r>
            <a:r>
              <a:rPr lang="tr-TR" sz="1800" kern="0" dirty="0" err="1" smtClean="0">
                <a:latin typeface="Calibri"/>
                <a:cs typeface="Calibri"/>
              </a:rPr>
              <a:t>writable</a:t>
            </a:r>
            <a:endParaRPr lang="tr-TR" sz="1800" kern="0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232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Virtual Addresses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A </a:t>
            </a:r>
            <a:r>
              <a:rPr lang="en-GB" altLang="en-US" i="1" dirty="0">
                <a:solidFill>
                  <a:srgbClr val="993333"/>
                </a:solidFill>
              </a:rPr>
              <a:t>virtual address</a:t>
            </a:r>
            <a:r>
              <a:rPr lang="en-GB" altLang="en-US" dirty="0"/>
              <a:t> is a memory address that a process uses to access its own memory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The virtual address is </a:t>
            </a:r>
            <a:r>
              <a:rPr lang="en-GB" altLang="en-US" i="1" dirty="0">
                <a:solidFill>
                  <a:srgbClr val="993333"/>
                </a:solidFill>
              </a:rPr>
              <a:t>not the same</a:t>
            </a:r>
            <a:r>
              <a:rPr lang="en-GB" altLang="en-US" dirty="0"/>
              <a:t> as the actual physical RAM address in which it is stored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When a process accesses a virtual address, the MMU hardware </a:t>
            </a:r>
            <a:r>
              <a:rPr lang="en-GB" altLang="en-US" i="1" dirty="0">
                <a:solidFill>
                  <a:srgbClr val="993333"/>
                </a:solidFill>
              </a:rPr>
              <a:t>translates</a:t>
            </a:r>
            <a:r>
              <a:rPr lang="en-GB" altLang="en-US" dirty="0"/>
              <a:t> the virtual address into a physical address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The OS determines the mapping from virtual address to physical address</a:t>
            </a:r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Virtual addresses allow </a:t>
            </a:r>
            <a:r>
              <a:rPr lang="en-GB" altLang="en-US" i="1" dirty="0">
                <a:solidFill>
                  <a:srgbClr val="993333"/>
                </a:solidFill>
              </a:rPr>
              <a:t>isolation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i="1" dirty="0"/>
              <a:t>Virtual addresses in one process refer to </a:t>
            </a:r>
            <a:r>
              <a:rPr lang="en-GB" altLang="en-US" b="1" i="1" dirty="0"/>
              <a:t>different</a:t>
            </a:r>
            <a:r>
              <a:rPr lang="en-GB" altLang="en-US" i="1" dirty="0"/>
              <a:t> physical memory than virtual addresses in another</a:t>
            </a:r>
          </a:p>
          <a:p>
            <a:pPr marL="1137617" lvl="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i="0" dirty="0">
                <a:solidFill>
                  <a:srgbClr val="2323DC"/>
                </a:solidFill>
              </a:rPr>
              <a:t>Exception: shared memory regions between processes (discussed </a:t>
            </a:r>
            <a:r>
              <a:rPr lang="en-GB" altLang="en-US" dirty="0" smtClean="0">
                <a:solidFill>
                  <a:srgbClr val="2323DC"/>
                </a:solidFill>
              </a:rPr>
              <a:t>earli</a:t>
            </a:r>
            <a:r>
              <a:rPr lang="en-GB" altLang="en-US" i="0" dirty="0" smtClean="0">
                <a:solidFill>
                  <a:srgbClr val="2323DC"/>
                </a:solidFill>
              </a:rPr>
              <a:t>er</a:t>
            </a:r>
            <a:r>
              <a:rPr lang="en-GB" altLang="en-US" i="0" dirty="0">
                <a:solidFill>
                  <a:srgbClr val="2323DC"/>
                </a:solidFill>
              </a:rPr>
              <a:t>)</a:t>
            </a:r>
            <a:r>
              <a:rPr lang="x-none" altLang="en-US" i="0" dirty="0">
                <a:solidFill>
                  <a:srgbClr val="2323DC"/>
                </a:solidFill>
              </a:rPr>
              <a:t>‏</a:t>
            </a:r>
            <a:endParaRPr lang="en-GB" altLang="en-US" i="0" dirty="0">
              <a:solidFill>
                <a:srgbClr val="2323DC"/>
              </a:solidFill>
            </a:endParaRPr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Virtual addresses allow </a:t>
            </a:r>
            <a:r>
              <a:rPr lang="en-GB" altLang="en-US" i="1" dirty="0">
                <a:solidFill>
                  <a:srgbClr val="993333"/>
                </a:solidFill>
              </a:rPr>
              <a:t>relocation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i="1" dirty="0"/>
              <a:t>A program does not need to know which physical addresses it will use when it's run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i="1" dirty="0"/>
              <a:t>Compiler can generate </a:t>
            </a:r>
            <a:r>
              <a:rPr lang="en-GB" altLang="en-US" i="1" dirty="0">
                <a:solidFill>
                  <a:srgbClr val="993333"/>
                </a:solidFill>
              </a:rPr>
              <a:t>relocatable code</a:t>
            </a:r>
            <a:r>
              <a:rPr lang="en-GB" altLang="en-US" i="1" dirty="0"/>
              <a:t> – code that is independent of physical location in memory</a:t>
            </a:r>
          </a:p>
        </p:txBody>
      </p:sp>
    </p:spTree>
    <p:extLst>
      <p:ext uri="{BB962C8B-B14F-4D97-AF65-F5344CB8AC3E}">
        <p14:creationId xmlns:p14="http://schemas.microsoft.com/office/powerpoint/2010/main" val="6036712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Line 1"/>
          <p:cNvSpPr>
            <a:spLocks noChangeShapeType="1"/>
          </p:cNvSpPr>
          <p:nvPr/>
        </p:nvSpPr>
        <p:spPr bwMode="auto">
          <a:xfrm>
            <a:off x="5675041" y="4373641"/>
            <a:ext cx="89712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722" name="Line 2"/>
          <p:cNvSpPr>
            <a:spLocks noChangeShapeType="1"/>
          </p:cNvSpPr>
          <p:nvPr/>
        </p:nvSpPr>
        <p:spPr bwMode="auto">
          <a:xfrm>
            <a:off x="3468961" y="4596841"/>
            <a:ext cx="1440" cy="74736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2445121" y="4395241"/>
            <a:ext cx="63648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MMU and TLB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521966"/>
          </a:xfrm>
        </p:spPr>
        <p:txBody>
          <a:bodyPr>
            <a:normAutofit fontScale="77500" lnSpcReduction="20000"/>
          </a:bodyPr>
          <a:lstStyle/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Memory Management Unit (MMU)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Hardware that translates a virtual address to a physical address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Each memory reference is passed through the MMU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Translate a virtual address to a physical address</a:t>
            </a:r>
          </a:p>
          <a:p>
            <a:pPr marL="1137617" lvl="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Lots of ways of doing this!</a:t>
            </a:r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Translation Lookaside Buffer (TLB)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Cache for MMU virtual-to-physical address translations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Just an optimization – but an important one!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1463041" y="4019401"/>
            <a:ext cx="1023840" cy="853920"/>
          </a:xfrm>
          <a:prstGeom prst="roundRect">
            <a:avLst>
              <a:gd name="adj" fmla="val 167"/>
            </a:avLst>
          </a:prstGeom>
          <a:solidFill>
            <a:srgbClr val="9999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77386" dir="2700000" algn="ctr" rotWithShape="0">
              <a:srgbClr val="808080"/>
            </a:outerShdw>
          </a:effectLst>
        </p:spPr>
        <p:txBody>
          <a:bodyPr lIns="0" tIns="0" rIns="0" bIns="0" anchor="ctr" anchorCtr="1"/>
          <a:lstStyle/>
          <a:p>
            <a:pPr algn="ctr" eaLnBrk="1">
              <a:lnSpc>
                <a:spcPct val="94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  <a:defRPr/>
            </a:pPr>
            <a:r>
              <a:rPr lang="en-GB" sz="2177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CPU</a:t>
            </a: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3093121" y="4170601"/>
            <a:ext cx="763200" cy="491040"/>
          </a:xfrm>
          <a:prstGeom prst="roundRect">
            <a:avLst>
              <a:gd name="adj" fmla="val 292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51930" dir="2700000" algn="ctr" rotWithShape="0">
              <a:srgbClr val="808080"/>
            </a:outerShdw>
          </a:effectLst>
        </p:spPr>
        <p:txBody>
          <a:bodyPr lIns="0" tIns="0" rIns="0" bIns="0" anchor="ctr" anchorCtr="1"/>
          <a:lstStyle/>
          <a:p>
            <a:pPr algn="ctr" eaLnBrk="1">
              <a:lnSpc>
                <a:spcPct val="94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  <a:defRPr/>
            </a:pPr>
            <a:r>
              <a:rPr lang="en-GB" sz="145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MMU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240481" y="4149001"/>
            <a:ext cx="951840" cy="59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Virtual address</a:t>
            </a:r>
          </a:p>
        </p:txBody>
      </p:sp>
      <p:grpSp>
        <p:nvGrpSpPr>
          <p:cNvPr id="30729" name="Group 9"/>
          <p:cNvGrpSpPr>
            <a:grpSpLocks/>
          </p:cNvGrpSpPr>
          <p:nvPr/>
        </p:nvGrpSpPr>
        <p:grpSpPr bwMode="auto">
          <a:xfrm>
            <a:off x="6655680" y="3699721"/>
            <a:ext cx="1941120" cy="1599840"/>
            <a:chOff x="4622" y="2569"/>
            <a:chExt cx="1348" cy="1111"/>
          </a:xfrm>
        </p:grpSpPr>
        <p:sp>
          <p:nvSpPr>
            <p:cNvPr id="30739" name="Text Box 10"/>
            <p:cNvSpPr txBox="1">
              <a:spLocks noChangeArrowheads="1"/>
            </p:cNvSpPr>
            <p:nvPr/>
          </p:nvSpPr>
          <p:spPr bwMode="auto">
            <a:xfrm>
              <a:off x="4622" y="2882"/>
              <a:ext cx="710" cy="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814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Physical address</a:t>
              </a:r>
            </a:p>
          </p:txBody>
        </p:sp>
        <p:sp>
          <p:nvSpPr>
            <p:cNvPr id="11275" name="AutoShape 11"/>
            <p:cNvSpPr>
              <a:spLocks noChangeArrowheads="1"/>
            </p:cNvSpPr>
            <p:nvPr/>
          </p:nvSpPr>
          <p:spPr bwMode="auto">
            <a:xfrm>
              <a:off x="5332" y="2569"/>
              <a:ext cx="639" cy="1112"/>
            </a:xfrm>
            <a:prstGeom prst="roundRect">
              <a:avLst>
                <a:gd name="adj" fmla="val 153"/>
              </a:avLst>
            </a:prstGeom>
            <a:solidFill>
              <a:srgbClr val="94BD5E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77386" dir="2700000" algn="ctr" rotWithShape="0">
                <a:srgbClr val="808080"/>
              </a:outerShdw>
            </a:effectLst>
          </p:spPr>
          <p:txBody>
            <a:bodyPr lIns="0" tIns="0" rIns="0" bIns="0" anchor="ctr" anchorCtr="1"/>
            <a:lstStyle/>
            <a:p>
              <a:pPr algn="ctr" eaLnBrk="1">
                <a:lnSpc>
                  <a:spcPct val="94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Memory</a:t>
              </a:r>
            </a:p>
          </p:txBody>
        </p:sp>
      </p:grp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3081601" y="5355721"/>
            <a:ext cx="763200" cy="512640"/>
          </a:xfrm>
          <a:prstGeom prst="roundRect">
            <a:avLst>
              <a:gd name="adj" fmla="val 278"/>
            </a:avLst>
          </a:prstGeom>
          <a:solidFill>
            <a:srgbClr val="993333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51930" dir="2700000" algn="ctr" rotWithShape="0">
              <a:srgbClr val="808080"/>
            </a:outerShdw>
          </a:effectLst>
        </p:spPr>
        <p:txBody>
          <a:bodyPr lIns="0" tIns="0" rIns="0" bIns="0" anchor="ctr" anchorCtr="1"/>
          <a:lstStyle/>
          <a:p>
            <a:pPr algn="ctr" eaLnBrk="1">
              <a:lnSpc>
                <a:spcPct val="94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  <a:defRPr/>
            </a:pPr>
            <a:r>
              <a:rPr lang="en-GB" sz="1451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TLB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>
            <a:off x="3856321" y="4395241"/>
            <a:ext cx="63648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732" name="Line 14"/>
          <p:cNvSpPr>
            <a:spLocks noChangeShapeType="1"/>
          </p:cNvSpPr>
          <p:nvPr/>
        </p:nvSpPr>
        <p:spPr bwMode="auto">
          <a:xfrm>
            <a:off x="1065600" y="4383721"/>
            <a:ext cx="397440" cy="1440"/>
          </a:xfrm>
          <a:prstGeom prst="line">
            <a:avLst/>
          </a:prstGeom>
          <a:noFill/>
          <a:ln w="3672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3270241" y="5951881"/>
            <a:ext cx="1785600" cy="21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alibri" charset="0"/>
                <a:ea typeface="Calibri" charset="0"/>
                <a:cs typeface="Calibri" charset="0"/>
              </a:rPr>
              <a:t>Cache of translations</a:t>
            </a:r>
          </a:p>
        </p:txBody>
      </p:sp>
      <p:sp>
        <p:nvSpPr>
          <p:cNvPr id="30734" name="Freeform 16"/>
          <p:cNvSpPr>
            <a:spLocks/>
          </p:cNvSpPr>
          <p:nvPr/>
        </p:nvSpPr>
        <p:spPr bwMode="auto">
          <a:xfrm>
            <a:off x="3836161" y="4725001"/>
            <a:ext cx="3165120" cy="885600"/>
          </a:xfrm>
          <a:custGeom>
            <a:avLst/>
            <a:gdLst>
              <a:gd name="T0" fmla="*/ 0 w 9694"/>
              <a:gd name="T1" fmla="*/ 2147483646 h 2713"/>
              <a:gd name="T2" fmla="*/ 2147483646 w 9694"/>
              <a:gd name="T3" fmla="*/ 2147483646 h 2713"/>
              <a:gd name="T4" fmla="*/ 2147483646 w 9694"/>
              <a:gd name="T5" fmla="*/ 0 h 2713"/>
              <a:gd name="T6" fmla="*/ 0 60000 65536"/>
              <a:gd name="T7" fmla="*/ 0 60000 65536"/>
              <a:gd name="T8" fmla="*/ 0 60000 65536"/>
              <a:gd name="T9" fmla="*/ 0 w 9694"/>
              <a:gd name="T10" fmla="*/ 0 h 2713"/>
              <a:gd name="T11" fmla="*/ 9694 w 9694"/>
              <a:gd name="T12" fmla="*/ 2713 h 27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94" h="2713">
                <a:moveTo>
                  <a:pt x="0" y="2712"/>
                </a:moveTo>
                <a:lnTo>
                  <a:pt x="9693" y="2712"/>
                </a:lnTo>
                <a:lnTo>
                  <a:pt x="9693" y="0"/>
                </a:lnTo>
              </a:path>
            </a:pathLst>
          </a:custGeom>
          <a:noFill/>
          <a:ln w="3672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4502881" y="4064041"/>
            <a:ext cx="1180800" cy="715680"/>
          </a:xfrm>
          <a:prstGeom prst="roundRect">
            <a:avLst>
              <a:gd name="adj" fmla="val 199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51930" dir="2700000" algn="ctr" rotWithShape="0">
              <a:srgbClr val="808080"/>
            </a:outerShdw>
          </a:effectLst>
        </p:spPr>
        <p:txBody>
          <a:bodyPr lIns="0" tIns="0" rIns="0" bIns="0" anchor="ctr" anchorCtr="1"/>
          <a:lstStyle/>
          <a:p>
            <a:pPr algn="ctr" eaLnBrk="1">
              <a:lnSpc>
                <a:spcPct val="94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  <a:defRPr/>
            </a:pPr>
            <a:r>
              <a:rPr lang="en-GB" sz="1633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Translation</a:t>
            </a:r>
          </a:p>
          <a:p>
            <a:pPr algn="ctr" eaLnBrk="1">
              <a:lnSpc>
                <a:spcPct val="94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  <a:defRPr/>
            </a:pPr>
            <a:r>
              <a:rPr lang="en-GB" sz="1633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mapping</a:t>
            </a:r>
          </a:p>
        </p:txBody>
      </p:sp>
    </p:spTree>
    <p:extLst>
      <p:ext uri="{BB962C8B-B14F-4D97-AF65-F5344CB8AC3E}">
        <p14:creationId xmlns:p14="http://schemas.microsoft.com/office/powerpoint/2010/main" val="7183235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 noChangeArrowheads="1"/>
          </p:cNvSpPr>
          <p:nvPr/>
        </p:nvSpPr>
        <p:spPr bwMode="auto">
          <a:xfrm>
            <a:off x="3958561" y="3573001"/>
            <a:ext cx="1006560" cy="1303200"/>
          </a:xfrm>
          <a:prstGeom prst="roundRect">
            <a:avLst>
              <a:gd name="adj" fmla="val 139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eaLnBrk="1">
              <a:lnSpc>
                <a:spcPct val="87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Fixed Partitions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6876" y="1362074"/>
            <a:ext cx="5209046" cy="1512253"/>
          </a:xfrm>
        </p:spPr>
        <p:txBody>
          <a:bodyPr>
            <a:normAutofit fontScale="77500" lnSpcReduction="20000"/>
          </a:bodyPr>
          <a:lstStyle/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/>
              <a:t>Original memory management technique: </a:t>
            </a:r>
            <a:r>
              <a:rPr lang="en-GB" altLang="en-US" dirty="0">
                <a:solidFill>
                  <a:srgbClr val="993333"/>
                </a:solidFill>
              </a:rPr>
              <a:t/>
            </a:r>
            <a:br>
              <a:rPr lang="en-GB" altLang="en-US" dirty="0">
                <a:solidFill>
                  <a:srgbClr val="993333"/>
                </a:solidFill>
              </a:rPr>
            </a:br>
            <a:r>
              <a:rPr lang="en-GB" altLang="en-US" dirty="0"/>
              <a:t>Break memory into fixed-size </a:t>
            </a:r>
            <a:r>
              <a:rPr lang="en-GB" altLang="en-US" i="1" dirty="0">
                <a:solidFill>
                  <a:srgbClr val="993333"/>
                </a:solidFill>
              </a:rPr>
              <a:t>partitions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i="1" dirty="0"/>
              <a:t>Hardware requirement: </a:t>
            </a:r>
            <a:r>
              <a:rPr lang="en-GB" altLang="en-US" i="1" dirty="0">
                <a:solidFill>
                  <a:srgbClr val="993333"/>
                </a:solidFill>
              </a:rPr>
              <a:t>base register</a:t>
            </a:r>
          </a:p>
          <a:p>
            <a:pPr marL="681131" lvl="1" indent="-16416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i="1" dirty="0"/>
              <a:t>Translation from virtual to physical address: simply add base register to </a:t>
            </a:r>
            <a:r>
              <a:rPr lang="en-GB" altLang="en-US" i="1" dirty="0" smtClean="0"/>
              <a:t>address</a:t>
            </a:r>
            <a:endParaRPr lang="en-GB" altLang="en-US" i="1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i="1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i="1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i="1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i="1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i="1" dirty="0"/>
          </a:p>
          <a:p>
            <a:pPr marL="256324" indent="-161282">
              <a:lnSpc>
                <a:spcPct val="120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endParaRPr lang="en-GB" altLang="en-US" i="1" dirty="0"/>
          </a:p>
        </p:txBody>
      </p:sp>
      <p:grpSp>
        <p:nvGrpSpPr>
          <p:cNvPr id="32772" name="Group 4"/>
          <p:cNvGrpSpPr>
            <a:grpSpLocks/>
          </p:cNvGrpSpPr>
          <p:nvPr/>
        </p:nvGrpSpPr>
        <p:grpSpPr bwMode="auto">
          <a:xfrm>
            <a:off x="5840641" y="2687401"/>
            <a:ext cx="1033920" cy="480960"/>
            <a:chOff x="4056" y="1866"/>
            <a:chExt cx="718" cy="334"/>
          </a:xfrm>
        </p:grpSpPr>
        <p:sp>
          <p:nvSpPr>
            <p:cNvPr id="32813" name="AutoShape 5"/>
            <p:cNvSpPr>
              <a:spLocks noChangeArrowheads="1"/>
            </p:cNvSpPr>
            <p:nvPr/>
          </p:nvSpPr>
          <p:spPr bwMode="auto">
            <a:xfrm>
              <a:off x="4056" y="186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14" name="AutoShape 6"/>
            <p:cNvSpPr>
              <a:spLocks noChangeArrowheads="1"/>
            </p:cNvSpPr>
            <p:nvPr/>
          </p:nvSpPr>
          <p:spPr bwMode="auto">
            <a:xfrm>
              <a:off x="4056" y="1866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0</a:t>
              </a:r>
            </a:p>
          </p:txBody>
        </p:sp>
      </p:grpSp>
      <p:grpSp>
        <p:nvGrpSpPr>
          <p:cNvPr id="32773" name="Group 7"/>
          <p:cNvGrpSpPr>
            <a:grpSpLocks/>
          </p:cNvGrpSpPr>
          <p:nvPr/>
        </p:nvGrpSpPr>
        <p:grpSpPr bwMode="auto">
          <a:xfrm>
            <a:off x="5840641" y="3171241"/>
            <a:ext cx="1033920" cy="480960"/>
            <a:chOff x="4056" y="2202"/>
            <a:chExt cx="718" cy="334"/>
          </a:xfrm>
        </p:grpSpPr>
        <p:sp>
          <p:nvSpPr>
            <p:cNvPr id="32811" name="AutoShape 8"/>
            <p:cNvSpPr>
              <a:spLocks noChangeArrowheads="1"/>
            </p:cNvSpPr>
            <p:nvPr/>
          </p:nvSpPr>
          <p:spPr bwMode="auto">
            <a:xfrm>
              <a:off x="4056" y="2202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12" name="AutoShape 9"/>
            <p:cNvSpPr>
              <a:spLocks noChangeArrowheads="1"/>
            </p:cNvSpPr>
            <p:nvPr/>
          </p:nvSpPr>
          <p:spPr bwMode="auto">
            <a:xfrm>
              <a:off x="4056" y="2202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1</a:t>
              </a:r>
            </a:p>
          </p:txBody>
        </p:sp>
      </p:grpSp>
      <p:grpSp>
        <p:nvGrpSpPr>
          <p:cNvPr id="32774" name="Group 10"/>
          <p:cNvGrpSpPr>
            <a:grpSpLocks/>
          </p:cNvGrpSpPr>
          <p:nvPr/>
        </p:nvGrpSpPr>
        <p:grpSpPr bwMode="auto">
          <a:xfrm>
            <a:off x="5840641" y="3655081"/>
            <a:ext cx="1033920" cy="480960"/>
            <a:chOff x="4056" y="2538"/>
            <a:chExt cx="718" cy="334"/>
          </a:xfrm>
        </p:grpSpPr>
        <p:sp>
          <p:nvSpPr>
            <p:cNvPr id="32809" name="AutoShape 11"/>
            <p:cNvSpPr>
              <a:spLocks noChangeArrowheads="1"/>
            </p:cNvSpPr>
            <p:nvPr/>
          </p:nvSpPr>
          <p:spPr bwMode="auto">
            <a:xfrm>
              <a:off x="4056" y="2538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10" name="AutoShape 12"/>
            <p:cNvSpPr>
              <a:spLocks noChangeArrowheads="1"/>
            </p:cNvSpPr>
            <p:nvPr/>
          </p:nvSpPr>
          <p:spPr bwMode="auto">
            <a:xfrm>
              <a:off x="4056" y="2538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2</a:t>
              </a:r>
            </a:p>
          </p:txBody>
        </p:sp>
      </p:grpSp>
      <p:grpSp>
        <p:nvGrpSpPr>
          <p:cNvPr id="32775" name="Group 13"/>
          <p:cNvGrpSpPr>
            <a:grpSpLocks/>
          </p:cNvGrpSpPr>
          <p:nvPr/>
        </p:nvGrpSpPr>
        <p:grpSpPr bwMode="auto">
          <a:xfrm>
            <a:off x="5840641" y="4138921"/>
            <a:ext cx="1033920" cy="480960"/>
            <a:chOff x="4056" y="2874"/>
            <a:chExt cx="718" cy="334"/>
          </a:xfrm>
        </p:grpSpPr>
        <p:sp>
          <p:nvSpPr>
            <p:cNvPr id="32807" name="AutoShape 14"/>
            <p:cNvSpPr>
              <a:spLocks noChangeArrowheads="1"/>
            </p:cNvSpPr>
            <p:nvPr/>
          </p:nvSpPr>
          <p:spPr bwMode="auto">
            <a:xfrm>
              <a:off x="4056" y="2874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08" name="AutoShape 15"/>
            <p:cNvSpPr>
              <a:spLocks noChangeArrowheads="1"/>
            </p:cNvSpPr>
            <p:nvPr/>
          </p:nvSpPr>
          <p:spPr bwMode="auto">
            <a:xfrm>
              <a:off x="4056" y="2874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3</a:t>
              </a:r>
            </a:p>
          </p:txBody>
        </p:sp>
      </p:grpSp>
      <p:grpSp>
        <p:nvGrpSpPr>
          <p:cNvPr id="32776" name="Group 16"/>
          <p:cNvGrpSpPr>
            <a:grpSpLocks/>
          </p:cNvGrpSpPr>
          <p:nvPr/>
        </p:nvGrpSpPr>
        <p:grpSpPr bwMode="auto">
          <a:xfrm>
            <a:off x="5840641" y="4622761"/>
            <a:ext cx="1033920" cy="480960"/>
            <a:chOff x="4056" y="3210"/>
            <a:chExt cx="718" cy="334"/>
          </a:xfrm>
        </p:grpSpPr>
        <p:sp>
          <p:nvSpPr>
            <p:cNvPr id="32805" name="AutoShape 17"/>
            <p:cNvSpPr>
              <a:spLocks noChangeArrowheads="1"/>
            </p:cNvSpPr>
            <p:nvPr/>
          </p:nvSpPr>
          <p:spPr bwMode="auto">
            <a:xfrm>
              <a:off x="4056" y="3210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06" name="AutoShape 18"/>
            <p:cNvSpPr>
              <a:spLocks noChangeArrowheads="1"/>
            </p:cNvSpPr>
            <p:nvPr/>
          </p:nvSpPr>
          <p:spPr bwMode="auto">
            <a:xfrm>
              <a:off x="4056" y="3210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4</a:t>
              </a:r>
            </a:p>
          </p:txBody>
        </p:sp>
      </p:grpSp>
      <p:grpSp>
        <p:nvGrpSpPr>
          <p:cNvPr id="32777" name="Group 19"/>
          <p:cNvGrpSpPr>
            <a:grpSpLocks/>
          </p:cNvGrpSpPr>
          <p:nvPr/>
        </p:nvGrpSpPr>
        <p:grpSpPr bwMode="auto">
          <a:xfrm>
            <a:off x="5840641" y="5106601"/>
            <a:ext cx="1033920" cy="480960"/>
            <a:chOff x="4056" y="3546"/>
            <a:chExt cx="718" cy="334"/>
          </a:xfrm>
        </p:grpSpPr>
        <p:sp>
          <p:nvSpPr>
            <p:cNvPr id="32803" name="AutoShape 20"/>
            <p:cNvSpPr>
              <a:spLocks noChangeArrowheads="1"/>
            </p:cNvSpPr>
            <p:nvPr/>
          </p:nvSpPr>
          <p:spPr bwMode="auto">
            <a:xfrm>
              <a:off x="4056" y="3546"/>
              <a:ext cx="719" cy="335"/>
            </a:xfrm>
            <a:prstGeom prst="roundRect">
              <a:avLst>
                <a:gd name="adj" fmla="val 296"/>
              </a:avLst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1814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04" name="AutoShape 21"/>
            <p:cNvSpPr>
              <a:spLocks noChangeArrowheads="1"/>
            </p:cNvSpPr>
            <p:nvPr/>
          </p:nvSpPr>
          <p:spPr bwMode="auto">
            <a:xfrm>
              <a:off x="4056" y="3546"/>
              <a:ext cx="719" cy="335"/>
            </a:xfrm>
            <a:prstGeom prst="roundRect">
              <a:avLst>
                <a:gd name="adj" fmla="val 296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 anchorCtr="1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partition 5</a:t>
              </a:r>
            </a:p>
          </p:txBody>
        </p:sp>
      </p:grpSp>
      <p:sp>
        <p:nvSpPr>
          <p:cNvPr id="32778" name="AutoShape 22"/>
          <p:cNvSpPr>
            <a:spLocks noChangeArrowheads="1"/>
          </p:cNvSpPr>
          <p:nvPr/>
        </p:nvSpPr>
        <p:spPr bwMode="auto">
          <a:xfrm>
            <a:off x="6946561" y="2549160"/>
            <a:ext cx="256320" cy="276480"/>
          </a:xfrm>
          <a:prstGeom prst="roundRect">
            <a:avLst>
              <a:gd name="adj" fmla="val 560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089">
                <a:latin typeface="Calibri" charset="0"/>
                <a:ea typeface="Calibri" charset="0"/>
                <a:cs typeface="Calibri" charset="0"/>
              </a:rPr>
              <a:t>0</a:t>
            </a:r>
          </a:p>
        </p:txBody>
      </p:sp>
      <p:sp>
        <p:nvSpPr>
          <p:cNvPr id="32779" name="AutoShape 23"/>
          <p:cNvSpPr>
            <a:spLocks noChangeArrowheads="1"/>
          </p:cNvSpPr>
          <p:nvPr/>
        </p:nvSpPr>
        <p:spPr bwMode="auto">
          <a:xfrm>
            <a:off x="6818401" y="3033000"/>
            <a:ext cx="541440" cy="276480"/>
          </a:xfrm>
          <a:prstGeom prst="roundRect">
            <a:avLst>
              <a:gd name="adj" fmla="val 523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089">
                <a:latin typeface="Calibri" charset="0"/>
                <a:ea typeface="Calibri" charset="0"/>
                <a:cs typeface="Calibri" charset="0"/>
              </a:rPr>
              <a:t>1K</a:t>
            </a:r>
          </a:p>
        </p:txBody>
      </p:sp>
      <p:sp>
        <p:nvSpPr>
          <p:cNvPr id="32780" name="AutoShape 24"/>
          <p:cNvSpPr>
            <a:spLocks noChangeArrowheads="1"/>
          </p:cNvSpPr>
          <p:nvPr/>
        </p:nvSpPr>
        <p:spPr bwMode="auto">
          <a:xfrm>
            <a:off x="6906241" y="3516840"/>
            <a:ext cx="36432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089">
                <a:latin typeface="Calibri" charset="0"/>
                <a:ea typeface="Calibri" charset="0"/>
                <a:cs typeface="Calibri" charset="0"/>
              </a:rPr>
              <a:t>2K</a:t>
            </a:r>
          </a:p>
        </p:txBody>
      </p:sp>
      <p:sp>
        <p:nvSpPr>
          <p:cNvPr id="32781" name="AutoShape 25"/>
          <p:cNvSpPr>
            <a:spLocks noChangeArrowheads="1"/>
          </p:cNvSpPr>
          <p:nvPr/>
        </p:nvSpPr>
        <p:spPr bwMode="auto">
          <a:xfrm>
            <a:off x="6906241" y="4000680"/>
            <a:ext cx="36432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089">
                <a:latin typeface="Calibri" charset="0"/>
                <a:ea typeface="Calibri" charset="0"/>
                <a:cs typeface="Calibri" charset="0"/>
              </a:rPr>
              <a:t>3K</a:t>
            </a:r>
          </a:p>
        </p:txBody>
      </p:sp>
      <p:sp>
        <p:nvSpPr>
          <p:cNvPr id="32782" name="AutoShape 26"/>
          <p:cNvSpPr>
            <a:spLocks noChangeArrowheads="1"/>
          </p:cNvSpPr>
          <p:nvPr/>
        </p:nvSpPr>
        <p:spPr bwMode="auto">
          <a:xfrm>
            <a:off x="6906241" y="4484520"/>
            <a:ext cx="36432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089">
                <a:latin typeface="Calibri" charset="0"/>
                <a:ea typeface="Calibri" charset="0"/>
                <a:cs typeface="Calibri" charset="0"/>
              </a:rPr>
              <a:t>4K</a:t>
            </a:r>
          </a:p>
        </p:txBody>
      </p:sp>
      <p:sp>
        <p:nvSpPr>
          <p:cNvPr id="32783" name="AutoShape 27"/>
          <p:cNvSpPr>
            <a:spLocks noChangeArrowheads="1"/>
          </p:cNvSpPr>
          <p:nvPr/>
        </p:nvSpPr>
        <p:spPr bwMode="auto">
          <a:xfrm>
            <a:off x="6923521" y="4968360"/>
            <a:ext cx="36432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089">
                <a:latin typeface="Calibri" charset="0"/>
                <a:ea typeface="Calibri" charset="0"/>
                <a:cs typeface="Calibri" charset="0"/>
              </a:rPr>
              <a:t>5K</a:t>
            </a:r>
          </a:p>
        </p:txBody>
      </p:sp>
      <p:sp>
        <p:nvSpPr>
          <p:cNvPr id="32784" name="AutoShape 28"/>
          <p:cNvSpPr>
            <a:spLocks noChangeArrowheads="1"/>
          </p:cNvSpPr>
          <p:nvPr/>
        </p:nvSpPr>
        <p:spPr bwMode="auto">
          <a:xfrm>
            <a:off x="5605921" y="2294281"/>
            <a:ext cx="185904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112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physical memory</a:t>
            </a:r>
          </a:p>
        </p:txBody>
      </p:sp>
      <p:grpSp>
        <p:nvGrpSpPr>
          <p:cNvPr id="32785" name="Group 29"/>
          <p:cNvGrpSpPr>
            <a:grpSpLocks/>
          </p:cNvGrpSpPr>
          <p:nvPr/>
        </p:nvGrpSpPr>
        <p:grpSpPr bwMode="auto">
          <a:xfrm>
            <a:off x="2039041" y="4277161"/>
            <a:ext cx="1172160" cy="273600"/>
            <a:chOff x="1416" y="2970"/>
            <a:chExt cx="814" cy="190"/>
          </a:xfrm>
        </p:grpSpPr>
        <p:sp>
          <p:nvSpPr>
            <p:cNvPr id="32801" name="AutoShape 30"/>
            <p:cNvSpPr>
              <a:spLocks noChangeArrowheads="1"/>
            </p:cNvSpPr>
            <p:nvPr/>
          </p:nvSpPr>
          <p:spPr bwMode="auto">
            <a:xfrm>
              <a:off x="1416" y="2970"/>
              <a:ext cx="815" cy="191"/>
            </a:xfrm>
            <a:prstGeom prst="roundRect">
              <a:avLst>
                <a:gd name="adj" fmla="val 519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02" name="AutoShape 31"/>
            <p:cNvSpPr>
              <a:spLocks noChangeArrowheads="1"/>
            </p:cNvSpPr>
            <p:nvPr/>
          </p:nvSpPr>
          <p:spPr bwMode="auto">
            <a:xfrm>
              <a:off x="1416" y="2970"/>
              <a:ext cx="815" cy="191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</p:grpSp>
      <p:grpSp>
        <p:nvGrpSpPr>
          <p:cNvPr id="32786" name="Group 32"/>
          <p:cNvGrpSpPr>
            <a:grpSpLocks/>
          </p:cNvGrpSpPr>
          <p:nvPr/>
        </p:nvGrpSpPr>
        <p:grpSpPr bwMode="auto">
          <a:xfrm>
            <a:off x="4250881" y="4208041"/>
            <a:ext cx="411840" cy="411840"/>
            <a:chOff x="2952" y="2922"/>
            <a:chExt cx="286" cy="286"/>
          </a:xfrm>
        </p:grpSpPr>
        <p:sp>
          <p:nvSpPr>
            <p:cNvPr id="32799" name="Oval 33"/>
            <p:cNvSpPr>
              <a:spLocks noChangeArrowheads="1"/>
            </p:cNvSpPr>
            <p:nvPr/>
          </p:nvSpPr>
          <p:spPr bwMode="auto">
            <a:xfrm>
              <a:off x="2952" y="2922"/>
              <a:ext cx="287" cy="287"/>
            </a:xfrm>
            <a:prstGeom prst="ellipse">
              <a:avLst/>
            </a:prstGeom>
            <a:solidFill>
              <a:srgbClr val="F0EBEB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800" name="AutoShape 34"/>
            <p:cNvSpPr>
              <a:spLocks noChangeArrowheads="1"/>
            </p:cNvSpPr>
            <p:nvPr/>
          </p:nvSpPr>
          <p:spPr bwMode="auto">
            <a:xfrm>
              <a:off x="2995" y="2965"/>
              <a:ext cx="202" cy="203"/>
            </a:xfrm>
            <a:prstGeom prst="roundRect">
              <a:avLst>
                <a:gd name="adj" fmla="val 491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+</a:t>
              </a:r>
            </a:p>
          </p:txBody>
        </p:sp>
      </p:grpSp>
      <p:sp>
        <p:nvSpPr>
          <p:cNvPr id="32787" name="AutoShape 35"/>
          <p:cNvSpPr>
            <a:spLocks noChangeArrowheads="1"/>
          </p:cNvSpPr>
          <p:nvPr/>
        </p:nvSpPr>
        <p:spPr bwMode="auto">
          <a:xfrm>
            <a:off x="1972801" y="4553640"/>
            <a:ext cx="131040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virtual address</a:t>
            </a:r>
          </a:p>
        </p:txBody>
      </p:sp>
      <p:grpSp>
        <p:nvGrpSpPr>
          <p:cNvPr id="32788" name="Group 36"/>
          <p:cNvGrpSpPr>
            <a:grpSpLocks/>
          </p:cNvGrpSpPr>
          <p:nvPr/>
        </p:nvGrpSpPr>
        <p:grpSpPr bwMode="auto">
          <a:xfrm>
            <a:off x="2039041" y="3102121"/>
            <a:ext cx="1172160" cy="273600"/>
            <a:chOff x="1416" y="2154"/>
            <a:chExt cx="814" cy="190"/>
          </a:xfrm>
        </p:grpSpPr>
        <p:sp>
          <p:nvSpPr>
            <p:cNvPr id="32797" name="AutoShape 37"/>
            <p:cNvSpPr>
              <a:spLocks noChangeArrowheads="1"/>
            </p:cNvSpPr>
            <p:nvPr/>
          </p:nvSpPr>
          <p:spPr bwMode="auto">
            <a:xfrm>
              <a:off x="1416" y="2154"/>
              <a:ext cx="815" cy="191"/>
            </a:xfrm>
            <a:prstGeom prst="roundRect">
              <a:avLst>
                <a:gd name="adj" fmla="val 519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798" name="AutoShape 38"/>
            <p:cNvSpPr>
              <a:spLocks noChangeArrowheads="1"/>
            </p:cNvSpPr>
            <p:nvPr/>
          </p:nvSpPr>
          <p:spPr bwMode="auto">
            <a:xfrm>
              <a:off x="1416" y="2154"/>
              <a:ext cx="815" cy="191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ts val="204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3K</a:t>
              </a:r>
            </a:p>
          </p:txBody>
        </p:sp>
      </p:grpSp>
      <p:sp>
        <p:nvSpPr>
          <p:cNvPr id="32789" name="AutoShape 39"/>
          <p:cNvSpPr>
            <a:spLocks noChangeArrowheads="1"/>
          </p:cNvSpPr>
          <p:nvPr/>
        </p:nvSpPr>
        <p:spPr bwMode="auto">
          <a:xfrm>
            <a:off x="2046241" y="3378600"/>
            <a:ext cx="1167840" cy="276480"/>
          </a:xfrm>
          <a:prstGeom prst="roundRect">
            <a:avLst>
              <a:gd name="adj" fmla="val 519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4000"/>
              </a:lnSpc>
              <a:spcBef>
                <a:spcPts val="159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27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base register</a:t>
            </a:r>
          </a:p>
        </p:txBody>
      </p:sp>
      <p:sp>
        <p:nvSpPr>
          <p:cNvPr id="32790" name="Line 40"/>
          <p:cNvSpPr>
            <a:spLocks noChangeShapeType="1"/>
          </p:cNvSpPr>
          <p:nvPr/>
        </p:nvSpPr>
        <p:spPr bwMode="auto">
          <a:xfrm>
            <a:off x="4665600" y="4415401"/>
            <a:ext cx="110592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2791" name="Line 41"/>
          <p:cNvSpPr>
            <a:spLocks noChangeShapeType="1"/>
          </p:cNvSpPr>
          <p:nvPr/>
        </p:nvSpPr>
        <p:spPr bwMode="auto">
          <a:xfrm>
            <a:off x="3214080" y="4415401"/>
            <a:ext cx="967680" cy="144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2792" name="Line 42"/>
          <p:cNvSpPr>
            <a:spLocks noChangeShapeType="1"/>
          </p:cNvSpPr>
          <p:nvPr/>
        </p:nvSpPr>
        <p:spPr bwMode="auto">
          <a:xfrm>
            <a:off x="3214080" y="3240360"/>
            <a:ext cx="1036800" cy="1036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2793" name="Text Box 43"/>
          <p:cNvSpPr txBox="1">
            <a:spLocks noChangeArrowheads="1"/>
          </p:cNvSpPr>
          <p:nvPr/>
        </p:nvSpPr>
        <p:spPr bwMode="auto">
          <a:xfrm>
            <a:off x="4203361" y="3688201"/>
            <a:ext cx="495360" cy="23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MMU</a:t>
            </a:r>
          </a:p>
        </p:txBody>
      </p:sp>
      <p:sp>
        <p:nvSpPr>
          <p:cNvPr id="2" name="Rectangle 1"/>
          <p:cNvSpPr/>
          <p:nvPr/>
        </p:nvSpPr>
        <p:spPr>
          <a:xfrm>
            <a:off x="943122" y="6093275"/>
            <a:ext cx="7015838" cy="439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6324" indent="-161282">
              <a:lnSpc>
                <a:spcPct val="94000"/>
              </a:lnSpc>
              <a:tabLst>
                <a:tab pos="25632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Advantages and disadvantages of this approach??</a:t>
            </a:r>
          </a:p>
        </p:txBody>
      </p:sp>
    </p:spTree>
    <p:extLst>
      <p:ext uri="{BB962C8B-B14F-4D97-AF65-F5344CB8AC3E}">
        <p14:creationId xmlns:p14="http://schemas.microsoft.com/office/powerpoint/2010/main" val="15653821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11046</TotalTime>
  <Words>5832</Words>
  <Application>Microsoft Office PowerPoint</Application>
  <PresentationFormat>On-screen Show (4:3)</PresentationFormat>
  <Paragraphs>1316</Paragraphs>
  <Slides>65</Slides>
  <Notes>58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7" baseType="lpstr"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msgothic</vt:lpstr>
      <vt:lpstr>Times New Roman</vt:lpstr>
      <vt:lpstr>Wingdings</vt:lpstr>
      <vt:lpstr>Wingdings 2</vt:lpstr>
      <vt:lpstr>template2007</vt:lpstr>
      <vt:lpstr>Memory Management and Virtual Memory</vt:lpstr>
      <vt:lpstr>Memory Management</vt:lpstr>
      <vt:lpstr>Virtual Memory</vt:lpstr>
      <vt:lpstr>Memory Management Requirements</vt:lpstr>
      <vt:lpstr>Virtual Addresses</vt:lpstr>
      <vt:lpstr>Virtual Addresses</vt:lpstr>
      <vt:lpstr>Virtual Addresses</vt:lpstr>
      <vt:lpstr>MMU and TLB</vt:lpstr>
      <vt:lpstr>Fixed Partitions</vt:lpstr>
      <vt:lpstr>Fixed Partitions</vt:lpstr>
      <vt:lpstr>Variable Partitions</vt:lpstr>
      <vt:lpstr>Modern technique: paging</vt:lpstr>
      <vt:lpstr>Application Perspective</vt:lpstr>
      <vt:lpstr>Virtual Address Translation</vt:lpstr>
      <vt:lpstr>Page Table Entries (PTEs)</vt:lpstr>
      <vt:lpstr>Page Table Entries (PTEs)</vt:lpstr>
      <vt:lpstr>Advantages of paging</vt:lpstr>
      <vt:lpstr>Page Tables</vt:lpstr>
      <vt:lpstr>The TLB</vt:lpstr>
      <vt:lpstr>The TLB</vt:lpstr>
      <vt:lpstr>Loading the TLB</vt:lpstr>
      <vt:lpstr>Loading the TLB</vt:lpstr>
      <vt:lpstr>Page Table Size</vt:lpstr>
      <vt:lpstr>Page Table Size</vt:lpstr>
      <vt:lpstr>Application Perspective</vt:lpstr>
      <vt:lpstr>More Issues</vt:lpstr>
      <vt:lpstr>Page Faults</vt:lpstr>
      <vt:lpstr>Page Faults</vt:lpstr>
      <vt:lpstr>Demand Paging</vt:lpstr>
      <vt:lpstr>Demand Paging</vt:lpstr>
      <vt:lpstr>Where are the “holes”?</vt:lpstr>
      <vt:lpstr>Starting up a process</vt:lpstr>
      <vt:lpstr>Starting up a process</vt:lpstr>
      <vt:lpstr>Starting up a process</vt:lpstr>
      <vt:lpstr>Starting up a process</vt:lpstr>
      <vt:lpstr>Starting up a process</vt:lpstr>
      <vt:lpstr>Starting up a process</vt:lpstr>
      <vt:lpstr>Starting up a process</vt:lpstr>
      <vt:lpstr>Uninitialized variables and the heap</vt:lpstr>
      <vt:lpstr>Uninitialized variables and the heap</vt:lpstr>
      <vt:lpstr>More Demand Paging Tricks</vt:lpstr>
      <vt:lpstr>More Demand Paging Tricks</vt:lpstr>
      <vt:lpstr>Remember fork()?</vt:lpstr>
      <vt:lpstr>Copy-on-write</vt:lpstr>
      <vt:lpstr>Copy-on-write</vt:lpstr>
      <vt:lpstr>Copy-on-write</vt:lpstr>
      <vt:lpstr>Copy-on-write</vt:lpstr>
      <vt:lpstr>Page Tables</vt:lpstr>
      <vt:lpstr>Multilevel Page Tables</vt:lpstr>
      <vt:lpstr>Multilevel Page Tables</vt:lpstr>
      <vt:lpstr>Multilevel Page Tables</vt:lpstr>
      <vt:lpstr>Multilevel Page Tables</vt:lpstr>
      <vt:lpstr>Multilevel page tables</vt:lpstr>
      <vt:lpstr>Intel Core i7 Memory System</vt:lpstr>
      <vt:lpstr>Review of Symbols</vt:lpstr>
      <vt:lpstr>End-to-end Core i7 Address Translation</vt:lpstr>
      <vt:lpstr>Core i7 Level 1-3 Page Table Entries</vt:lpstr>
      <vt:lpstr>Core i7 Level 4 Page Table Entries</vt:lpstr>
      <vt:lpstr>Core i7 Page Table Translation</vt:lpstr>
      <vt:lpstr>Virtual Address Space of a Linux Process</vt:lpstr>
      <vt:lpstr>Linux Organizes VM as Collection of “Areas” </vt:lpstr>
      <vt:lpstr>Linux Page Fault Handling </vt:lpstr>
      <vt:lpstr>Page Fault Pseudo Code</vt:lpstr>
      <vt:lpstr>Load an Invalid Page</vt:lpstr>
      <vt:lpstr>Break Copy on Write (CoW)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erol sahin</cp:lastModifiedBy>
  <cp:revision>93</cp:revision>
  <dcterms:modified xsi:type="dcterms:W3CDTF">2020-04-09T06:20:46Z</dcterms:modified>
</cp:coreProperties>
</file>