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1537" r:id="rId2"/>
    <p:sldId id="1544" r:id="rId3"/>
    <p:sldId id="1577" r:id="rId4"/>
    <p:sldId id="1549" r:id="rId5"/>
    <p:sldId id="1552" r:id="rId6"/>
    <p:sldId id="1551" r:id="rId7"/>
    <p:sldId id="1553" r:id="rId8"/>
    <p:sldId id="1578" r:id="rId9"/>
    <p:sldId id="1584" r:id="rId10"/>
    <p:sldId id="1576" r:id="rId11"/>
    <p:sldId id="1587" r:id="rId12"/>
    <p:sldId id="1555" r:id="rId13"/>
    <p:sldId id="1556" r:id="rId14"/>
    <p:sldId id="1557" r:id="rId15"/>
    <p:sldId id="1554" r:id="rId16"/>
    <p:sldId id="1558" r:id="rId17"/>
    <p:sldId id="1559" r:id="rId18"/>
    <p:sldId id="1585" r:id="rId19"/>
    <p:sldId id="1586" r:id="rId20"/>
    <p:sldId id="1562" r:id="rId21"/>
    <p:sldId id="1563" r:id="rId22"/>
    <p:sldId id="1564" r:id="rId23"/>
    <p:sldId id="1588" r:id="rId24"/>
    <p:sldId id="1565" r:id="rId25"/>
    <p:sldId id="1566" r:id="rId26"/>
    <p:sldId id="1567" r:id="rId27"/>
    <p:sldId id="1582" r:id="rId28"/>
    <p:sldId id="1569" r:id="rId29"/>
    <p:sldId id="1570" r:id="rId30"/>
    <p:sldId id="1571" r:id="rId31"/>
    <p:sldId id="1572" r:id="rId32"/>
    <p:sldId id="1573" r:id="rId33"/>
    <p:sldId id="1575" r:id="rId34"/>
    <p:sldId id="1547" r:id="rId35"/>
    <p:sldId id="1574" r:id="rId36"/>
    <p:sldId id="1580" r:id="rId37"/>
    <p:sldId id="1581" r:id="rId38"/>
    <p:sldId id="1583" r:id="rId39"/>
    <p:sldId id="1560" r:id="rId40"/>
    <p:sldId id="1561" r:id="rId41"/>
  </p:sldIdLst>
  <p:sldSz cx="9144000" cy="6858000" type="screen4x3"/>
  <p:notesSz cx="7302500" cy="9586913"/>
  <p:custDataLst>
    <p:tags r:id="rId4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0801"/>
    <a:srgbClr val="C01A01"/>
    <a:srgbClr val="990000"/>
    <a:srgbClr val="F1C7C7"/>
    <a:srgbClr val="F6F5BD"/>
    <a:srgbClr val="D5F1CF"/>
    <a:srgbClr val="E9E1C9"/>
    <a:srgbClr val="DED8C4"/>
    <a:srgbClr val="E7DDBB"/>
    <a:srgbClr val="DDC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27"/>
    <p:restoredTop sz="93891"/>
  </p:normalViewPr>
  <p:slideViewPr>
    <p:cSldViewPr snapToGrid="0">
      <p:cViewPr varScale="1">
        <p:scale>
          <a:sx n="154" d="100"/>
          <a:sy n="154" d="100"/>
        </p:scale>
        <p:origin x="208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5053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37DCF0D-BE06-5E41-917C-B2E7C6AF6C99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300"/>
          </a:p>
        </p:txBody>
      </p:sp>
      <p:sp>
        <p:nvSpPr>
          <p:cNvPr id="15053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5053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2951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5257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73C9EBF-B81F-0B49-AA23-50F704EFAC14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300"/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6325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5462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23B4ED8-32E9-D34D-8F95-62F21A05324C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300"/>
          </a:p>
        </p:txBody>
      </p:sp>
      <p:sp>
        <p:nvSpPr>
          <p:cNvPr id="1546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5462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4960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4848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CDC37D8-E185-C949-8476-A044D52233F4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300"/>
          </a:p>
        </p:txBody>
      </p:sp>
      <p:sp>
        <p:nvSpPr>
          <p:cNvPr id="14848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4848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43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5667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D53B424-EA35-DD41-AAE9-D3E4E6BBA4C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300"/>
          </a:p>
        </p:txBody>
      </p:sp>
      <p:sp>
        <p:nvSpPr>
          <p:cNvPr id="15667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5667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2983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5872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09DB8D5-6763-8D4F-99FC-DB2996176071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17</a:t>
            </a:fld>
            <a:endParaRPr lang="en-GB" altLang="en-US" sz="1300"/>
          </a:p>
        </p:txBody>
      </p:sp>
      <p:sp>
        <p:nvSpPr>
          <p:cNvPr id="15872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5872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4976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6077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F0DE120-7A56-184E-92F6-E2FD186FBFF1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18</a:t>
            </a:fld>
            <a:endParaRPr lang="en-GB" altLang="en-US" sz="1300"/>
          </a:p>
        </p:txBody>
      </p:sp>
      <p:sp>
        <p:nvSpPr>
          <p:cNvPr id="16077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6077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4523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6281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A62B7BE-77A3-794F-8AAC-AB7C22E7B542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19</a:t>
            </a:fld>
            <a:endParaRPr lang="en-GB" altLang="en-US" sz="1300"/>
          </a:p>
        </p:txBody>
      </p:sp>
      <p:sp>
        <p:nvSpPr>
          <p:cNvPr id="16282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6282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8388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6486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834761B-BCEC-AC49-A6A4-BEF433CAAA07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20</a:t>
            </a:fld>
            <a:endParaRPr lang="en-GB" altLang="en-US" sz="1300"/>
          </a:p>
        </p:txBody>
      </p:sp>
      <p:sp>
        <p:nvSpPr>
          <p:cNvPr id="16486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6486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9492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6691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3E0BB88-4FDE-DB4E-880F-1341550FA6F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21</a:t>
            </a:fld>
            <a:endParaRPr lang="en-GB" altLang="en-US" sz="1300"/>
          </a:p>
        </p:txBody>
      </p:sp>
      <p:sp>
        <p:nvSpPr>
          <p:cNvPr id="16691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6691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918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2902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6103526-6C45-8E46-88B7-80985F84AC20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300"/>
          </a:p>
        </p:txBody>
      </p:sp>
      <p:sp>
        <p:nvSpPr>
          <p:cNvPr id="1290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902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904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6896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B5DEA2E-1F63-6148-A9BE-FF34B729E68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22</a:t>
            </a:fld>
            <a:endParaRPr lang="en-GB" altLang="en-US" sz="1300"/>
          </a:p>
        </p:txBody>
      </p:sp>
      <p:sp>
        <p:nvSpPr>
          <p:cNvPr id="16896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6896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6259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6896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B5DEA2E-1F63-6148-A9BE-FF34B729E68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23</a:t>
            </a:fld>
            <a:endParaRPr lang="en-GB" altLang="en-US" sz="1300"/>
          </a:p>
        </p:txBody>
      </p:sp>
      <p:sp>
        <p:nvSpPr>
          <p:cNvPr id="16896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6896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262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7101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7F3F5E4-E105-FD4F-93D6-F33B4035900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24</a:t>
            </a:fld>
            <a:endParaRPr lang="en-GB" altLang="en-US" sz="1300"/>
          </a:p>
        </p:txBody>
      </p:sp>
      <p:sp>
        <p:nvSpPr>
          <p:cNvPr id="17101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7101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3322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7305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FF44CD7-E137-DC49-AA83-514DBEA2378D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25</a:t>
            </a:fld>
            <a:endParaRPr lang="en-GB" altLang="en-US" sz="1300"/>
          </a:p>
        </p:txBody>
      </p:sp>
      <p:sp>
        <p:nvSpPr>
          <p:cNvPr id="17306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7306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9754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7510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49A93D8-6E48-8C44-A8A6-9D145ABE970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26</a:t>
            </a:fld>
            <a:endParaRPr lang="en-GB" altLang="en-US" sz="1300"/>
          </a:p>
        </p:txBody>
      </p:sp>
      <p:sp>
        <p:nvSpPr>
          <p:cNvPr id="17510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7510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8584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7715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13268F-DD9B-EC4A-A4B0-F9B8C9552D6C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27</a:t>
            </a:fld>
            <a:endParaRPr lang="en-GB" altLang="en-US" sz="1300"/>
          </a:p>
        </p:txBody>
      </p:sp>
      <p:sp>
        <p:nvSpPr>
          <p:cNvPr id="17715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7715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7176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7920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8232709-FD31-1E4F-9E31-34C970D5290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28</a:t>
            </a:fld>
            <a:endParaRPr lang="en-GB" altLang="en-US" sz="1300"/>
          </a:p>
        </p:txBody>
      </p:sp>
      <p:sp>
        <p:nvSpPr>
          <p:cNvPr id="17920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7920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0222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8125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C1B656B-FA41-8842-8652-17375CE7B214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29</a:t>
            </a:fld>
            <a:endParaRPr lang="en-GB" altLang="en-US" sz="1300"/>
          </a:p>
        </p:txBody>
      </p:sp>
      <p:sp>
        <p:nvSpPr>
          <p:cNvPr id="18125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8125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300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8329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DA294BD-BB7C-904E-B308-04F4F3905559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30</a:t>
            </a:fld>
            <a:endParaRPr lang="en-GB" altLang="en-US" sz="1300"/>
          </a:p>
        </p:txBody>
      </p:sp>
      <p:sp>
        <p:nvSpPr>
          <p:cNvPr id="18330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8330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45454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8534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4C63782-9FB2-B448-863E-6665A7278F00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31</a:t>
            </a:fld>
            <a:endParaRPr lang="en-GB" altLang="en-US" sz="1300"/>
          </a:p>
        </p:txBody>
      </p:sp>
      <p:sp>
        <p:nvSpPr>
          <p:cNvPr id="18534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8534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331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4029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BD10685-3E1A-FE40-B81C-8666E512865D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300"/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333500" y="754063"/>
            <a:ext cx="5102225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8050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8739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AEEF7EA-9FAA-4C44-B5E1-681B48F4F58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32</a:t>
            </a:fld>
            <a:endParaRPr lang="en-GB" altLang="en-US" sz="1300"/>
          </a:p>
        </p:txBody>
      </p:sp>
      <p:sp>
        <p:nvSpPr>
          <p:cNvPr id="18739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8739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1398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414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A4D608E-7009-3247-AFD7-849175BA8AAC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34</a:t>
            </a:fld>
            <a:endParaRPr lang="en-GB" altLang="en-US" sz="1300"/>
          </a:p>
        </p:txBody>
      </p:sp>
      <p:sp>
        <p:nvSpPr>
          <p:cNvPr id="13414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587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8944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EB4E04E-1317-1C4A-94DF-BD94ADC6478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35</a:t>
            </a:fld>
            <a:endParaRPr lang="en-GB" altLang="en-US" sz="1300"/>
          </a:p>
        </p:txBody>
      </p:sp>
      <p:sp>
        <p:nvSpPr>
          <p:cNvPr id="18944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89445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5776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107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9C2457D-CD5D-284D-A7F3-B78D0E9EA3B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36</a:t>
            </a:fld>
            <a:endParaRPr lang="en-GB" altLang="en-US" sz="1300"/>
          </a:p>
        </p:txBody>
      </p:sp>
      <p:sp>
        <p:nvSpPr>
          <p:cNvPr id="13107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3107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6575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4029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BD10685-3E1A-FE40-B81C-8666E512865D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37</a:t>
            </a:fld>
            <a:endParaRPr lang="en-GB" altLang="en-US" sz="1300"/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333500" y="754063"/>
            <a:ext cx="5102225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4402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7715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813268F-DD9B-EC4A-A4B0-F9B8C9552D6C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38</a:t>
            </a:fld>
            <a:endParaRPr lang="en-GB" altLang="en-US" sz="1300"/>
          </a:p>
        </p:txBody>
      </p:sp>
      <p:sp>
        <p:nvSpPr>
          <p:cNvPr id="17715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7715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21775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6077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F0DE120-7A56-184E-92F6-E2FD186FBFF1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39</a:t>
            </a:fld>
            <a:endParaRPr lang="en-GB" altLang="en-US" sz="1300"/>
          </a:p>
        </p:txBody>
      </p:sp>
      <p:sp>
        <p:nvSpPr>
          <p:cNvPr id="16077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6077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3026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6281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A62B7BE-77A3-794F-8AAC-AB7C22E7B542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40</a:t>
            </a:fld>
            <a:endParaRPr lang="en-GB" altLang="en-US" sz="1300"/>
          </a:p>
        </p:txBody>
      </p:sp>
      <p:sp>
        <p:nvSpPr>
          <p:cNvPr id="16282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6282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086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824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3E945A3-C605-4E4B-8F0F-3589B36336F2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</a:t>
            </a:fld>
            <a:endParaRPr lang="en-GB" altLang="en-US" sz="1300"/>
          </a:p>
        </p:txBody>
      </p:sp>
      <p:sp>
        <p:nvSpPr>
          <p:cNvPr id="138244" name="Text Box 2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38245" name="Rectangle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258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4438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696B49C-5785-B04A-8176-41E64FA29C2A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</a:t>
            </a:fld>
            <a:endParaRPr lang="en-GB" altLang="en-US" sz="1300"/>
          </a:p>
        </p:txBody>
      </p:sp>
      <p:sp>
        <p:nvSpPr>
          <p:cNvPr id="14438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44389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632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4233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5302B89-7B53-2B40-9486-C0D5EA30104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</a:t>
            </a:fld>
            <a:endParaRPr lang="en-GB" altLang="en-US" sz="1300"/>
          </a:p>
        </p:txBody>
      </p:sp>
      <p:sp>
        <p:nvSpPr>
          <p:cNvPr id="14234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42341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72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4643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169E549-0A9B-3F46-82E6-47DA918B920D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</a:t>
            </a:fld>
            <a:endParaRPr lang="en-GB" altLang="en-US" sz="1300"/>
          </a:p>
        </p:txBody>
      </p:sp>
      <p:sp>
        <p:nvSpPr>
          <p:cNvPr id="14643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4643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44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4643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169E549-0A9B-3F46-82E6-47DA918B920D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</a:t>
            </a:fld>
            <a:endParaRPr lang="en-GB" altLang="en-US" sz="1300"/>
          </a:p>
        </p:txBody>
      </p:sp>
      <p:sp>
        <p:nvSpPr>
          <p:cNvPr id="14643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46437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5775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5053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37DCF0D-BE06-5E41-917C-B2E7C6AF6C99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300"/>
          </a:p>
        </p:txBody>
      </p:sp>
      <p:sp>
        <p:nvSpPr>
          <p:cNvPr id="15053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50533" name="Rectangle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052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ehitoglu.web.tr/pagingdemo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GB" altLang="en-US" dirty="0"/>
              <a:t>Memory Management and Virtual Memory - 2</a:t>
            </a:r>
            <a:endParaRPr lang="en-US" sz="2000" b="0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85800" y="5628290"/>
            <a:ext cx="7678738" cy="115351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Some of the slides are adapted from Matt Welsh’s.</a:t>
            </a:r>
          </a:p>
          <a:p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Some slides are from </a:t>
            </a:r>
            <a:r>
              <a:rPr lang="en-US" altLang="en-US" b="1" dirty="0" err="1">
                <a:latin typeface="Calibri" charset="0"/>
                <a:ea typeface="Calibri" charset="0"/>
                <a:cs typeface="Calibri" charset="0"/>
              </a:rPr>
              <a:t>Tanenbaum</a:t>
            </a:r>
            <a:r>
              <a:rPr lang="en-US" altLang="en-US" b="1" dirty="0">
                <a:latin typeface="Calibri" charset="0"/>
                <a:ea typeface="Calibri" charset="0"/>
                <a:cs typeface="Calibri" charset="0"/>
              </a:rPr>
              <a:t>, Modern Operating Systems 3 e, (c) 2008 Prentice-Hall, Inc. All rights reserved. 0-13-6006639</a:t>
            </a:r>
          </a:p>
          <a:p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Some slides are from </a:t>
            </a:r>
            <a:r>
              <a:rPr lang="en-US" b="1" dirty="0" err="1">
                <a:latin typeface="Calibri" charset="0"/>
                <a:ea typeface="Calibri" charset="0"/>
                <a:cs typeface="Calibri" charset="0"/>
              </a:rPr>
              <a:t>Silberschatz</a:t>
            </a:r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, and Gagne.</a:t>
            </a:r>
          </a:p>
        </p:txBody>
      </p:sp>
    </p:spTree>
    <p:extLst>
      <p:ext uri="{BB962C8B-B14F-4D97-AF65-F5344CB8AC3E}">
        <p14:creationId xmlns:p14="http://schemas.microsoft.com/office/powerpoint/2010/main" val="13868377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Bitmap representation: n/8 bytes. </a:t>
            </a:r>
          </a:p>
          <a:p>
            <a:pPr lvl="1"/>
            <a:r>
              <a:rPr lang="en-US" dirty="0"/>
              <a:t>i.e. 4GB = 4M pages  requires 512KB</a:t>
            </a:r>
          </a:p>
          <a:p>
            <a:pPr lvl="1"/>
            <a:r>
              <a:rPr lang="en-US" dirty="0"/>
              <a:t>More information per frame required if page is not free. i.e. invalidate PTE’s of address translation tables referring an evicted frame.</a:t>
            </a:r>
          </a:p>
          <a:p>
            <a:r>
              <a:rPr lang="en-US" dirty="0"/>
              <a:t>Linked list of </a:t>
            </a:r>
            <a:r>
              <a:rPr lang="en-US" dirty="0">
                <a:latin typeface="Courier New"/>
                <a:cs typeface="Courier New"/>
              </a:rPr>
              <a:t>page</a:t>
            </a:r>
            <a:r>
              <a:rPr lang="en-US" dirty="0"/>
              <a:t> structures: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Allocating a free page and inserting an evicted page is fast. Insert/remove from the head</a:t>
            </a:r>
          </a:p>
          <a:p>
            <a:pPr lvl="1"/>
            <a:r>
              <a:rPr lang="en-US" dirty="0"/>
              <a:t>Non-free page structures keep reference count, reference to task memory maps, file block info if loaded from a file, state and protection.</a:t>
            </a:r>
          </a:p>
          <a:p>
            <a:pPr lvl="1"/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773003" y="3678772"/>
            <a:ext cx="7141826" cy="706936"/>
            <a:chOff x="279125" y="3396580"/>
            <a:chExt cx="7141826" cy="706936"/>
          </a:xfrm>
        </p:grpSpPr>
        <p:grpSp>
          <p:nvGrpSpPr>
            <p:cNvPr id="24" name="Group 23"/>
            <p:cNvGrpSpPr/>
            <p:nvPr/>
          </p:nvGrpSpPr>
          <p:grpSpPr>
            <a:xfrm>
              <a:off x="1453856" y="3396580"/>
              <a:ext cx="685562" cy="706936"/>
              <a:chOff x="1453856" y="3251968"/>
              <a:chExt cx="685562" cy="706936"/>
            </a:xfrm>
          </p:grpSpPr>
          <p:sp>
            <p:nvSpPr>
              <p:cNvPr id="5" name="Text Box 12"/>
              <p:cNvSpPr txBox="1">
                <a:spLocks noChangeArrowheads="1"/>
              </p:cNvSpPr>
              <p:nvPr/>
            </p:nvSpPr>
            <p:spPr bwMode="auto">
              <a:xfrm>
                <a:off x="1453856" y="3251968"/>
                <a:ext cx="675007" cy="31102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>
                  <a:lnSpc>
                    <a:spcPct val="88000"/>
                  </a:lnSpc>
                  <a:spcBef>
                    <a:spcPts val="10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ourier New"/>
                    <a:cs typeface="Courier New"/>
                  </a:rPr>
                  <a:t>page</a:t>
                </a:r>
              </a:p>
            </p:txBody>
          </p:sp>
          <p:sp>
            <p:nvSpPr>
              <p:cNvPr id="7" name="Rectangle 14"/>
              <p:cNvSpPr>
                <a:spLocks noChangeArrowheads="1"/>
              </p:cNvSpPr>
              <p:nvPr/>
            </p:nvSpPr>
            <p:spPr bwMode="auto">
              <a:xfrm>
                <a:off x="1533011" y="3610084"/>
                <a:ext cx="606407" cy="348820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2510163" y="3396580"/>
              <a:ext cx="685562" cy="706936"/>
              <a:chOff x="1453856" y="3251968"/>
              <a:chExt cx="685562" cy="706936"/>
            </a:xfrm>
          </p:grpSpPr>
          <p:sp>
            <p:nvSpPr>
              <p:cNvPr id="26" name="Text Box 12"/>
              <p:cNvSpPr txBox="1">
                <a:spLocks noChangeArrowheads="1"/>
              </p:cNvSpPr>
              <p:nvPr/>
            </p:nvSpPr>
            <p:spPr bwMode="auto">
              <a:xfrm>
                <a:off x="1453856" y="3251968"/>
                <a:ext cx="675007" cy="31102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>
                  <a:lnSpc>
                    <a:spcPct val="88000"/>
                  </a:lnSpc>
                  <a:spcBef>
                    <a:spcPts val="10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ourier New"/>
                    <a:cs typeface="Courier New"/>
                  </a:rPr>
                  <a:t>page</a:t>
                </a:r>
              </a:p>
            </p:txBody>
          </p:sp>
          <p:sp>
            <p:nvSpPr>
              <p:cNvPr id="27" name="Rectangle 14"/>
              <p:cNvSpPr>
                <a:spLocks noChangeArrowheads="1"/>
              </p:cNvSpPr>
              <p:nvPr/>
            </p:nvSpPr>
            <p:spPr bwMode="auto">
              <a:xfrm>
                <a:off x="1533011" y="3610084"/>
                <a:ext cx="606407" cy="348820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3566470" y="3396580"/>
              <a:ext cx="685562" cy="706936"/>
              <a:chOff x="1453856" y="3251968"/>
              <a:chExt cx="685562" cy="706936"/>
            </a:xfrm>
          </p:grpSpPr>
          <p:sp>
            <p:nvSpPr>
              <p:cNvPr id="29" name="Text Box 12"/>
              <p:cNvSpPr txBox="1">
                <a:spLocks noChangeArrowheads="1"/>
              </p:cNvSpPr>
              <p:nvPr/>
            </p:nvSpPr>
            <p:spPr bwMode="auto">
              <a:xfrm>
                <a:off x="1453856" y="3251968"/>
                <a:ext cx="675007" cy="31102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>
                  <a:lnSpc>
                    <a:spcPct val="88000"/>
                  </a:lnSpc>
                  <a:spcBef>
                    <a:spcPts val="10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ourier New"/>
                    <a:cs typeface="Courier New"/>
                  </a:rPr>
                  <a:t>page</a:t>
                </a:r>
              </a:p>
            </p:txBody>
          </p:sp>
          <p:sp>
            <p:nvSpPr>
              <p:cNvPr id="30" name="Rectangle 14"/>
              <p:cNvSpPr>
                <a:spLocks noChangeArrowheads="1"/>
              </p:cNvSpPr>
              <p:nvPr/>
            </p:nvSpPr>
            <p:spPr bwMode="auto">
              <a:xfrm>
                <a:off x="1533011" y="3610084"/>
                <a:ext cx="606407" cy="348820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4622777" y="3396580"/>
              <a:ext cx="685562" cy="706936"/>
              <a:chOff x="1453856" y="3251968"/>
              <a:chExt cx="685562" cy="706936"/>
            </a:xfrm>
          </p:grpSpPr>
          <p:sp>
            <p:nvSpPr>
              <p:cNvPr id="32" name="Text Box 12"/>
              <p:cNvSpPr txBox="1">
                <a:spLocks noChangeArrowheads="1"/>
              </p:cNvSpPr>
              <p:nvPr/>
            </p:nvSpPr>
            <p:spPr bwMode="auto">
              <a:xfrm>
                <a:off x="1453856" y="3251968"/>
                <a:ext cx="675007" cy="31102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>
                  <a:lnSpc>
                    <a:spcPct val="88000"/>
                  </a:lnSpc>
                  <a:spcBef>
                    <a:spcPts val="10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ourier New"/>
                    <a:cs typeface="Courier New"/>
                  </a:rPr>
                  <a:t>page</a:t>
                </a:r>
              </a:p>
            </p:txBody>
          </p:sp>
          <p:sp>
            <p:nvSpPr>
              <p:cNvPr id="33" name="Rectangle 14"/>
              <p:cNvSpPr>
                <a:spLocks noChangeArrowheads="1"/>
              </p:cNvSpPr>
              <p:nvPr/>
            </p:nvSpPr>
            <p:spPr bwMode="auto">
              <a:xfrm>
                <a:off x="1533011" y="3610084"/>
                <a:ext cx="606407" cy="348820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5679084" y="3396580"/>
              <a:ext cx="685562" cy="706936"/>
              <a:chOff x="1453856" y="3251968"/>
              <a:chExt cx="685562" cy="706936"/>
            </a:xfrm>
          </p:grpSpPr>
          <p:sp>
            <p:nvSpPr>
              <p:cNvPr id="35" name="Text Box 12"/>
              <p:cNvSpPr txBox="1">
                <a:spLocks noChangeArrowheads="1"/>
              </p:cNvSpPr>
              <p:nvPr/>
            </p:nvSpPr>
            <p:spPr bwMode="auto">
              <a:xfrm>
                <a:off x="1453856" y="3251968"/>
                <a:ext cx="675007" cy="31102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>
                  <a:lnSpc>
                    <a:spcPct val="88000"/>
                  </a:lnSpc>
                  <a:spcBef>
                    <a:spcPts val="10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ourier New"/>
                    <a:cs typeface="Courier New"/>
                  </a:rPr>
                  <a:t>page</a:t>
                </a:r>
              </a:p>
            </p:txBody>
          </p:sp>
          <p:sp>
            <p:nvSpPr>
              <p:cNvPr id="36" name="Rectangle 14"/>
              <p:cNvSpPr>
                <a:spLocks noChangeArrowheads="1"/>
              </p:cNvSpPr>
              <p:nvPr/>
            </p:nvSpPr>
            <p:spPr bwMode="auto">
              <a:xfrm>
                <a:off x="1533011" y="3610084"/>
                <a:ext cx="606407" cy="348820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6735389" y="3396580"/>
              <a:ext cx="685562" cy="706936"/>
              <a:chOff x="1453856" y="3251968"/>
              <a:chExt cx="685562" cy="706936"/>
            </a:xfrm>
          </p:grpSpPr>
          <p:sp>
            <p:nvSpPr>
              <p:cNvPr id="38" name="Text Box 12"/>
              <p:cNvSpPr txBox="1">
                <a:spLocks noChangeArrowheads="1"/>
              </p:cNvSpPr>
              <p:nvPr/>
            </p:nvSpPr>
            <p:spPr bwMode="auto">
              <a:xfrm>
                <a:off x="1453856" y="3251968"/>
                <a:ext cx="675007" cy="31102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>
                  <a:lnSpc>
                    <a:spcPct val="88000"/>
                  </a:lnSpc>
                  <a:spcBef>
                    <a:spcPts val="10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ourier New"/>
                    <a:cs typeface="Courier New"/>
                  </a:rPr>
                  <a:t>page</a:t>
                </a:r>
              </a:p>
            </p:txBody>
          </p:sp>
          <p:sp>
            <p:nvSpPr>
              <p:cNvPr id="39" name="Rectangle 14"/>
              <p:cNvSpPr>
                <a:spLocks noChangeArrowheads="1"/>
              </p:cNvSpPr>
              <p:nvPr/>
            </p:nvSpPr>
            <p:spPr bwMode="auto">
              <a:xfrm>
                <a:off x="1533011" y="3610084"/>
                <a:ext cx="606407" cy="348820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</p:grpSp>
        <p:cxnSp>
          <p:nvCxnSpPr>
            <p:cNvPr id="41" name="Elbow Connector 40"/>
            <p:cNvCxnSpPr>
              <a:stCxn id="7" idx="3"/>
              <a:endCxn id="27" idx="1"/>
            </p:cNvCxnSpPr>
            <p:nvPr/>
          </p:nvCxnSpPr>
          <p:spPr bwMode="auto">
            <a:xfrm>
              <a:off x="2139418" y="3929106"/>
              <a:ext cx="449900" cy="12700"/>
            </a:xfrm>
            <a:prstGeom prst="bentConnector3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Elbow Connector 41"/>
            <p:cNvCxnSpPr>
              <a:stCxn id="27" idx="3"/>
              <a:endCxn id="30" idx="1"/>
            </p:cNvCxnSpPr>
            <p:nvPr/>
          </p:nvCxnSpPr>
          <p:spPr bwMode="auto">
            <a:xfrm>
              <a:off x="3195725" y="3929106"/>
              <a:ext cx="449900" cy="12700"/>
            </a:xfrm>
            <a:prstGeom prst="bentConnector3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3" name="Elbow Connector 42"/>
            <p:cNvCxnSpPr>
              <a:stCxn id="30" idx="3"/>
              <a:endCxn id="33" idx="1"/>
            </p:cNvCxnSpPr>
            <p:nvPr/>
          </p:nvCxnSpPr>
          <p:spPr bwMode="auto">
            <a:xfrm>
              <a:off x="4252032" y="3929106"/>
              <a:ext cx="449900" cy="12700"/>
            </a:xfrm>
            <a:prstGeom prst="bentConnector3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" name="Elbow Connector 43"/>
            <p:cNvCxnSpPr>
              <a:stCxn id="33" idx="3"/>
              <a:endCxn id="36" idx="1"/>
            </p:cNvCxnSpPr>
            <p:nvPr/>
          </p:nvCxnSpPr>
          <p:spPr bwMode="auto">
            <a:xfrm>
              <a:off x="5308339" y="3929106"/>
              <a:ext cx="449900" cy="12700"/>
            </a:xfrm>
            <a:prstGeom prst="bentConnector3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5" name="Elbow Connector 44"/>
            <p:cNvCxnSpPr>
              <a:stCxn id="36" idx="3"/>
              <a:endCxn id="39" idx="1"/>
            </p:cNvCxnSpPr>
            <p:nvPr/>
          </p:nvCxnSpPr>
          <p:spPr bwMode="auto">
            <a:xfrm>
              <a:off x="6364646" y="3929106"/>
              <a:ext cx="449898" cy="12700"/>
            </a:xfrm>
            <a:prstGeom prst="bentConnector3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5" name="Text Box 12"/>
            <p:cNvSpPr txBox="1">
              <a:spLocks noChangeArrowheads="1"/>
            </p:cNvSpPr>
            <p:nvPr/>
          </p:nvSpPr>
          <p:spPr bwMode="auto">
            <a:xfrm>
              <a:off x="279125" y="3423119"/>
              <a:ext cx="1167530" cy="3110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 err="1">
                  <a:latin typeface="Courier New"/>
                  <a:cs typeface="Courier New"/>
                </a:rPr>
                <a:t>freelist</a:t>
              </a:r>
              <a:endParaRPr lang="en-GB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57" name="Elbow Connector 56"/>
            <p:cNvCxnSpPr>
              <a:stCxn id="55" idx="2"/>
              <a:endCxn id="7" idx="1"/>
            </p:cNvCxnSpPr>
            <p:nvPr/>
          </p:nvCxnSpPr>
          <p:spPr bwMode="auto">
            <a:xfrm rot="16200000" flipH="1">
              <a:off x="1100469" y="3496563"/>
              <a:ext cx="194963" cy="670121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7108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 dirty="0"/>
              <a:t>Page Replacement Algorithms/Policies</a:t>
            </a:r>
          </a:p>
        </p:txBody>
      </p:sp>
      <p:sp>
        <p:nvSpPr>
          <p:cNvPr id="14950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201435" cy="4972050"/>
          </a:xfrm>
        </p:spPr>
        <p:txBody>
          <a:bodyPr/>
          <a:lstStyle/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Random: Throw out a random page frame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FIFO: Throw out pages in the order that they were allocated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Least Recently Used: Details described later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Least Recently Used (n bits bitmap): Details described later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Second Chance (queue): Details described later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Second Chance (clock): Details described later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Enhanced Second Chance (clock): Details described later</a:t>
            </a:r>
          </a:p>
          <a:p>
            <a:pPr marL="0" indent="0">
              <a:buNone/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 lvl="1">
              <a:buNone/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B2ED971-11EC-164A-AF39-C7A75B8F2BDC}"/>
              </a:ext>
            </a:extLst>
          </p:cNvPr>
          <p:cNvSpPr/>
          <p:nvPr/>
        </p:nvSpPr>
        <p:spPr>
          <a:xfrm>
            <a:off x="396875" y="5872460"/>
            <a:ext cx="46025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http://sehitoglu.web.tr/pagingdemo/#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86161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Algorithms: Random and FIFO</a:t>
            </a:r>
          </a:p>
        </p:txBody>
      </p:sp>
      <p:sp>
        <p:nvSpPr>
          <p:cNvPr id="14950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201435" cy="4972050"/>
          </a:xfrm>
        </p:spPr>
        <p:txBody>
          <a:bodyPr/>
          <a:lstStyle/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Random: Throw out a random page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Obviously not the best scheme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Although very easy to implement!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Provides a baseline against which we can compare other policies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FIFO: Throw out pages in the order that they were allocated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Maintain a list of allocated pages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When the length of the list grows to cover all of physical memory, pop first page off list and allocate it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Why might FIFO be good?</a:t>
            </a:r>
          </a:p>
          <a:p>
            <a:pPr lvl="1">
              <a:buNone/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Why might FIFO not be so good?</a:t>
            </a:r>
          </a:p>
          <a:p>
            <a:pPr lvl="1">
              <a:buNone/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004884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Algorithms: FIFO</a:t>
            </a:r>
          </a:p>
        </p:txBody>
      </p:sp>
      <p:sp>
        <p:nvSpPr>
          <p:cNvPr id="15155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FIFO: Throw out pages in the order that they were allocated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Maintain a list of allocated pages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When the length of the list grows to cover all of physical memory, pop first page off list and allocate it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Why might FIFO be good?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Maybe the page allocated very long ago isn't being used anymore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Why might FIFO not be so good?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Doesn't consider spatial locality!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Suffers from </a:t>
            </a:r>
            <a:r>
              <a:rPr lang="en-GB" altLang="en-US" i="1" dirty="0" err="1">
                <a:solidFill>
                  <a:srgbClr val="993333"/>
                </a:solidFill>
              </a:rPr>
              <a:t>Belady's</a:t>
            </a:r>
            <a:r>
              <a:rPr lang="en-GB" altLang="en-US" i="1" dirty="0">
                <a:solidFill>
                  <a:srgbClr val="993333"/>
                </a:solidFill>
              </a:rPr>
              <a:t> Anomaly</a:t>
            </a:r>
            <a:r>
              <a:rPr lang="en-GB" altLang="en-US" dirty="0"/>
              <a:t>: Performance of an application might get </a:t>
            </a:r>
            <a:r>
              <a:rPr lang="en-GB" altLang="en-US" i="1" dirty="0">
                <a:solidFill>
                  <a:srgbClr val="993333"/>
                </a:solidFill>
              </a:rPr>
              <a:t>worse</a:t>
            </a:r>
            <a:r>
              <a:rPr lang="en-GB" altLang="en-US" dirty="0"/>
              <a:t> as the size of physical memory </a:t>
            </a:r>
            <a:r>
              <a:rPr lang="en-GB" altLang="en-US" i="1" dirty="0">
                <a:solidFill>
                  <a:srgbClr val="993333"/>
                </a:solidFill>
              </a:rPr>
              <a:t>increases!!!</a:t>
            </a:r>
          </a:p>
        </p:txBody>
      </p:sp>
    </p:spTree>
    <p:extLst>
      <p:ext uri="{BB962C8B-B14F-4D97-AF65-F5344CB8AC3E}">
        <p14:creationId xmlns:p14="http://schemas.microsoft.com/office/powerpoint/2010/main" val="11083518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Belady's Anomaly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78880" y="1416668"/>
            <a:ext cx="7850881" cy="4278241"/>
            <a:chOff x="578880" y="590760"/>
            <a:chExt cx="7850881" cy="4278241"/>
          </a:xfrm>
        </p:grpSpPr>
        <p:sp>
          <p:nvSpPr>
            <p:cNvPr id="153602" name="Text Box 2"/>
            <p:cNvSpPr txBox="1">
              <a:spLocks noChangeArrowheads="1"/>
            </p:cNvSpPr>
            <p:nvPr/>
          </p:nvSpPr>
          <p:spPr bwMode="auto">
            <a:xfrm>
              <a:off x="2400481" y="900361"/>
              <a:ext cx="3941280" cy="319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177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0   1   2   3    0   1    4   0   1   2    3   4</a:t>
              </a:r>
            </a:p>
          </p:txBody>
        </p:sp>
        <p:sp>
          <p:nvSpPr>
            <p:cNvPr id="71683" name="Text Box 3"/>
            <p:cNvSpPr txBox="1">
              <a:spLocks noChangeArrowheads="1"/>
            </p:cNvSpPr>
            <p:nvPr/>
          </p:nvSpPr>
          <p:spPr bwMode="auto">
            <a:xfrm>
              <a:off x="2400481" y="1356841"/>
              <a:ext cx="172800" cy="321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177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0</a:t>
              </a:r>
            </a:p>
          </p:txBody>
        </p:sp>
        <p:grpSp>
          <p:nvGrpSpPr>
            <p:cNvPr id="2" name="Group 4"/>
            <p:cNvGrpSpPr>
              <a:grpSpLocks/>
            </p:cNvGrpSpPr>
            <p:nvPr/>
          </p:nvGrpSpPr>
          <p:grpSpPr bwMode="auto">
            <a:xfrm>
              <a:off x="2727361" y="1356841"/>
              <a:ext cx="171360" cy="676800"/>
              <a:chOff x="1894" y="943"/>
              <a:chExt cx="119" cy="469"/>
            </a:xfrm>
          </p:grpSpPr>
          <p:sp>
            <p:nvSpPr>
              <p:cNvPr id="153695" name="Text Box 5"/>
              <p:cNvSpPr txBox="1">
                <a:spLocks noChangeArrowheads="1"/>
              </p:cNvSpPr>
              <p:nvPr/>
            </p:nvSpPr>
            <p:spPr bwMode="auto">
              <a:xfrm>
                <a:off x="1894" y="943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96" name="Text Box 6"/>
              <p:cNvSpPr txBox="1">
                <a:spLocks noChangeArrowheads="1"/>
              </p:cNvSpPr>
              <p:nvPr/>
            </p:nvSpPr>
            <p:spPr bwMode="auto">
              <a:xfrm>
                <a:off x="1895" y="119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</p:grp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087361" y="1356840"/>
              <a:ext cx="171360" cy="1036800"/>
              <a:chOff x="2144" y="943"/>
              <a:chExt cx="119" cy="719"/>
            </a:xfrm>
          </p:grpSpPr>
          <p:sp>
            <p:nvSpPr>
              <p:cNvPr id="153692" name="Text Box 8"/>
              <p:cNvSpPr txBox="1">
                <a:spLocks noChangeArrowheads="1"/>
              </p:cNvSpPr>
              <p:nvPr/>
            </p:nvSpPr>
            <p:spPr bwMode="auto">
              <a:xfrm>
                <a:off x="2144" y="943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93" name="Text Box 9"/>
              <p:cNvSpPr txBox="1">
                <a:spLocks noChangeArrowheads="1"/>
              </p:cNvSpPr>
              <p:nvPr/>
            </p:nvSpPr>
            <p:spPr bwMode="auto">
              <a:xfrm>
                <a:off x="2145" y="119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94" name="Text Box 10"/>
              <p:cNvSpPr txBox="1">
                <a:spLocks noChangeArrowheads="1"/>
              </p:cNvSpPr>
              <p:nvPr/>
            </p:nvSpPr>
            <p:spPr bwMode="auto">
              <a:xfrm>
                <a:off x="2145" y="144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3414241" y="1356840"/>
              <a:ext cx="171360" cy="1036800"/>
              <a:chOff x="2371" y="943"/>
              <a:chExt cx="119" cy="719"/>
            </a:xfrm>
          </p:grpSpPr>
          <p:sp>
            <p:nvSpPr>
              <p:cNvPr id="153689" name="Text Box 12"/>
              <p:cNvSpPr txBox="1">
                <a:spLocks noChangeArrowheads="1"/>
              </p:cNvSpPr>
              <p:nvPr/>
            </p:nvSpPr>
            <p:spPr bwMode="auto">
              <a:xfrm>
                <a:off x="2371" y="943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90" name="Text Box 13"/>
              <p:cNvSpPr txBox="1">
                <a:spLocks noChangeArrowheads="1"/>
              </p:cNvSpPr>
              <p:nvPr/>
            </p:nvSpPr>
            <p:spPr bwMode="auto">
              <a:xfrm>
                <a:off x="2372" y="119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153691" name="Text Box 14"/>
              <p:cNvSpPr txBox="1">
                <a:spLocks noChangeArrowheads="1"/>
              </p:cNvSpPr>
              <p:nvPr/>
            </p:nvSpPr>
            <p:spPr bwMode="auto">
              <a:xfrm>
                <a:off x="2372" y="144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</p:grpSp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3772800" y="1356840"/>
              <a:ext cx="172800" cy="1036800"/>
              <a:chOff x="2621" y="943"/>
              <a:chExt cx="118" cy="719"/>
            </a:xfrm>
          </p:grpSpPr>
          <p:sp>
            <p:nvSpPr>
              <p:cNvPr id="153686" name="Text Box 16"/>
              <p:cNvSpPr txBox="1">
                <a:spLocks noChangeArrowheads="1"/>
              </p:cNvSpPr>
              <p:nvPr/>
            </p:nvSpPr>
            <p:spPr bwMode="auto">
              <a:xfrm>
                <a:off x="2621" y="943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153687" name="Text Box 17"/>
              <p:cNvSpPr txBox="1">
                <a:spLocks noChangeArrowheads="1"/>
              </p:cNvSpPr>
              <p:nvPr/>
            </p:nvSpPr>
            <p:spPr bwMode="auto">
              <a:xfrm>
                <a:off x="2621" y="119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  <p:sp>
            <p:nvSpPr>
              <p:cNvPr id="153688" name="Text Box 18"/>
              <p:cNvSpPr txBox="1">
                <a:spLocks noChangeArrowheads="1"/>
              </p:cNvSpPr>
              <p:nvPr/>
            </p:nvSpPr>
            <p:spPr bwMode="auto">
              <a:xfrm>
                <a:off x="2621" y="144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</p:grpSp>
        <p:grpSp>
          <p:nvGrpSpPr>
            <p:cNvPr id="6" name="Group 19"/>
            <p:cNvGrpSpPr>
              <a:grpSpLocks/>
            </p:cNvGrpSpPr>
            <p:nvPr/>
          </p:nvGrpSpPr>
          <p:grpSpPr bwMode="auto">
            <a:xfrm>
              <a:off x="4101121" y="1356840"/>
              <a:ext cx="169920" cy="1036800"/>
              <a:chOff x="2848" y="943"/>
              <a:chExt cx="118" cy="719"/>
            </a:xfrm>
          </p:grpSpPr>
          <p:sp>
            <p:nvSpPr>
              <p:cNvPr id="153683" name="Text Box 20"/>
              <p:cNvSpPr txBox="1">
                <a:spLocks noChangeArrowheads="1"/>
              </p:cNvSpPr>
              <p:nvPr/>
            </p:nvSpPr>
            <p:spPr bwMode="auto">
              <a:xfrm>
                <a:off x="2848" y="943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  <p:sp>
            <p:nvSpPr>
              <p:cNvPr id="153684" name="Text Box 21"/>
              <p:cNvSpPr txBox="1">
                <a:spLocks noChangeArrowheads="1"/>
              </p:cNvSpPr>
              <p:nvPr/>
            </p:nvSpPr>
            <p:spPr bwMode="auto">
              <a:xfrm>
                <a:off x="2848" y="119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85" name="Text Box 22"/>
              <p:cNvSpPr txBox="1">
                <a:spLocks noChangeArrowheads="1"/>
              </p:cNvSpPr>
              <p:nvPr/>
            </p:nvSpPr>
            <p:spPr bwMode="auto">
              <a:xfrm>
                <a:off x="2848" y="144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</p:grpSp>
        <p:grpSp>
          <p:nvGrpSpPr>
            <p:cNvPr id="7" name="Group 23"/>
            <p:cNvGrpSpPr>
              <a:grpSpLocks/>
            </p:cNvGrpSpPr>
            <p:nvPr/>
          </p:nvGrpSpPr>
          <p:grpSpPr bwMode="auto">
            <a:xfrm>
              <a:off x="4461121" y="1356840"/>
              <a:ext cx="169920" cy="1036800"/>
              <a:chOff x="3098" y="943"/>
              <a:chExt cx="118" cy="719"/>
            </a:xfrm>
          </p:grpSpPr>
          <p:sp>
            <p:nvSpPr>
              <p:cNvPr id="153680" name="Text Box 24"/>
              <p:cNvSpPr txBox="1">
                <a:spLocks noChangeArrowheads="1"/>
              </p:cNvSpPr>
              <p:nvPr/>
            </p:nvSpPr>
            <p:spPr bwMode="auto">
              <a:xfrm>
                <a:off x="3098" y="943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81" name="Text Box 25"/>
              <p:cNvSpPr txBox="1">
                <a:spLocks noChangeArrowheads="1"/>
              </p:cNvSpPr>
              <p:nvPr/>
            </p:nvSpPr>
            <p:spPr bwMode="auto">
              <a:xfrm>
                <a:off x="3098" y="119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82" name="Text Box 26"/>
              <p:cNvSpPr txBox="1">
                <a:spLocks noChangeArrowheads="1"/>
              </p:cNvSpPr>
              <p:nvPr/>
            </p:nvSpPr>
            <p:spPr bwMode="auto">
              <a:xfrm>
                <a:off x="3098" y="144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</p:grpSp>
        <p:grpSp>
          <p:nvGrpSpPr>
            <p:cNvPr id="8" name="Group 27"/>
            <p:cNvGrpSpPr>
              <a:grpSpLocks/>
            </p:cNvGrpSpPr>
            <p:nvPr/>
          </p:nvGrpSpPr>
          <p:grpSpPr bwMode="auto">
            <a:xfrm>
              <a:off x="4819681" y="1356840"/>
              <a:ext cx="171360" cy="1036800"/>
              <a:chOff x="3347" y="943"/>
              <a:chExt cx="119" cy="719"/>
            </a:xfrm>
          </p:grpSpPr>
          <p:sp>
            <p:nvSpPr>
              <p:cNvPr id="153677" name="Text Box 28"/>
              <p:cNvSpPr txBox="1">
                <a:spLocks noChangeArrowheads="1"/>
              </p:cNvSpPr>
              <p:nvPr/>
            </p:nvSpPr>
            <p:spPr bwMode="auto">
              <a:xfrm>
                <a:off x="3347" y="943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78" name="Text Box 29"/>
              <p:cNvSpPr txBox="1">
                <a:spLocks noChangeArrowheads="1"/>
              </p:cNvSpPr>
              <p:nvPr/>
            </p:nvSpPr>
            <p:spPr bwMode="auto">
              <a:xfrm>
                <a:off x="3348" y="119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79" name="Text Box 30"/>
              <p:cNvSpPr txBox="1">
                <a:spLocks noChangeArrowheads="1"/>
              </p:cNvSpPr>
              <p:nvPr/>
            </p:nvSpPr>
            <p:spPr bwMode="auto">
              <a:xfrm>
                <a:off x="3348" y="144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333333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</p:grpSp>
        <p:grpSp>
          <p:nvGrpSpPr>
            <p:cNvPr id="9" name="Group 31"/>
            <p:cNvGrpSpPr>
              <a:grpSpLocks/>
            </p:cNvGrpSpPr>
            <p:nvPr/>
          </p:nvGrpSpPr>
          <p:grpSpPr bwMode="auto">
            <a:xfrm>
              <a:off x="5146561" y="1356840"/>
              <a:ext cx="171360" cy="1036800"/>
              <a:chOff x="3574" y="943"/>
              <a:chExt cx="119" cy="719"/>
            </a:xfrm>
          </p:grpSpPr>
          <p:sp>
            <p:nvSpPr>
              <p:cNvPr id="153674" name="Text Box 32"/>
              <p:cNvSpPr txBox="1">
                <a:spLocks noChangeArrowheads="1"/>
              </p:cNvSpPr>
              <p:nvPr/>
            </p:nvSpPr>
            <p:spPr bwMode="auto">
              <a:xfrm>
                <a:off x="3574" y="943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75" name="Text Box 33"/>
              <p:cNvSpPr txBox="1">
                <a:spLocks noChangeArrowheads="1"/>
              </p:cNvSpPr>
              <p:nvPr/>
            </p:nvSpPr>
            <p:spPr bwMode="auto">
              <a:xfrm>
                <a:off x="3575" y="119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76" name="Text Box 34"/>
              <p:cNvSpPr txBox="1">
                <a:spLocks noChangeArrowheads="1"/>
              </p:cNvSpPr>
              <p:nvPr/>
            </p:nvSpPr>
            <p:spPr bwMode="auto">
              <a:xfrm>
                <a:off x="3575" y="144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</p:grpSp>
        <p:grpSp>
          <p:nvGrpSpPr>
            <p:cNvPr id="10" name="Group 35"/>
            <p:cNvGrpSpPr>
              <a:grpSpLocks/>
            </p:cNvGrpSpPr>
            <p:nvPr/>
          </p:nvGrpSpPr>
          <p:grpSpPr bwMode="auto">
            <a:xfrm>
              <a:off x="5473441" y="1356840"/>
              <a:ext cx="171360" cy="1036800"/>
              <a:chOff x="3801" y="943"/>
              <a:chExt cx="119" cy="719"/>
            </a:xfrm>
          </p:grpSpPr>
          <p:sp>
            <p:nvSpPr>
              <p:cNvPr id="153671" name="Text Box 36"/>
              <p:cNvSpPr txBox="1">
                <a:spLocks noChangeArrowheads="1"/>
              </p:cNvSpPr>
              <p:nvPr/>
            </p:nvSpPr>
            <p:spPr bwMode="auto">
              <a:xfrm>
                <a:off x="3801" y="943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72" name="Text Box 37"/>
              <p:cNvSpPr txBox="1">
                <a:spLocks noChangeArrowheads="1"/>
              </p:cNvSpPr>
              <p:nvPr/>
            </p:nvSpPr>
            <p:spPr bwMode="auto">
              <a:xfrm>
                <a:off x="3802" y="119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53673" name="Text Box 38"/>
              <p:cNvSpPr txBox="1">
                <a:spLocks noChangeArrowheads="1"/>
              </p:cNvSpPr>
              <p:nvPr/>
            </p:nvSpPr>
            <p:spPr bwMode="auto">
              <a:xfrm>
                <a:off x="3802" y="144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</p:grpSp>
        <p:grpSp>
          <p:nvGrpSpPr>
            <p:cNvPr id="11" name="Group 39"/>
            <p:cNvGrpSpPr>
              <a:grpSpLocks/>
            </p:cNvGrpSpPr>
            <p:nvPr/>
          </p:nvGrpSpPr>
          <p:grpSpPr bwMode="auto">
            <a:xfrm>
              <a:off x="5833441" y="1356840"/>
              <a:ext cx="171360" cy="1036800"/>
              <a:chOff x="4051" y="943"/>
              <a:chExt cx="119" cy="719"/>
            </a:xfrm>
          </p:grpSpPr>
          <p:sp>
            <p:nvSpPr>
              <p:cNvPr id="153668" name="Text Box 40"/>
              <p:cNvSpPr txBox="1">
                <a:spLocks noChangeArrowheads="1"/>
              </p:cNvSpPr>
              <p:nvPr/>
            </p:nvSpPr>
            <p:spPr bwMode="auto">
              <a:xfrm>
                <a:off x="4051" y="943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53669" name="Text Box 41"/>
              <p:cNvSpPr txBox="1">
                <a:spLocks noChangeArrowheads="1"/>
              </p:cNvSpPr>
              <p:nvPr/>
            </p:nvSpPr>
            <p:spPr bwMode="auto">
              <a:xfrm>
                <a:off x="4051" y="119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153670" name="Text Box 42"/>
              <p:cNvSpPr txBox="1">
                <a:spLocks noChangeArrowheads="1"/>
              </p:cNvSpPr>
              <p:nvPr/>
            </p:nvSpPr>
            <p:spPr bwMode="auto">
              <a:xfrm>
                <a:off x="4052" y="144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</p:grpSp>
        <p:grpSp>
          <p:nvGrpSpPr>
            <p:cNvPr id="12" name="Group 43"/>
            <p:cNvGrpSpPr>
              <a:grpSpLocks/>
            </p:cNvGrpSpPr>
            <p:nvPr/>
          </p:nvGrpSpPr>
          <p:grpSpPr bwMode="auto">
            <a:xfrm>
              <a:off x="6161761" y="1356840"/>
              <a:ext cx="168480" cy="1036800"/>
              <a:chOff x="4278" y="943"/>
              <a:chExt cx="119" cy="719"/>
            </a:xfrm>
          </p:grpSpPr>
          <p:sp>
            <p:nvSpPr>
              <p:cNvPr id="153665" name="Text Box 44"/>
              <p:cNvSpPr txBox="1">
                <a:spLocks noChangeArrowheads="1"/>
              </p:cNvSpPr>
              <p:nvPr/>
            </p:nvSpPr>
            <p:spPr bwMode="auto">
              <a:xfrm>
                <a:off x="4278" y="943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53666" name="Text Box 45"/>
              <p:cNvSpPr txBox="1">
                <a:spLocks noChangeArrowheads="1"/>
              </p:cNvSpPr>
              <p:nvPr/>
            </p:nvSpPr>
            <p:spPr bwMode="auto">
              <a:xfrm>
                <a:off x="4278" y="119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153667" name="Text Box 46"/>
              <p:cNvSpPr txBox="1">
                <a:spLocks noChangeArrowheads="1"/>
              </p:cNvSpPr>
              <p:nvPr/>
            </p:nvSpPr>
            <p:spPr bwMode="auto">
              <a:xfrm>
                <a:off x="4279" y="1441"/>
                <a:ext cx="119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</p:grpSp>
        <p:sp>
          <p:nvSpPr>
            <p:cNvPr id="153615" name="AutoShape 47"/>
            <p:cNvSpPr>
              <a:spLocks noChangeArrowheads="1"/>
            </p:cNvSpPr>
            <p:nvPr/>
          </p:nvSpPr>
          <p:spPr bwMode="auto">
            <a:xfrm>
              <a:off x="2296801" y="883081"/>
              <a:ext cx="4203360" cy="345600"/>
            </a:xfrm>
            <a:prstGeom prst="roundRect">
              <a:avLst>
                <a:gd name="adj" fmla="val 417"/>
              </a:avLst>
            </a:prstGeom>
            <a:noFill/>
            <a:ln w="18360">
              <a:solidFill>
                <a:srgbClr val="993333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53616" name="Text Box 48"/>
            <p:cNvSpPr txBox="1">
              <a:spLocks noChangeArrowheads="1"/>
            </p:cNvSpPr>
            <p:nvPr/>
          </p:nvSpPr>
          <p:spPr bwMode="auto">
            <a:xfrm>
              <a:off x="758881" y="936360"/>
              <a:ext cx="13896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Access pattern</a:t>
              </a:r>
            </a:p>
          </p:txBody>
        </p:sp>
        <p:sp>
          <p:nvSpPr>
            <p:cNvPr id="153617" name="Line 49"/>
            <p:cNvSpPr>
              <a:spLocks noChangeShapeType="1"/>
            </p:cNvSpPr>
            <p:nvPr/>
          </p:nvSpPr>
          <p:spPr bwMode="auto">
            <a:xfrm>
              <a:off x="3132001" y="727561"/>
              <a:ext cx="1451520" cy="144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53618" name="Text Box 50"/>
            <p:cNvSpPr txBox="1">
              <a:spLocks noChangeArrowheads="1"/>
            </p:cNvSpPr>
            <p:nvPr/>
          </p:nvSpPr>
          <p:spPr bwMode="auto">
            <a:xfrm>
              <a:off x="2400481" y="3056041"/>
              <a:ext cx="3941280" cy="319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177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0   1   2   3    0   1    4   0   1   2    3   4</a:t>
              </a:r>
            </a:p>
          </p:txBody>
        </p:sp>
        <p:grpSp>
          <p:nvGrpSpPr>
            <p:cNvPr id="13" name="Group 51"/>
            <p:cNvGrpSpPr>
              <a:grpSpLocks/>
            </p:cNvGrpSpPr>
            <p:nvPr/>
          </p:nvGrpSpPr>
          <p:grpSpPr bwMode="auto">
            <a:xfrm>
              <a:off x="2400481" y="3515401"/>
              <a:ext cx="3929760" cy="1353600"/>
              <a:chOff x="1667" y="2440"/>
              <a:chExt cx="2730" cy="941"/>
            </a:xfrm>
          </p:grpSpPr>
          <p:sp>
            <p:nvSpPr>
              <p:cNvPr id="153632" name="Text Box 52"/>
              <p:cNvSpPr txBox="1">
                <a:spLocks noChangeArrowheads="1"/>
              </p:cNvSpPr>
              <p:nvPr/>
            </p:nvSpPr>
            <p:spPr bwMode="auto">
              <a:xfrm>
                <a:off x="1667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33" name="Text Box 53"/>
              <p:cNvSpPr txBox="1">
                <a:spLocks noChangeArrowheads="1"/>
              </p:cNvSpPr>
              <p:nvPr/>
            </p:nvSpPr>
            <p:spPr bwMode="auto">
              <a:xfrm>
                <a:off x="1894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34" name="Text Box 54"/>
              <p:cNvSpPr txBox="1">
                <a:spLocks noChangeArrowheads="1"/>
              </p:cNvSpPr>
              <p:nvPr/>
            </p:nvSpPr>
            <p:spPr bwMode="auto">
              <a:xfrm>
                <a:off x="1895" y="2689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35" name="Text Box 55"/>
              <p:cNvSpPr txBox="1">
                <a:spLocks noChangeArrowheads="1"/>
              </p:cNvSpPr>
              <p:nvPr/>
            </p:nvSpPr>
            <p:spPr bwMode="auto">
              <a:xfrm>
                <a:off x="2144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36" name="Text Box 56"/>
              <p:cNvSpPr txBox="1">
                <a:spLocks noChangeArrowheads="1"/>
              </p:cNvSpPr>
              <p:nvPr/>
            </p:nvSpPr>
            <p:spPr bwMode="auto">
              <a:xfrm>
                <a:off x="2145" y="2689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37" name="Text Box 57"/>
              <p:cNvSpPr txBox="1">
                <a:spLocks noChangeArrowheads="1"/>
              </p:cNvSpPr>
              <p:nvPr/>
            </p:nvSpPr>
            <p:spPr bwMode="auto">
              <a:xfrm>
                <a:off x="2145" y="2938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153638" name="Text Box 58"/>
              <p:cNvSpPr txBox="1">
                <a:spLocks noChangeArrowheads="1"/>
              </p:cNvSpPr>
              <p:nvPr/>
            </p:nvSpPr>
            <p:spPr bwMode="auto">
              <a:xfrm>
                <a:off x="2370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39" name="Text Box 59"/>
              <p:cNvSpPr txBox="1">
                <a:spLocks noChangeArrowheads="1"/>
              </p:cNvSpPr>
              <p:nvPr/>
            </p:nvSpPr>
            <p:spPr bwMode="auto">
              <a:xfrm>
                <a:off x="2372" y="2689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40" name="Text Box 60"/>
              <p:cNvSpPr txBox="1">
                <a:spLocks noChangeArrowheads="1"/>
              </p:cNvSpPr>
              <p:nvPr/>
            </p:nvSpPr>
            <p:spPr bwMode="auto">
              <a:xfrm>
                <a:off x="2372" y="2938"/>
                <a:ext cx="120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  <p:sp>
            <p:nvSpPr>
              <p:cNvPr id="153641" name="Text Box 61"/>
              <p:cNvSpPr txBox="1">
                <a:spLocks noChangeArrowheads="1"/>
              </p:cNvSpPr>
              <p:nvPr/>
            </p:nvSpPr>
            <p:spPr bwMode="auto">
              <a:xfrm>
                <a:off x="2621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42" name="Text Box 62"/>
              <p:cNvSpPr txBox="1">
                <a:spLocks noChangeArrowheads="1"/>
              </p:cNvSpPr>
              <p:nvPr/>
            </p:nvSpPr>
            <p:spPr bwMode="auto">
              <a:xfrm>
                <a:off x="2621" y="2689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43" name="Text Box 63"/>
              <p:cNvSpPr txBox="1">
                <a:spLocks noChangeArrowheads="1"/>
              </p:cNvSpPr>
              <p:nvPr/>
            </p:nvSpPr>
            <p:spPr bwMode="auto">
              <a:xfrm>
                <a:off x="2621" y="2938"/>
                <a:ext cx="120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  <p:sp>
            <p:nvSpPr>
              <p:cNvPr id="153644" name="Text Box 64"/>
              <p:cNvSpPr txBox="1">
                <a:spLocks noChangeArrowheads="1"/>
              </p:cNvSpPr>
              <p:nvPr/>
            </p:nvSpPr>
            <p:spPr bwMode="auto">
              <a:xfrm>
                <a:off x="2848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45" name="Text Box 65"/>
              <p:cNvSpPr txBox="1">
                <a:spLocks noChangeArrowheads="1"/>
              </p:cNvSpPr>
              <p:nvPr/>
            </p:nvSpPr>
            <p:spPr bwMode="auto">
              <a:xfrm>
                <a:off x="2848" y="2689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46" name="Text Box 66"/>
              <p:cNvSpPr txBox="1">
                <a:spLocks noChangeArrowheads="1"/>
              </p:cNvSpPr>
              <p:nvPr/>
            </p:nvSpPr>
            <p:spPr bwMode="auto">
              <a:xfrm>
                <a:off x="2848" y="2938"/>
                <a:ext cx="120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  <p:sp>
            <p:nvSpPr>
              <p:cNvPr id="153647" name="Text Box 67"/>
              <p:cNvSpPr txBox="1">
                <a:spLocks noChangeArrowheads="1"/>
              </p:cNvSpPr>
              <p:nvPr/>
            </p:nvSpPr>
            <p:spPr bwMode="auto">
              <a:xfrm>
                <a:off x="3097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48" name="Text Box 68"/>
              <p:cNvSpPr txBox="1">
                <a:spLocks noChangeArrowheads="1"/>
              </p:cNvSpPr>
              <p:nvPr/>
            </p:nvSpPr>
            <p:spPr bwMode="auto">
              <a:xfrm>
                <a:off x="3097" y="2689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153649" name="Text Box 69"/>
              <p:cNvSpPr txBox="1">
                <a:spLocks noChangeArrowheads="1"/>
              </p:cNvSpPr>
              <p:nvPr/>
            </p:nvSpPr>
            <p:spPr bwMode="auto">
              <a:xfrm>
                <a:off x="3097" y="2938"/>
                <a:ext cx="120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53650" name="Text Box 70"/>
              <p:cNvSpPr txBox="1">
                <a:spLocks noChangeArrowheads="1"/>
              </p:cNvSpPr>
              <p:nvPr/>
            </p:nvSpPr>
            <p:spPr bwMode="auto">
              <a:xfrm>
                <a:off x="3346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153651" name="Text Box 71"/>
              <p:cNvSpPr txBox="1">
                <a:spLocks noChangeArrowheads="1"/>
              </p:cNvSpPr>
              <p:nvPr/>
            </p:nvSpPr>
            <p:spPr bwMode="auto">
              <a:xfrm>
                <a:off x="3347" y="2689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  <p:sp>
            <p:nvSpPr>
              <p:cNvPr id="153652" name="Text Box 72"/>
              <p:cNvSpPr txBox="1">
                <a:spLocks noChangeArrowheads="1"/>
              </p:cNvSpPr>
              <p:nvPr/>
            </p:nvSpPr>
            <p:spPr bwMode="auto">
              <a:xfrm>
                <a:off x="3347" y="2938"/>
                <a:ext cx="120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53" name="Text Box 73"/>
              <p:cNvSpPr txBox="1">
                <a:spLocks noChangeArrowheads="1"/>
              </p:cNvSpPr>
              <p:nvPr/>
            </p:nvSpPr>
            <p:spPr bwMode="auto">
              <a:xfrm>
                <a:off x="3573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  <p:sp>
            <p:nvSpPr>
              <p:cNvPr id="153654" name="Text Box 74"/>
              <p:cNvSpPr txBox="1">
                <a:spLocks noChangeArrowheads="1"/>
              </p:cNvSpPr>
              <p:nvPr/>
            </p:nvSpPr>
            <p:spPr bwMode="auto">
              <a:xfrm>
                <a:off x="3574" y="2689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53655" name="Text Box 75"/>
              <p:cNvSpPr txBox="1">
                <a:spLocks noChangeArrowheads="1"/>
              </p:cNvSpPr>
              <p:nvPr/>
            </p:nvSpPr>
            <p:spPr bwMode="auto">
              <a:xfrm>
                <a:off x="3574" y="2938"/>
                <a:ext cx="120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56" name="Text Box 76"/>
              <p:cNvSpPr txBox="1">
                <a:spLocks noChangeArrowheads="1"/>
              </p:cNvSpPr>
              <p:nvPr/>
            </p:nvSpPr>
            <p:spPr bwMode="auto">
              <a:xfrm>
                <a:off x="3800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53657" name="Text Box 77"/>
              <p:cNvSpPr txBox="1">
                <a:spLocks noChangeArrowheads="1"/>
              </p:cNvSpPr>
              <p:nvPr/>
            </p:nvSpPr>
            <p:spPr bwMode="auto">
              <a:xfrm>
                <a:off x="3801" y="2689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58" name="Text Box 78"/>
              <p:cNvSpPr txBox="1">
                <a:spLocks noChangeArrowheads="1"/>
              </p:cNvSpPr>
              <p:nvPr/>
            </p:nvSpPr>
            <p:spPr bwMode="auto">
              <a:xfrm>
                <a:off x="3801" y="2938"/>
                <a:ext cx="120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153659" name="Text Box 79"/>
              <p:cNvSpPr txBox="1">
                <a:spLocks noChangeArrowheads="1"/>
              </p:cNvSpPr>
              <p:nvPr/>
            </p:nvSpPr>
            <p:spPr bwMode="auto">
              <a:xfrm>
                <a:off x="4050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53660" name="Text Box 80"/>
              <p:cNvSpPr txBox="1">
                <a:spLocks noChangeArrowheads="1"/>
              </p:cNvSpPr>
              <p:nvPr/>
            </p:nvSpPr>
            <p:spPr bwMode="auto">
              <a:xfrm>
                <a:off x="4050" y="2689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61" name="Text Box 81"/>
              <p:cNvSpPr txBox="1">
                <a:spLocks noChangeArrowheads="1"/>
              </p:cNvSpPr>
              <p:nvPr/>
            </p:nvSpPr>
            <p:spPr bwMode="auto">
              <a:xfrm>
                <a:off x="4051" y="2938"/>
                <a:ext cx="120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</p:txBody>
          </p:sp>
          <p:sp>
            <p:nvSpPr>
              <p:cNvPr id="153662" name="Text Box 82"/>
              <p:cNvSpPr txBox="1">
                <a:spLocks noChangeArrowheads="1"/>
              </p:cNvSpPr>
              <p:nvPr/>
            </p:nvSpPr>
            <p:spPr bwMode="auto">
              <a:xfrm>
                <a:off x="4277" y="2440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53663" name="Text Box 83"/>
              <p:cNvSpPr txBox="1">
                <a:spLocks noChangeArrowheads="1"/>
              </p:cNvSpPr>
              <p:nvPr/>
            </p:nvSpPr>
            <p:spPr bwMode="auto">
              <a:xfrm>
                <a:off x="4277" y="2689"/>
                <a:ext cx="12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2</a:t>
                </a:r>
              </a:p>
            </p:txBody>
          </p:sp>
          <p:sp>
            <p:nvSpPr>
              <p:cNvPr id="153664" name="Text Box 84"/>
              <p:cNvSpPr txBox="1">
                <a:spLocks noChangeArrowheads="1"/>
              </p:cNvSpPr>
              <p:nvPr/>
            </p:nvSpPr>
            <p:spPr bwMode="auto">
              <a:xfrm>
                <a:off x="4278" y="2938"/>
                <a:ext cx="120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latin typeface="Calibri" charset="0"/>
                    <a:ea typeface="Calibri" charset="0"/>
                    <a:cs typeface="Calibri" charset="0"/>
                  </a:rPr>
                  <a:t>3</a:t>
                </a:r>
              </a:p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2177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</p:grpSp>
        <p:sp>
          <p:nvSpPr>
            <p:cNvPr id="153620" name="AutoShape 85"/>
            <p:cNvSpPr>
              <a:spLocks noChangeArrowheads="1"/>
            </p:cNvSpPr>
            <p:nvPr/>
          </p:nvSpPr>
          <p:spPr bwMode="auto">
            <a:xfrm>
              <a:off x="2296801" y="3037321"/>
              <a:ext cx="4203360" cy="345600"/>
            </a:xfrm>
            <a:prstGeom prst="roundRect">
              <a:avLst>
                <a:gd name="adj" fmla="val 417"/>
              </a:avLst>
            </a:prstGeom>
            <a:noFill/>
            <a:ln w="18360">
              <a:solidFill>
                <a:srgbClr val="993333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53621" name="Text Box 86"/>
            <p:cNvSpPr txBox="1">
              <a:spLocks noChangeArrowheads="1"/>
            </p:cNvSpPr>
            <p:nvPr/>
          </p:nvSpPr>
          <p:spPr bwMode="auto">
            <a:xfrm>
              <a:off x="2629440" y="2737801"/>
              <a:ext cx="39744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time</a:t>
              </a:r>
            </a:p>
          </p:txBody>
        </p:sp>
        <p:sp>
          <p:nvSpPr>
            <p:cNvPr id="153622" name="Line 87"/>
            <p:cNvSpPr>
              <a:spLocks noChangeShapeType="1"/>
            </p:cNvSpPr>
            <p:nvPr/>
          </p:nvSpPr>
          <p:spPr bwMode="auto">
            <a:xfrm>
              <a:off x="3132001" y="2883241"/>
              <a:ext cx="1451520" cy="144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53623" name="Text Box 88"/>
            <p:cNvSpPr txBox="1">
              <a:spLocks noChangeArrowheads="1"/>
            </p:cNvSpPr>
            <p:nvPr/>
          </p:nvSpPr>
          <p:spPr bwMode="auto">
            <a:xfrm>
              <a:off x="578880" y="1620361"/>
              <a:ext cx="1612800" cy="486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Physical memory</a:t>
              </a:r>
            </a:p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(3 page frames)</a:t>
              </a:r>
              <a:r>
                <a:rPr lang="en-US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53624" name="Text Box 89"/>
            <p:cNvSpPr txBox="1">
              <a:spLocks noChangeArrowheads="1"/>
            </p:cNvSpPr>
            <p:nvPr/>
          </p:nvSpPr>
          <p:spPr bwMode="auto">
            <a:xfrm>
              <a:off x="758881" y="3093480"/>
              <a:ext cx="13896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Access pattern</a:t>
              </a:r>
            </a:p>
          </p:txBody>
        </p:sp>
        <p:sp>
          <p:nvSpPr>
            <p:cNvPr id="153625" name="Text Box 90"/>
            <p:cNvSpPr txBox="1">
              <a:spLocks noChangeArrowheads="1"/>
            </p:cNvSpPr>
            <p:nvPr/>
          </p:nvSpPr>
          <p:spPr bwMode="auto">
            <a:xfrm>
              <a:off x="578880" y="3778920"/>
              <a:ext cx="1612800" cy="483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Physical memory</a:t>
              </a:r>
            </a:p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(4 page frames)</a:t>
              </a:r>
              <a:r>
                <a:rPr lang="en-US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1771" name="Text Box 91"/>
            <p:cNvSpPr txBox="1">
              <a:spLocks noChangeArrowheads="1"/>
            </p:cNvSpPr>
            <p:nvPr/>
          </p:nvSpPr>
          <p:spPr bwMode="auto">
            <a:xfrm>
              <a:off x="7031521" y="1574281"/>
              <a:ext cx="12816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9 page faults!</a:t>
              </a:r>
            </a:p>
          </p:txBody>
        </p:sp>
        <p:sp>
          <p:nvSpPr>
            <p:cNvPr id="71772" name="Text Box 92"/>
            <p:cNvSpPr txBox="1">
              <a:spLocks noChangeArrowheads="1"/>
            </p:cNvSpPr>
            <p:nvPr/>
          </p:nvSpPr>
          <p:spPr bwMode="auto">
            <a:xfrm>
              <a:off x="7031521" y="3920040"/>
              <a:ext cx="139824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10 page faults!</a:t>
              </a:r>
            </a:p>
          </p:txBody>
        </p:sp>
        <p:sp>
          <p:nvSpPr>
            <p:cNvPr id="153628" name="Text Box 93"/>
            <p:cNvSpPr txBox="1">
              <a:spLocks noChangeArrowheads="1"/>
            </p:cNvSpPr>
            <p:nvPr/>
          </p:nvSpPr>
          <p:spPr bwMode="auto">
            <a:xfrm>
              <a:off x="2666880" y="590760"/>
              <a:ext cx="39744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time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319927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Algorithm: OPT (a.k.a MIN</a:t>
            </a:r>
            <a:r>
              <a:rPr lang="en-US" altLang="en-US"/>
              <a:t>)</a:t>
            </a:r>
            <a:endParaRPr lang="en-GB" alt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Evict page that won't be used for the longest time in the future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Of course, this requires that we can foresee the future...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So OPT cannot be implemented!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This algorithm has the provably optimal performance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Hence the name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OPT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endParaRPr lang="en-GB" altLang="ja-JP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Also called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MIN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(for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minimal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OPT is useful as a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yardstick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to compare the performance of other (implementable) algorithms against</a:t>
            </a:r>
            <a:endParaRPr lang="en-GB" altLang="en-US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3700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Algorithm: Least Recently Used (LRU)</a:t>
            </a:r>
          </a:p>
        </p:txBody>
      </p:sp>
      <p:sp>
        <p:nvSpPr>
          <p:cNvPr id="15565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Evict the page that was used the </a:t>
            </a:r>
            <a:r>
              <a:rPr lang="en-GB" altLang="en-US" b="1">
                <a:solidFill>
                  <a:srgbClr val="993333"/>
                </a:solidFill>
              </a:rPr>
              <a:t>longest time ago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Keep track of when pages are referenced to make a better decision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Use past behavior to predict future behavior</a:t>
            </a:r>
          </a:p>
          <a:p>
            <a:pPr lvl="2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LRU uses past information, while MIN uses future information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When does LRU work well, and when does it not?</a:t>
            </a:r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Implementation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Every time a page is accessed, record a </a:t>
            </a:r>
            <a:r>
              <a:rPr lang="en-GB" altLang="en-US" i="1">
                <a:solidFill>
                  <a:srgbClr val="993333"/>
                </a:solidFill>
              </a:rPr>
              <a:t>timestamp</a:t>
            </a:r>
            <a:r>
              <a:rPr lang="en-GB" altLang="en-US"/>
              <a:t> of the access time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When choosing a page to evict, scan over all pages and throw out page with oldest timestamp</a:t>
            </a:r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>
                <a:solidFill>
                  <a:srgbClr val="333333"/>
                </a:solidFill>
              </a:rPr>
              <a:t>Problems with this implementation?</a:t>
            </a:r>
          </a:p>
        </p:txBody>
      </p:sp>
    </p:spTree>
    <p:extLst>
      <p:ext uri="{BB962C8B-B14F-4D97-AF65-F5344CB8AC3E}">
        <p14:creationId xmlns:p14="http://schemas.microsoft.com/office/powerpoint/2010/main" val="12473511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Algorithm: Least Recently Used (LRU)</a:t>
            </a:r>
          </a:p>
        </p:txBody>
      </p:sp>
      <p:sp>
        <p:nvSpPr>
          <p:cNvPr id="15769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Evict the page that was used the </a:t>
            </a:r>
            <a:r>
              <a:rPr lang="en-GB" altLang="en-US" b="1">
                <a:solidFill>
                  <a:srgbClr val="993333"/>
                </a:solidFill>
              </a:rPr>
              <a:t>longest time ago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Keep track of when pages are referenced to make a better decision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Use past behavior to predict future behavior</a:t>
            </a:r>
          </a:p>
          <a:p>
            <a:pPr lvl="2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LRU uses past information, while MIN uses future information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When does LRU work well, and when does it not?</a:t>
            </a:r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Implementation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Every time a page is accessed, record a </a:t>
            </a:r>
            <a:r>
              <a:rPr lang="en-GB" altLang="en-US" i="1">
                <a:solidFill>
                  <a:srgbClr val="993333"/>
                </a:solidFill>
              </a:rPr>
              <a:t>timestamp</a:t>
            </a:r>
            <a:r>
              <a:rPr lang="en-GB" altLang="en-US"/>
              <a:t> of the access time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/>
              <a:t>When choosing a page to evict, scan over all pages and throw out page with oldest timestamp</a:t>
            </a:r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>
                <a:solidFill>
                  <a:srgbClr val="333333"/>
                </a:solidFill>
              </a:rPr>
              <a:t>Problems with this implementation?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>
                <a:solidFill>
                  <a:srgbClr val="333333"/>
                </a:solidFill>
              </a:rPr>
              <a:t>32-bit timestamp for each page would double the size of every PTE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>
                <a:solidFill>
                  <a:srgbClr val="333333"/>
                </a:solidFill>
              </a:rPr>
              <a:t>Scanning all of the PTEs for the lowest timestamp would be slow</a:t>
            </a:r>
          </a:p>
        </p:txBody>
      </p:sp>
    </p:spTree>
    <p:extLst>
      <p:ext uri="{BB962C8B-B14F-4D97-AF65-F5344CB8AC3E}">
        <p14:creationId xmlns:p14="http://schemas.microsoft.com/office/powerpoint/2010/main" val="8333745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  <a:tab pos="8533566" algn="l"/>
              </a:tabLst>
            </a:pPr>
            <a:r>
              <a:rPr lang="en-GB" altLang="en-US"/>
              <a:t>Approximating LRU:   Additional-Reference-Bits </a:t>
            </a:r>
          </a:p>
        </p:txBody>
      </p:sp>
      <p:sp>
        <p:nvSpPr>
          <p:cNvPr id="15974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525899" cy="497205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Use the PTE reference bit and a small </a:t>
            </a:r>
            <a:r>
              <a:rPr lang="en-GB" altLang="en-US" b="1" dirty="0">
                <a:solidFill>
                  <a:srgbClr val="993333"/>
                </a:solidFill>
              </a:rPr>
              <a:t>counter</a:t>
            </a:r>
            <a:r>
              <a:rPr lang="en-GB" altLang="en-US" dirty="0"/>
              <a:t> per page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(Use a counter of, say, 2 or 3 bits in size, and store it in the PTE)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Or store in kernel memory with larger number of bits per physical page.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Periodically (say every 100 </a:t>
            </a:r>
            <a:r>
              <a:rPr lang="en-GB" altLang="en-US" dirty="0" err="1"/>
              <a:t>msec</a:t>
            </a:r>
            <a:r>
              <a:rPr lang="en-GB" altLang="en-US" dirty="0"/>
              <a:t>), scan all physical pages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The </a:t>
            </a:r>
            <a:r>
              <a:rPr lang="en-GB" altLang="en-US" i="1" dirty="0"/>
              <a:t>k </a:t>
            </a:r>
            <a:r>
              <a:rPr lang="en-GB" altLang="en-US" dirty="0"/>
              <a:t>bit counter is </a:t>
            </a:r>
            <a:r>
              <a:rPr lang="en-GB" altLang="en-US" b="1" dirty="0">
                <a:solidFill>
                  <a:srgbClr val="C00000"/>
                </a:solidFill>
              </a:rPr>
              <a:t>shifted right</a:t>
            </a:r>
            <a:r>
              <a:rPr lang="en-GB" altLang="en-US" dirty="0"/>
              <a:t>.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Most significant bit is set to the </a:t>
            </a:r>
            <a:r>
              <a:rPr lang="en-GB" altLang="en-US" b="1" dirty="0">
                <a:solidFill>
                  <a:srgbClr val="C00000"/>
                </a:solidFill>
              </a:rPr>
              <a:t>reference bit</a:t>
            </a:r>
            <a:r>
              <a:rPr lang="en-GB" altLang="en-US" dirty="0"/>
              <a:t>. 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The PTE reference bit </a:t>
            </a:r>
            <a:r>
              <a:rPr lang="en-GB" altLang="en-US" b="1" dirty="0">
                <a:solidFill>
                  <a:srgbClr val="C00000"/>
                </a:solidFill>
              </a:rPr>
              <a:t>cleared</a:t>
            </a:r>
            <a:r>
              <a:rPr lang="en-GB" altLang="en-US" dirty="0"/>
              <a:t>.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Counter will contain the history of references during last </a:t>
            </a:r>
            <a:r>
              <a:rPr lang="en-GB" altLang="en-US" i="1" dirty="0"/>
              <a:t>k</a:t>
            </a:r>
            <a:r>
              <a:rPr lang="en-GB" altLang="en-US" dirty="0"/>
              <a:t> scans (left to right).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i.e.: 0011 means it was accessed 3 and 4 periods ago.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PTE that contains the highest counter value is the most recently used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So, </a:t>
            </a:r>
            <a:r>
              <a:rPr lang="en-GB" altLang="en-US" b="1" dirty="0">
                <a:solidFill>
                  <a:srgbClr val="993333"/>
                </a:solidFill>
              </a:rPr>
              <a:t>evict the page with the lowest counter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b="1" dirty="0">
              <a:solidFill>
                <a:srgbClr val="99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7220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 dirty="0"/>
              <a:t>LRU approximation example (3 bits)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04241" y="1384039"/>
            <a:ext cx="7542720" cy="4217760"/>
            <a:chOff x="1444321" y="720361"/>
            <a:chExt cx="7542720" cy="4217760"/>
          </a:xfrm>
        </p:grpSpPr>
        <p:grpSp>
          <p:nvGrpSpPr>
            <p:cNvPr id="4" name="Group 37"/>
            <p:cNvGrpSpPr>
              <a:grpSpLocks/>
            </p:cNvGrpSpPr>
            <p:nvPr/>
          </p:nvGrpSpPr>
          <p:grpSpPr bwMode="auto">
            <a:xfrm>
              <a:off x="1967041" y="1796041"/>
              <a:ext cx="7020000" cy="874080"/>
              <a:chOff x="1366" y="1247"/>
              <a:chExt cx="4875" cy="607"/>
            </a:xfrm>
          </p:grpSpPr>
          <p:grpSp>
            <p:nvGrpSpPr>
              <p:cNvPr id="161821" name="Group 38"/>
              <p:cNvGrpSpPr>
                <a:grpSpLocks/>
              </p:cNvGrpSpPr>
              <p:nvPr/>
            </p:nvGrpSpPr>
            <p:grpSpPr bwMode="auto">
              <a:xfrm>
                <a:off x="1366" y="1247"/>
                <a:ext cx="3492" cy="607"/>
                <a:chOff x="1366" y="1247"/>
                <a:chExt cx="3492" cy="607"/>
              </a:xfrm>
            </p:grpSpPr>
            <p:sp>
              <p:nvSpPr>
                <p:cNvPr id="161823" name="AutoShape 39"/>
                <p:cNvSpPr>
                  <a:spLocks noChangeArrowheads="1"/>
                </p:cNvSpPr>
                <p:nvPr/>
              </p:nvSpPr>
              <p:spPr bwMode="auto">
                <a:xfrm>
                  <a:off x="1366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4</a:t>
                  </a:r>
                </a:p>
              </p:txBody>
            </p:sp>
            <p:sp>
              <p:nvSpPr>
                <p:cNvPr id="161824" name="AutoShape 40"/>
                <p:cNvSpPr>
                  <a:spLocks noChangeArrowheads="1"/>
                </p:cNvSpPr>
                <p:nvPr/>
              </p:nvSpPr>
              <p:spPr bwMode="auto">
                <a:xfrm>
                  <a:off x="1598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25" name="AutoShape 41"/>
                <p:cNvSpPr>
                  <a:spLocks noChangeArrowheads="1"/>
                </p:cNvSpPr>
                <p:nvPr/>
              </p:nvSpPr>
              <p:spPr bwMode="auto">
                <a:xfrm>
                  <a:off x="1830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26" name="AutoShape 42"/>
                <p:cNvSpPr>
                  <a:spLocks noChangeArrowheads="1"/>
                </p:cNvSpPr>
                <p:nvPr/>
              </p:nvSpPr>
              <p:spPr bwMode="auto">
                <a:xfrm>
                  <a:off x="2062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27" name="AutoShape 43"/>
                <p:cNvSpPr>
                  <a:spLocks noChangeArrowheads="1"/>
                </p:cNvSpPr>
                <p:nvPr/>
              </p:nvSpPr>
              <p:spPr bwMode="auto">
                <a:xfrm>
                  <a:off x="2294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4</a:t>
                  </a:r>
                </a:p>
              </p:txBody>
            </p:sp>
            <p:sp>
              <p:nvSpPr>
                <p:cNvPr id="161828" name="AutoShape 44"/>
                <p:cNvSpPr>
                  <a:spLocks noChangeArrowheads="1"/>
                </p:cNvSpPr>
                <p:nvPr/>
              </p:nvSpPr>
              <p:spPr bwMode="auto">
                <a:xfrm>
                  <a:off x="2525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4</a:t>
                  </a:r>
                </a:p>
              </p:txBody>
            </p:sp>
            <p:sp>
              <p:nvSpPr>
                <p:cNvPr id="161829" name="AutoShape 45"/>
                <p:cNvSpPr>
                  <a:spLocks noChangeArrowheads="1"/>
                </p:cNvSpPr>
                <p:nvPr/>
              </p:nvSpPr>
              <p:spPr bwMode="auto">
                <a:xfrm>
                  <a:off x="2757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30" name="AutoShape 46"/>
                <p:cNvSpPr>
                  <a:spLocks noChangeArrowheads="1"/>
                </p:cNvSpPr>
                <p:nvPr/>
              </p:nvSpPr>
              <p:spPr bwMode="auto">
                <a:xfrm>
                  <a:off x="2989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31" name="AutoShape 47"/>
                <p:cNvSpPr>
                  <a:spLocks noChangeArrowheads="1"/>
                </p:cNvSpPr>
                <p:nvPr/>
              </p:nvSpPr>
              <p:spPr bwMode="auto">
                <a:xfrm>
                  <a:off x="3221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4</a:t>
                  </a:r>
                </a:p>
              </p:txBody>
            </p:sp>
            <p:sp>
              <p:nvSpPr>
                <p:cNvPr id="161832" name="AutoShape 48"/>
                <p:cNvSpPr>
                  <a:spLocks noChangeArrowheads="1"/>
                </p:cNvSpPr>
                <p:nvPr/>
              </p:nvSpPr>
              <p:spPr bwMode="auto">
                <a:xfrm>
                  <a:off x="3452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33" name="AutoShape 49"/>
                <p:cNvSpPr>
                  <a:spLocks noChangeArrowheads="1"/>
                </p:cNvSpPr>
                <p:nvPr/>
              </p:nvSpPr>
              <p:spPr bwMode="auto">
                <a:xfrm>
                  <a:off x="3681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4</a:t>
                  </a:r>
                </a:p>
              </p:txBody>
            </p:sp>
            <p:sp>
              <p:nvSpPr>
                <p:cNvPr id="161834" name="AutoShape 50"/>
                <p:cNvSpPr>
                  <a:spLocks noChangeArrowheads="1"/>
                </p:cNvSpPr>
                <p:nvPr/>
              </p:nvSpPr>
              <p:spPr bwMode="auto">
                <a:xfrm>
                  <a:off x="3913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35" name="AutoShape 51"/>
                <p:cNvSpPr>
                  <a:spLocks noChangeArrowheads="1"/>
                </p:cNvSpPr>
                <p:nvPr/>
              </p:nvSpPr>
              <p:spPr bwMode="auto">
                <a:xfrm>
                  <a:off x="4145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36" name="AutoShape 52"/>
                <p:cNvSpPr>
                  <a:spLocks noChangeArrowheads="1"/>
                </p:cNvSpPr>
                <p:nvPr/>
              </p:nvSpPr>
              <p:spPr bwMode="auto">
                <a:xfrm>
                  <a:off x="4376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4</a:t>
                  </a:r>
                </a:p>
              </p:txBody>
            </p:sp>
            <p:sp>
              <p:nvSpPr>
                <p:cNvPr id="161837" name="AutoShape 53"/>
                <p:cNvSpPr>
                  <a:spLocks noChangeArrowheads="1"/>
                </p:cNvSpPr>
                <p:nvPr/>
              </p:nvSpPr>
              <p:spPr bwMode="auto">
                <a:xfrm>
                  <a:off x="4608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dirty="0">
                      <a:latin typeface="Lucidasans" charset="0"/>
                    </a:rPr>
                    <a:t>4</a:t>
                  </a:r>
                </a:p>
              </p:txBody>
            </p:sp>
          </p:grpSp>
          <p:sp>
            <p:nvSpPr>
              <p:cNvPr id="161822" name="Text Box 54"/>
              <p:cNvSpPr txBox="1">
                <a:spLocks noChangeArrowheads="1"/>
              </p:cNvSpPr>
              <p:nvPr/>
            </p:nvSpPr>
            <p:spPr bwMode="auto">
              <a:xfrm>
                <a:off x="4952" y="1307"/>
                <a:ext cx="1289" cy="3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Shift and set </a:t>
                </a:r>
                <a:r>
                  <a:rPr lang="en-GB" altLang="en-US" sz="1633" dirty="0" err="1">
                    <a:latin typeface="Calibri" charset="0"/>
                    <a:ea typeface="Calibri" charset="0"/>
                    <a:cs typeface="Calibri" charset="0"/>
                  </a:rPr>
                  <a:t>m.s.</a:t>
                </a: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 bit </a:t>
                </a:r>
                <a:b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</a:b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to reference bit</a:t>
                </a:r>
              </a:p>
            </p:txBody>
          </p:sp>
        </p:grpSp>
        <p:grpSp>
          <p:nvGrpSpPr>
            <p:cNvPr id="161794" name="Group 2"/>
            <p:cNvGrpSpPr>
              <a:grpSpLocks/>
            </p:cNvGrpSpPr>
            <p:nvPr/>
          </p:nvGrpSpPr>
          <p:grpSpPr bwMode="auto">
            <a:xfrm>
              <a:off x="1967041" y="720361"/>
              <a:ext cx="5027040" cy="874080"/>
              <a:chOff x="1366" y="501"/>
              <a:chExt cx="3491" cy="606"/>
            </a:xfrm>
          </p:grpSpPr>
          <p:sp>
            <p:nvSpPr>
              <p:cNvPr id="161853" name="AutoShape 3"/>
              <p:cNvSpPr>
                <a:spLocks noChangeArrowheads="1"/>
              </p:cNvSpPr>
              <p:nvPr/>
            </p:nvSpPr>
            <p:spPr bwMode="auto">
              <a:xfrm>
                <a:off x="1366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4" name="AutoShape 4"/>
              <p:cNvSpPr>
                <a:spLocks noChangeArrowheads="1"/>
              </p:cNvSpPr>
              <p:nvPr/>
            </p:nvSpPr>
            <p:spPr bwMode="auto">
              <a:xfrm>
                <a:off x="1598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5" name="AutoShape 5"/>
              <p:cNvSpPr>
                <a:spLocks noChangeArrowheads="1"/>
              </p:cNvSpPr>
              <p:nvPr/>
            </p:nvSpPr>
            <p:spPr bwMode="auto">
              <a:xfrm>
                <a:off x="1830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6" name="AutoShape 6"/>
              <p:cNvSpPr>
                <a:spLocks noChangeArrowheads="1"/>
              </p:cNvSpPr>
              <p:nvPr/>
            </p:nvSpPr>
            <p:spPr bwMode="auto">
              <a:xfrm>
                <a:off x="2062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7" name="AutoShape 7"/>
              <p:cNvSpPr>
                <a:spLocks noChangeArrowheads="1"/>
              </p:cNvSpPr>
              <p:nvPr/>
            </p:nvSpPr>
            <p:spPr bwMode="auto">
              <a:xfrm>
                <a:off x="2294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8" name="AutoShape 8"/>
              <p:cNvSpPr>
                <a:spLocks noChangeArrowheads="1"/>
              </p:cNvSpPr>
              <p:nvPr/>
            </p:nvSpPr>
            <p:spPr bwMode="auto">
              <a:xfrm>
                <a:off x="2525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9" name="AutoShape 9"/>
              <p:cNvSpPr>
                <a:spLocks noChangeArrowheads="1"/>
              </p:cNvSpPr>
              <p:nvPr/>
            </p:nvSpPr>
            <p:spPr bwMode="auto">
              <a:xfrm>
                <a:off x="2757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0" name="AutoShape 10"/>
              <p:cNvSpPr>
                <a:spLocks noChangeArrowheads="1"/>
              </p:cNvSpPr>
              <p:nvPr/>
            </p:nvSpPr>
            <p:spPr bwMode="auto">
              <a:xfrm>
                <a:off x="2988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1" name="AutoShape 11"/>
              <p:cNvSpPr>
                <a:spLocks noChangeArrowheads="1"/>
              </p:cNvSpPr>
              <p:nvPr/>
            </p:nvSpPr>
            <p:spPr bwMode="auto">
              <a:xfrm>
                <a:off x="3220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2" name="AutoShape 12"/>
              <p:cNvSpPr>
                <a:spLocks noChangeArrowheads="1"/>
              </p:cNvSpPr>
              <p:nvPr/>
            </p:nvSpPr>
            <p:spPr bwMode="auto">
              <a:xfrm>
                <a:off x="3452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3" name="AutoShape 13"/>
              <p:cNvSpPr>
                <a:spLocks noChangeArrowheads="1"/>
              </p:cNvSpPr>
              <p:nvPr/>
            </p:nvSpPr>
            <p:spPr bwMode="auto">
              <a:xfrm>
                <a:off x="3681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4" name="AutoShape 14"/>
              <p:cNvSpPr>
                <a:spLocks noChangeArrowheads="1"/>
              </p:cNvSpPr>
              <p:nvPr/>
            </p:nvSpPr>
            <p:spPr bwMode="auto">
              <a:xfrm>
                <a:off x="3913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5" name="AutoShape 15"/>
              <p:cNvSpPr>
                <a:spLocks noChangeArrowheads="1"/>
              </p:cNvSpPr>
              <p:nvPr/>
            </p:nvSpPr>
            <p:spPr bwMode="auto">
              <a:xfrm>
                <a:off x="4144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6" name="AutoShape 16"/>
              <p:cNvSpPr>
                <a:spLocks noChangeArrowheads="1"/>
              </p:cNvSpPr>
              <p:nvPr/>
            </p:nvSpPr>
            <p:spPr bwMode="auto">
              <a:xfrm>
                <a:off x="4376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7" name="AutoShape 17"/>
              <p:cNvSpPr>
                <a:spLocks noChangeArrowheads="1"/>
              </p:cNvSpPr>
              <p:nvPr/>
            </p:nvSpPr>
            <p:spPr bwMode="auto">
              <a:xfrm>
                <a:off x="4608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</p:grpSp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1968481" y="2844361"/>
              <a:ext cx="5027040" cy="872640"/>
              <a:chOff x="1367" y="1975"/>
              <a:chExt cx="3491" cy="606"/>
            </a:xfrm>
          </p:grpSpPr>
          <p:sp>
            <p:nvSpPr>
              <p:cNvPr id="161838" name="AutoShape 19"/>
              <p:cNvSpPr>
                <a:spLocks noChangeArrowheads="1"/>
              </p:cNvSpPr>
              <p:nvPr/>
            </p:nvSpPr>
            <p:spPr bwMode="auto">
              <a:xfrm>
                <a:off x="1367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61839" name="AutoShape 20"/>
              <p:cNvSpPr>
                <a:spLocks noChangeArrowheads="1"/>
              </p:cNvSpPr>
              <p:nvPr/>
            </p:nvSpPr>
            <p:spPr bwMode="auto">
              <a:xfrm>
                <a:off x="1599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40" name="AutoShape 21"/>
              <p:cNvSpPr>
                <a:spLocks noChangeArrowheads="1"/>
              </p:cNvSpPr>
              <p:nvPr/>
            </p:nvSpPr>
            <p:spPr bwMode="auto">
              <a:xfrm>
                <a:off x="1830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41" name="AutoShape 22"/>
              <p:cNvSpPr>
                <a:spLocks noChangeArrowheads="1"/>
              </p:cNvSpPr>
              <p:nvPr/>
            </p:nvSpPr>
            <p:spPr bwMode="auto">
              <a:xfrm>
                <a:off x="2062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42" name="AutoShape 23"/>
              <p:cNvSpPr>
                <a:spLocks noChangeArrowheads="1"/>
              </p:cNvSpPr>
              <p:nvPr/>
            </p:nvSpPr>
            <p:spPr bwMode="auto">
              <a:xfrm>
                <a:off x="2294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61843" name="AutoShape 24"/>
              <p:cNvSpPr>
                <a:spLocks noChangeArrowheads="1"/>
              </p:cNvSpPr>
              <p:nvPr/>
            </p:nvSpPr>
            <p:spPr bwMode="auto">
              <a:xfrm>
                <a:off x="2526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61844" name="AutoShape 25"/>
              <p:cNvSpPr>
                <a:spLocks noChangeArrowheads="1"/>
              </p:cNvSpPr>
              <p:nvPr/>
            </p:nvSpPr>
            <p:spPr bwMode="auto">
              <a:xfrm>
                <a:off x="2758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45" name="AutoShape 26"/>
              <p:cNvSpPr>
                <a:spLocks noChangeArrowheads="1"/>
              </p:cNvSpPr>
              <p:nvPr/>
            </p:nvSpPr>
            <p:spPr bwMode="auto">
              <a:xfrm>
                <a:off x="2990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46" name="AutoShape 27"/>
              <p:cNvSpPr>
                <a:spLocks noChangeArrowheads="1"/>
              </p:cNvSpPr>
              <p:nvPr/>
            </p:nvSpPr>
            <p:spPr bwMode="auto">
              <a:xfrm>
                <a:off x="3221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61847" name="AutoShape 28"/>
              <p:cNvSpPr>
                <a:spLocks noChangeArrowheads="1"/>
              </p:cNvSpPr>
              <p:nvPr/>
            </p:nvSpPr>
            <p:spPr bwMode="auto">
              <a:xfrm>
                <a:off x="3453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48" name="AutoShape 29"/>
              <p:cNvSpPr>
                <a:spLocks noChangeArrowheads="1"/>
              </p:cNvSpPr>
              <p:nvPr/>
            </p:nvSpPr>
            <p:spPr bwMode="auto">
              <a:xfrm>
                <a:off x="3681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61849" name="AutoShape 30"/>
              <p:cNvSpPr>
                <a:spLocks noChangeArrowheads="1"/>
              </p:cNvSpPr>
              <p:nvPr/>
            </p:nvSpPr>
            <p:spPr bwMode="auto">
              <a:xfrm>
                <a:off x="3913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0" name="AutoShape 31"/>
              <p:cNvSpPr>
                <a:spLocks noChangeArrowheads="1"/>
              </p:cNvSpPr>
              <p:nvPr/>
            </p:nvSpPr>
            <p:spPr bwMode="auto">
              <a:xfrm>
                <a:off x="4145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1" name="AutoShape 32"/>
              <p:cNvSpPr>
                <a:spLocks noChangeArrowheads="1"/>
              </p:cNvSpPr>
              <p:nvPr/>
            </p:nvSpPr>
            <p:spPr bwMode="auto">
              <a:xfrm>
                <a:off x="4377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  <p:sp>
            <p:nvSpPr>
              <p:cNvPr id="161852" name="AutoShape 33"/>
              <p:cNvSpPr>
                <a:spLocks noChangeArrowheads="1"/>
              </p:cNvSpPr>
              <p:nvPr/>
            </p:nvSpPr>
            <p:spPr bwMode="auto">
              <a:xfrm>
                <a:off x="4609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 dirty="0">
                    <a:latin typeface="Calibri" charset="0"/>
                    <a:ea typeface="Calibri" charset="0"/>
                    <a:cs typeface="Calibri" charset="0"/>
                  </a:rPr>
                  <a:t>4</a:t>
                </a:r>
              </a:p>
            </p:txBody>
          </p:sp>
        </p:grpSp>
        <p:sp>
          <p:nvSpPr>
            <p:cNvPr id="161796" name="Line 34"/>
            <p:cNvSpPr>
              <a:spLocks noChangeShapeType="1"/>
            </p:cNvSpPr>
            <p:nvPr/>
          </p:nvSpPr>
          <p:spPr bwMode="auto">
            <a:xfrm>
              <a:off x="1569601" y="1391400"/>
              <a:ext cx="1440" cy="145152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tr-TR" sz="2177" i="1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1797" name="Text Box 35"/>
            <p:cNvSpPr txBox="1">
              <a:spLocks noChangeArrowheads="1"/>
            </p:cNvSpPr>
            <p:nvPr/>
          </p:nvSpPr>
          <p:spPr bwMode="auto">
            <a:xfrm rot="5400000">
              <a:off x="1329121" y="906121"/>
              <a:ext cx="550080" cy="319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177" i="1">
                  <a:latin typeface="Calibri" charset="0"/>
                  <a:ea typeface="Calibri" charset="0"/>
                  <a:cs typeface="Calibri" charset="0"/>
                </a:rPr>
                <a:t>time</a:t>
              </a:r>
            </a:p>
          </p:txBody>
        </p:sp>
        <p:sp>
          <p:nvSpPr>
            <p:cNvPr id="161798" name="Text Box 36"/>
            <p:cNvSpPr txBox="1">
              <a:spLocks noChangeArrowheads="1"/>
            </p:cNvSpPr>
            <p:nvPr/>
          </p:nvSpPr>
          <p:spPr bwMode="auto">
            <a:xfrm>
              <a:off x="7132321" y="1027081"/>
              <a:ext cx="1494720" cy="48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00B8FF"/>
                  </a:solidFill>
                  <a:latin typeface="Calibri" charset="0"/>
                  <a:ea typeface="Calibri" charset="0"/>
                  <a:cs typeface="Calibri" charset="0"/>
                </a:rPr>
                <a:t>Accessed pages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00B8FF"/>
                  </a:solidFill>
                  <a:latin typeface="Calibri" charset="0"/>
                  <a:ea typeface="Calibri" charset="0"/>
                  <a:cs typeface="Calibri" charset="0"/>
                </a:rPr>
                <a:t>in blue</a:t>
              </a:r>
            </a:p>
          </p:txBody>
        </p:sp>
        <p:grpSp>
          <p:nvGrpSpPr>
            <p:cNvPr id="6" name="Group 55"/>
            <p:cNvGrpSpPr>
              <a:grpSpLocks/>
            </p:cNvGrpSpPr>
            <p:nvPr/>
          </p:nvGrpSpPr>
          <p:grpSpPr bwMode="auto">
            <a:xfrm>
              <a:off x="1968481" y="3954601"/>
              <a:ext cx="7017120" cy="983520"/>
              <a:chOff x="1367" y="2746"/>
              <a:chExt cx="4873" cy="683"/>
            </a:xfrm>
          </p:grpSpPr>
          <p:grpSp>
            <p:nvGrpSpPr>
              <p:cNvPr id="161804" name="Group 56"/>
              <p:cNvGrpSpPr>
                <a:grpSpLocks/>
              </p:cNvGrpSpPr>
              <p:nvPr/>
            </p:nvGrpSpPr>
            <p:grpSpPr bwMode="auto">
              <a:xfrm>
                <a:off x="1367" y="2746"/>
                <a:ext cx="3490" cy="605"/>
                <a:chOff x="1367" y="2746"/>
                <a:chExt cx="3490" cy="605"/>
              </a:xfrm>
            </p:grpSpPr>
            <p:sp>
              <p:nvSpPr>
                <p:cNvPr id="161806" name="AutoShape 57"/>
                <p:cNvSpPr>
                  <a:spLocks noChangeArrowheads="1"/>
                </p:cNvSpPr>
                <p:nvPr/>
              </p:nvSpPr>
              <p:spPr bwMode="auto">
                <a:xfrm>
                  <a:off x="1367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6</a:t>
                  </a:r>
                </a:p>
              </p:txBody>
            </p:sp>
            <p:sp>
              <p:nvSpPr>
                <p:cNvPr id="161807" name="AutoShape 58"/>
                <p:cNvSpPr>
                  <a:spLocks noChangeArrowheads="1"/>
                </p:cNvSpPr>
                <p:nvPr/>
              </p:nvSpPr>
              <p:spPr bwMode="auto">
                <a:xfrm>
                  <a:off x="1599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  <p:sp>
              <p:nvSpPr>
                <p:cNvPr id="161808" name="AutoShape 59"/>
                <p:cNvSpPr>
                  <a:spLocks noChangeArrowheads="1"/>
                </p:cNvSpPr>
                <p:nvPr/>
              </p:nvSpPr>
              <p:spPr bwMode="auto">
                <a:xfrm>
                  <a:off x="1830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4</a:t>
                  </a:r>
                </a:p>
              </p:txBody>
            </p:sp>
            <p:sp>
              <p:nvSpPr>
                <p:cNvPr id="161809" name="AutoShape 60"/>
                <p:cNvSpPr>
                  <a:spLocks noChangeArrowheads="1"/>
                </p:cNvSpPr>
                <p:nvPr/>
              </p:nvSpPr>
              <p:spPr bwMode="auto">
                <a:xfrm>
                  <a:off x="2062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4</a:t>
                  </a:r>
                </a:p>
              </p:txBody>
            </p:sp>
            <p:sp>
              <p:nvSpPr>
                <p:cNvPr id="161810" name="AutoShape 61"/>
                <p:cNvSpPr>
                  <a:spLocks noChangeArrowheads="1"/>
                </p:cNvSpPr>
                <p:nvPr/>
              </p:nvSpPr>
              <p:spPr bwMode="auto">
                <a:xfrm>
                  <a:off x="2294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6</a:t>
                  </a:r>
                </a:p>
              </p:txBody>
            </p:sp>
            <p:sp>
              <p:nvSpPr>
                <p:cNvPr id="161811" name="AutoShape 62"/>
                <p:cNvSpPr>
                  <a:spLocks noChangeArrowheads="1"/>
                </p:cNvSpPr>
                <p:nvPr/>
              </p:nvSpPr>
              <p:spPr bwMode="auto">
                <a:xfrm>
                  <a:off x="2525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2</a:t>
                  </a:r>
                </a:p>
              </p:txBody>
            </p:sp>
            <p:sp>
              <p:nvSpPr>
                <p:cNvPr id="161812" name="AutoShape 63"/>
                <p:cNvSpPr>
                  <a:spLocks noChangeArrowheads="1"/>
                </p:cNvSpPr>
                <p:nvPr/>
              </p:nvSpPr>
              <p:spPr bwMode="auto">
                <a:xfrm>
                  <a:off x="2757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  <p:sp>
              <p:nvSpPr>
                <p:cNvPr id="161813" name="AutoShape 64"/>
                <p:cNvSpPr>
                  <a:spLocks noChangeArrowheads="1"/>
                </p:cNvSpPr>
                <p:nvPr/>
              </p:nvSpPr>
              <p:spPr bwMode="auto">
                <a:xfrm>
                  <a:off x="2989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  <p:sp>
              <p:nvSpPr>
                <p:cNvPr id="161814" name="AutoShape 65"/>
                <p:cNvSpPr>
                  <a:spLocks noChangeArrowheads="1"/>
                </p:cNvSpPr>
                <p:nvPr/>
              </p:nvSpPr>
              <p:spPr bwMode="auto">
                <a:xfrm>
                  <a:off x="3221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6</a:t>
                  </a:r>
                </a:p>
              </p:txBody>
            </p:sp>
            <p:sp>
              <p:nvSpPr>
                <p:cNvPr id="161815" name="AutoShape 66"/>
                <p:cNvSpPr>
                  <a:spLocks noChangeArrowheads="1"/>
                </p:cNvSpPr>
                <p:nvPr/>
              </p:nvSpPr>
              <p:spPr bwMode="auto">
                <a:xfrm>
                  <a:off x="3453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4</a:t>
                  </a:r>
                </a:p>
              </p:txBody>
            </p:sp>
            <p:sp>
              <p:nvSpPr>
                <p:cNvPr id="161816" name="AutoShape 67"/>
                <p:cNvSpPr>
                  <a:spLocks noChangeArrowheads="1"/>
                </p:cNvSpPr>
                <p:nvPr/>
              </p:nvSpPr>
              <p:spPr bwMode="auto">
                <a:xfrm>
                  <a:off x="3681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2</a:t>
                  </a:r>
                </a:p>
              </p:txBody>
            </p:sp>
            <p:sp>
              <p:nvSpPr>
                <p:cNvPr id="161817" name="AutoShape 68"/>
                <p:cNvSpPr>
                  <a:spLocks noChangeArrowheads="1"/>
                </p:cNvSpPr>
                <p:nvPr/>
              </p:nvSpPr>
              <p:spPr bwMode="auto">
                <a:xfrm>
                  <a:off x="3913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4</a:t>
                  </a:r>
                </a:p>
              </p:txBody>
            </p:sp>
            <p:sp>
              <p:nvSpPr>
                <p:cNvPr id="161818" name="AutoShape 69"/>
                <p:cNvSpPr>
                  <a:spLocks noChangeArrowheads="1"/>
                </p:cNvSpPr>
                <p:nvPr/>
              </p:nvSpPr>
              <p:spPr bwMode="auto">
                <a:xfrm>
                  <a:off x="4145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  <p:sp>
              <p:nvSpPr>
                <p:cNvPr id="161819" name="AutoShape 70"/>
                <p:cNvSpPr>
                  <a:spLocks noChangeArrowheads="1"/>
                </p:cNvSpPr>
                <p:nvPr/>
              </p:nvSpPr>
              <p:spPr bwMode="auto">
                <a:xfrm>
                  <a:off x="4376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2</a:t>
                  </a:r>
                </a:p>
              </p:txBody>
            </p:sp>
            <p:sp>
              <p:nvSpPr>
                <p:cNvPr id="161820" name="AutoShape 71"/>
                <p:cNvSpPr>
                  <a:spLocks noChangeArrowheads="1"/>
                </p:cNvSpPr>
                <p:nvPr/>
              </p:nvSpPr>
              <p:spPr bwMode="auto">
                <a:xfrm>
                  <a:off x="4608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6</a:t>
                  </a:r>
                </a:p>
              </p:txBody>
            </p:sp>
          </p:grpSp>
          <p:sp>
            <p:nvSpPr>
              <p:cNvPr id="161805" name="Text Box 72"/>
              <p:cNvSpPr txBox="1">
                <a:spLocks noChangeArrowheads="1"/>
              </p:cNvSpPr>
              <p:nvPr/>
            </p:nvSpPr>
            <p:spPr bwMode="auto">
              <a:xfrm>
                <a:off x="4952" y="2777"/>
                <a:ext cx="1289" cy="6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These pages have</a:t>
                </a:r>
              </a:p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the lowest counter</a:t>
                </a:r>
              </a:p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value and can be</a:t>
                </a:r>
              </a:p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evicted.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2418241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Page Replacement</a:t>
            </a:r>
          </a:p>
        </p:txBody>
      </p:sp>
      <p:sp>
        <p:nvSpPr>
          <p:cNvPr id="12800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4000"/>
              </a:lnSpc>
              <a:spcBef>
                <a:spcPts val="556"/>
              </a:spcBef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>
              <a:lnSpc>
                <a:spcPct val="94000"/>
              </a:lnSpc>
              <a:spcBef>
                <a:spcPts val="556"/>
              </a:spcBef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do we decide which pages to page-out (</a:t>
            </a:r>
            <a:r>
              <a:rPr lang="en-GB" altLang="en-US" dirty="0" err="1"/>
              <a:t>a.k.a</a:t>
            </a:r>
            <a:r>
              <a:rPr lang="en-GB" altLang="en-US" dirty="0"/>
              <a:t> kick out) of physical memory when memory is tight?</a:t>
            </a:r>
          </a:p>
          <a:p>
            <a:pPr>
              <a:lnSpc>
                <a:spcPct val="94000"/>
              </a:lnSpc>
              <a:spcBef>
                <a:spcPts val="556"/>
              </a:spcBef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>
              <a:lnSpc>
                <a:spcPct val="94000"/>
              </a:lnSpc>
              <a:spcBef>
                <a:spcPts val="556"/>
              </a:spcBef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do we decide how much memory to allocate to a process?</a:t>
            </a:r>
          </a:p>
          <a:p>
            <a:pPr>
              <a:lnSpc>
                <a:spcPct val="94000"/>
              </a:lnSpc>
              <a:spcBef>
                <a:spcPts val="556"/>
              </a:spcBef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766099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 dirty="0"/>
              <a:t>Algorithm: Second-chance (Clock)</a:t>
            </a:r>
          </a:p>
        </p:txBody>
      </p:sp>
      <p:sp>
        <p:nvSpPr>
          <p:cNvPr id="163842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4"/>
            <a:ext cx="7896225" cy="395088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LRU requires searching for the page with the highest last-ref count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Can do this with a sorted list or a second pass to look for the highest value</a:t>
            </a:r>
          </a:p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Simpler technique: Second-chance algorithm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ja-JP" altLang="en-GB" dirty="0"/>
              <a:t>“</a:t>
            </a:r>
            <a:r>
              <a:rPr lang="en-GB" altLang="ja-JP" dirty="0"/>
              <a:t>Clock hand</a:t>
            </a:r>
            <a:r>
              <a:rPr lang="ja-JP" altLang="en-GB" dirty="0"/>
              <a:t>”</a:t>
            </a:r>
            <a:r>
              <a:rPr lang="en-GB" altLang="ja-JP" dirty="0"/>
              <a:t> scans over all physical pages in the system</a:t>
            </a:r>
          </a:p>
          <a:p>
            <a:pPr lvl="2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Clock hand loops around to beginning of memory when it gets to end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PTE reference bit == 1, </a:t>
            </a:r>
            <a:r>
              <a:rPr lang="en-GB" altLang="en-US" b="1" dirty="0">
                <a:solidFill>
                  <a:srgbClr val="993333"/>
                </a:solidFill>
              </a:rPr>
              <a:t>clear bit</a:t>
            </a:r>
            <a:r>
              <a:rPr lang="en-GB" altLang="en-US" dirty="0"/>
              <a:t> and </a:t>
            </a:r>
            <a:r>
              <a:rPr lang="en-GB" altLang="en-US" b="1" dirty="0">
                <a:solidFill>
                  <a:srgbClr val="993333"/>
                </a:solidFill>
              </a:rPr>
              <a:t>advance hand to give it a second-chance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PTE reference bit == 0, </a:t>
            </a:r>
            <a:r>
              <a:rPr lang="en-GB" altLang="en-US" b="1" dirty="0">
                <a:solidFill>
                  <a:srgbClr val="993333"/>
                </a:solidFill>
              </a:rPr>
              <a:t>evict</a:t>
            </a:r>
            <a:r>
              <a:rPr lang="en-GB" altLang="en-US" dirty="0"/>
              <a:t> this page</a:t>
            </a:r>
          </a:p>
          <a:p>
            <a:pPr lvl="2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No need for a counter in the PTE!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188140" y="4942874"/>
            <a:ext cx="7104960" cy="1677600"/>
            <a:chOff x="1020961" y="3645001"/>
            <a:chExt cx="7104960" cy="1677600"/>
          </a:xfrm>
        </p:grpSpPr>
        <p:grpSp>
          <p:nvGrpSpPr>
            <p:cNvPr id="163843" name="Group 3"/>
            <p:cNvGrpSpPr>
              <a:grpSpLocks/>
            </p:cNvGrpSpPr>
            <p:nvPr/>
          </p:nvGrpSpPr>
          <p:grpSpPr bwMode="auto">
            <a:xfrm>
              <a:off x="1383841" y="3645001"/>
              <a:ext cx="5027040" cy="872640"/>
              <a:chOff x="961" y="2531"/>
              <a:chExt cx="3491" cy="606"/>
            </a:xfrm>
          </p:grpSpPr>
          <p:sp>
            <p:nvSpPr>
              <p:cNvPr id="163872" name="AutoShape 4"/>
              <p:cNvSpPr>
                <a:spLocks noChangeArrowheads="1"/>
              </p:cNvSpPr>
              <p:nvPr/>
            </p:nvSpPr>
            <p:spPr bwMode="auto">
              <a:xfrm>
                <a:off x="961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73" name="AutoShape 5"/>
              <p:cNvSpPr>
                <a:spLocks noChangeArrowheads="1"/>
              </p:cNvSpPr>
              <p:nvPr/>
            </p:nvSpPr>
            <p:spPr bwMode="auto">
              <a:xfrm>
                <a:off x="1193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74" name="AutoShape 6"/>
              <p:cNvSpPr>
                <a:spLocks noChangeArrowheads="1"/>
              </p:cNvSpPr>
              <p:nvPr/>
            </p:nvSpPr>
            <p:spPr bwMode="auto">
              <a:xfrm>
                <a:off x="1425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75" name="AutoShape 7"/>
              <p:cNvSpPr>
                <a:spLocks noChangeArrowheads="1"/>
              </p:cNvSpPr>
              <p:nvPr/>
            </p:nvSpPr>
            <p:spPr bwMode="auto">
              <a:xfrm>
                <a:off x="1657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76" name="AutoShape 8"/>
              <p:cNvSpPr>
                <a:spLocks noChangeArrowheads="1"/>
              </p:cNvSpPr>
              <p:nvPr/>
            </p:nvSpPr>
            <p:spPr bwMode="auto">
              <a:xfrm>
                <a:off x="1889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77" name="AutoShape 9"/>
              <p:cNvSpPr>
                <a:spLocks noChangeArrowheads="1"/>
              </p:cNvSpPr>
              <p:nvPr/>
            </p:nvSpPr>
            <p:spPr bwMode="auto">
              <a:xfrm>
                <a:off x="2120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78" name="AutoShape 10"/>
              <p:cNvSpPr>
                <a:spLocks noChangeArrowheads="1"/>
              </p:cNvSpPr>
              <p:nvPr/>
            </p:nvSpPr>
            <p:spPr bwMode="auto">
              <a:xfrm>
                <a:off x="2352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79" name="AutoShape 11"/>
              <p:cNvSpPr>
                <a:spLocks noChangeArrowheads="1"/>
              </p:cNvSpPr>
              <p:nvPr/>
            </p:nvSpPr>
            <p:spPr bwMode="auto">
              <a:xfrm>
                <a:off x="2583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80" name="AutoShape 12"/>
              <p:cNvSpPr>
                <a:spLocks noChangeArrowheads="1"/>
              </p:cNvSpPr>
              <p:nvPr/>
            </p:nvSpPr>
            <p:spPr bwMode="auto">
              <a:xfrm>
                <a:off x="2815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81" name="AutoShape 13"/>
              <p:cNvSpPr>
                <a:spLocks noChangeArrowheads="1"/>
              </p:cNvSpPr>
              <p:nvPr/>
            </p:nvSpPr>
            <p:spPr bwMode="auto">
              <a:xfrm>
                <a:off x="3047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82" name="AutoShape 14"/>
              <p:cNvSpPr>
                <a:spLocks noChangeArrowheads="1"/>
              </p:cNvSpPr>
              <p:nvPr/>
            </p:nvSpPr>
            <p:spPr bwMode="auto">
              <a:xfrm>
                <a:off x="3276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83" name="AutoShape 15"/>
              <p:cNvSpPr>
                <a:spLocks noChangeArrowheads="1"/>
              </p:cNvSpPr>
              <p:nvPr/>
            </p:nvSpPr>
            <p:spPr bwMode="auto">
              <a:xfrm>
                <a:off x="3508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84" name="AutoShape 16"/>
              <p:cNvSpPr>
                <a:spLocks noChangeArrowheads="1"/>
              </p:cNvSpPr>
              <p:nvPr/>
            </p:nvSpPr>
            <p:spPr bwMode="auto">
              <a:xfrm>
                <a:off x="3739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85" name="AutoShape 17"/>
              <p:cNvSpPr>
                <a:spLocks noChangeArrowheads="1"/>
              </p:cNvSpPr>
              <p:nvPr/>
            </p:nvSpPr>
            <p:spPr bwMode="auto">
              <a:xfrm>
                <a:off x="3971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163886" name="AutoShape 18"/>
              <p:cNvSpPr>
                <a:spLocks noChangeArrowheads="1"/>
              </p:cNvSpPr>
              <p:nvPr/>
            </p:nvSpPr>
            <p:spPr bwMode="auto">
              <a:xfrm>
                <a:off x="4203" y="253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</p:grpSp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1020961" y="4519081"/>
              <a:ext cx="1033920" cy="803520"/>
              <a:chOff x="709" y="3138"/>
              <a:chExt cx="717" cy="558"/>
            </a:xfrm>
          </p:grpSpPr>
          <p:sp>
            <p:nvSpPr>
              <p:cNvPr id="163870" name="Line 20"/>
              <p:cNvSpPr>
                <a:spLocks noChangeShapeType="1"/>
              </p:cNvSpPr>
              <p:nvPr/>
            </p:nvSpPr>
            <p:spPr bwMode="auto">
              <a:xfrm flipV="1">
                <a:off x="1068" y="3137"/>
                <a:ext cx="1" cy="353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63871" name="Text Box 21"/>
              <p:cNvSpPr txBox="1">
                <a:spLocks noChangeArrowheads="1"/>
              </p:cNvSpPr>
              <p:nvPr/>
            </p:nvSpPr>
            <p:spPr bwMode="auto">
              <a:xfrm>
                <a:off x="709" y="3529"/>
                <a:ext cx="71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Clock hand</a:t>
                </a:r>
              </a:p>
            </p:txBody>
          </p:sp>
        </p:grpSp>
        <p:sp>
          <p:nvSpPr>
            <p:cNvPr id="163845" name="Text Box 22"/>
            <p:cNvSpPr txBox="1">
              <a:spLocks noChangeArrowheads="1"/>
            </p:cNvSpPr>
            <p:nvPr/>
          </p:nvSpPr>
          <p:spPr bwMode="auto">
            <a:xfrm>
              <a:off x="6606721" y="3856681"/>
              <a:ext cx="1519200" cy="480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i="1">
                  <a:solidFill>
                    <a:srgbClr val="00B8FF"/>
                  </a:solidFill>
                  <a:latin typeface="Calibri" charset="0"/>
                  <a:ea typeface="Calibri" charset="0"/>
                  <a:cs typeface="Calibri" charset="0"/>
                </a:rPr>
                <a:t>Accessed pages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i="1">
                  <a:solidFill>
                    <a:srgbClr val="00B8FF"/>
                  </a:solidFill>
                  <a:latin typeface="Calibri" charset="0"/>
                  <a:ea typeface="Calibri" charset="0"/>
                  <a:cs typeface="Calibri" charset="0"/>
                </a:rPr>
                <a:t>in blue</a:t>
              </a:r>
            </a:p>
          </p:txBody>
        </p:sp>
        <p:grpSp>
          <p:nvGrpSpPr>
            <p:cNvPr id="4" name="Group 23"/>
            <p:cNvGrpSpPr>
              <a:grpSpLocks/>
            </p:cNvGrpSpPr>
            <p:nvPr/>
          </p:nvGrpSpPr>
          <p:grpSpPr bwMode="auto">
            <a:xfrm>
              <a:off x="1717921" y="3645001"/>
              <a:ext cx="357120" cy="1375200"/>
              <a:chOff x="1193" y="2531"/>
              <a:chExt cx="248" cy="955"/>
            </a:xfrm>
          </p:grpSpPr>
          <p:sp>
            <p:nvSpPr>
              <p:cNvPr id="163868" name="AutoShape 24"/>
              <p:cNvSpPr>
                <a:spLocks noChangeArrowheads="1"/>
              </p:cNvSpPr>
              <p:nvPr/>
            </p:nvSpPr>
            <p:spPr bwMode="auto">
              <a:xfrm>
                <a:off x="1193" y="2531"/>
                <a:ext cx="249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63869" name="Line 25"/>
              <p:cNvSpPr>
                <a:spLocks noChangeShapeType="1"/>
              </p:cNvSpPr>
              <p:nvPr/>
            </p:nvSpPr>
            <p:spPr bwMode="auto">
              <a:xfrm flipV="1">
                <a:off x="1322" y="3135"/>
                <a:ext cx="1" cy="353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76826" name="AutoShape 26"/>
            <p:cNvSpPr>
              <a:spLocks noChangeArrowheads="1"/>
            </p:cNvSpPr>
            <p:nvPr/>
          </p:nvSpPr>
          <p:spPr bwMode="auto">
            <a:xfrm>
              <a:off x="1383841" y="3645001"/>
              <a:ext cx="358560" cy="875520"/>
            </a:xfrm>
            <a:prstGeom prst="roundRect">
              <a:avLst>
                <a:gd name="adj" fmla="val 39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2044800" y="3645001"/>
              <a:ext cx="357120" cy="1375200"/>
              <a:chOff x="1420" y="2531"/>
              <a:chExt cx="248" cy="955"/>
            </a:xfrm>
          </p:grpSpPr>
          <p:sp>
            <p:nvSpPr>
              <p:cNvPr id="163866" name="AutoShape 28"/>
              <p:cNvSpPr>
                <a:spLocks noChangeArrowheads="1"/>
              </p:cNvSpPr>
              <p:nvPr/>
            </p:nvSpPr>
            <p:spPr bwMode="auto">
              <a:xfrm>
                <a:off x="1420" y="2531"/>
                <a:ext cx="249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63867" name="Line 29"/>
              <p:cNvSpPr>
                <a:spLocks noChangeShapeType="1"/>
              </p:cNvSpPr>
              <p:nvPr/>
            </p:nvSpPr>
            <p:spPr bwMode="auto">
              <a:xfrm flipV="1">
                <a:off x="1549" y="3135"/>
                <a:ext cx="1" cy="353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2380321" y="3645001"/>
              <a:ext cx="357120" cy="1375200"/>
              <a:chOff x="1653" y="2531"/>
              <a:chExt cx="248" cy="955"/>
            </a:xfrm>
          </p:grpSpPr>
          <p:sp>
            <p:nvSpPr>
              <p:cNvPr id="163864" name="AutoShape 31"/>
              <p:cNvSpPr>
                <a:spLocks noChangeArrowheads="1"/>
              </p:cNvSpPr>
              <p:nvPr/>
            </p:nvSpPr>
            <p:spPr bwMode="auto">
              <a:xfrm>
                <a:off x="1653" y="2531"/>
                <a:ext cx="249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63865" name="Line 32"/>
              <p:cNvSpPr>
                <a:spLocks noChangeShapeType="1"/>
              </p:cNvSpPr>
              <p:nvPr/>
            </p:nvSpPr>
            <p:spPr bwMode="auto">
              <a:xfrm flipV="1">
                <a:off x="1782" y="3135"/>
                <a:ext cx="1" cy="353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grpSp>
          <p:nvGrpSpPr>
            <p:cNvPr id="7" name="Group 33"/>
            <p:cNvGrpSpPr>
              <a:grpSpLocks/>
            </p:cNvGrpSpPr>
            <p:nvPr/>
          </p:nvGrpSpPr>
          <p:grpSpPr bwMode="auto">
            <a:xfrm>
              <a:off x="2727360" y="3645001"/>
              <a:ext cx="357120" cy="1375200"/>
              <a:chOff x="1894" y="2531"/>
              <a:chExt cx="248" cy="955"/>
            </a:xfrm>
          </p:grpSpPr>
          <p:sp>
            <p:nvSpPr>
              <p:cNvPr id="163862" name="AutoShape 34"/>
              <p:cNvSpPr>
                <a:spLocks noChangeArrowheads="1"/>
              </p:cNvSpPr>
              <p:nvPr/>
            </p:nvSpPr>
            <p:spPr bwMode="auto">
              <a:xfrm>
                <a:off x="1894" y="2531"/>
                <a:ext cx="249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63863" name="Line 35"/>
              <p:cNvSpPr>
                <a:spLocks noChangeShapeType="1"/>
              </p:cNvSpPr>
              <p:nvPr/>
            </p:nvSpPr>
            <p:spPr bwMode="auto">
              <a:xfrm flipV="1">
                <a:off x="2022" y="3135"/>
                <a:ext cx="1" cy="353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grpSp>
          <p:nvGrpSpPr>
            <p:cNvPr id="8" name="Group 36"/>
            <p:cNvGrpSpPr>
              <a:grpSpLocks/>
            </p:cNvGrpSpPr>
            <p:nvPr/>
          </p:nvGrpSpPr>
          <p:grpSpPr bwMode="auto">
            <a:xfrm>
              <a:off x="3052800" y="3645001"/>
              <a:ext cx="357120" cy="1375200"/>
              <a:chOff x="2120" y="2531"/>
              <a:chExt cx="248" cy="955"/>
            </a:xfrm>
          </p:grpSpPr>
          <p:sp>
            <p:nvSpPr>
              <p:cNvPr id="163860" name="AutoShape 37"/>
              <p:cNvSpPr>
                <a:spLocks noChangeArrowheads="1"/>
              </p:cNvSpPr>
              <p:nvPr/>
            </p:nvSpPr>
            <p:spPr bwMode="auto">
              <a:xfrm>
                <a:off x="2120" y="2531"/>
                <a:ext cx="249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63861" name="Line 38"/>
              <p:cNvSpPr>
                <a:spLocks noChangeShapeType="1"/>
              </p:cNvSpPr>
              <p:nvPr/>
            </p:nvSpPr>
            <p:spPr bwMode="auto">
              <a:xfrm flipV="1">
                <a:off x="2249" y="3135"/>
                <a:ext cx="1" cy="353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grpSp>
          <p:nvGrpSpPr>
            <p:cNvPr id="9" name="Group 39"/>
            <p:cNvGrpSpPr>
              <a:grpSpLocks/>
            </p:cNvGrpSpPr>
            <p:nvPr/>
          </p:nvGrpSpPr>
          <p:grpSpPr bwMode="auto">
            <a:xfrm>
              <a:off x="3278881" y="3645001"/>
              <a:ext cx="504000" cy="1657440"/>
              <a:chOff x="2276" y="2531"/>
              <a:chExt cx="351" cy="1151"/>
            </a:xfrm>
          </p:grpSpPr>
          <p:grpSp>
            <p:nvGrpSpPr>
              <p:cNvPr id="163856" name="Group 40"/>
              <p:cNvGrpSpPr>
                <a:grpSpLocks/>
              </p:cNvGrpSpPr>
              <p:nvPr/>
            </p:nvGrpSpPr>
            <p:grpSpPr bwMode="auto">
              <a:xfrm>
                <a:off x="2347" y="2531"/>
                <a:ext cx="248" cy="954"/>
                <a:chOff x="2347" y="2531"/>
                <a:chExt cx="248" cy="954"/>
              </a:xfrm>
            </p:grpSpPr>
            <p:sp>
              <p:nvSpPr>
                <p:cNvPr id="163858" name="AutoShape 41"/>
                <p:cNvSpPr>
                  <a:spLocks noChangeArrowheads="1"/>
                </p:cNvSpPr>
                <p:nvPr/>
              </p:nvSpPr>
              <p:spPr bwMode="auto">
                <a:xfrm>
                  <a:off x="2347" y="2531"/>
                  <a:ext cx="249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63859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2476" y="3134"/>
                  <a:ext cx="1" cy="353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63857" name="Text Box 43"/>
              <p:cNvSpPr txBox="1">
                <a:spLocks noChangeArrowheads="1"/>
              </p:cNvSpPr>
              <p:nvPr/>
            </p:nvSpPr>
            <p:spPr bwMode="auto">
              <a:xfrm>
                <a:off x="2276" y="3515"/>
                <a:ext cx="352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solidFill>
                      <a:srgbClr val="993333"/>
                    </a:solidFill>
                    <a:latin typeface="Calibri" charset="0"/>
                    <a:ea typeface="Calibri" charset="0"/>
                    <a:cs typeface="Calibri" charset="0"/>
                  </a:rPr>
                  <a:t>Evict!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34019594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 dirty="0"/>
              <a:t>Algorithm: Second-chance (Clock)</a:t>
            </a:r>
          </a:p>
        </p:txBody>
      </p:sp>
      <p:sp>
        <p:nvSpPr>
          <p:cNvPr id="165890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4"/>
            <a:ext cx="7896225" cy="360361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LRU requires searching for the page with the highest last-ref count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Can do this with a sorted list or a second pass to look for the highest value</a:t>
            </a:r>
          </a:p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Simpler technique: Second-chance algorithm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ja-JP" altLang="en-GB" dirty="0"/>
              <a:t>“</a:t>
            </a:r>
            <a:r>
              <a:rPr lang="en-GB" altLang="ja-JP" dirty="0"/>
              <a:t>Clock hand</a:t>
            </a:r>
            <a:r>
              <a:rPr lang="ja-JP" altLang="en-GB" dirty="0"/>
              <a:t>”</a:t>
            </a:r>
            <a:r>
              <a:rPr lang="en-GB" altLang="ja-JP" dirty="0"/>
              <a:t> scans over all physical pages in the system</a:t>
            </a:r>
          </a:p>
          <a:p>
            <a:pPr lvl="2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Clock hand loops around to beginning of memory when it gets to end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PTE reference bit == 1, </a:t>
            </a:r>
            <a:r>
              <a:rPr lang="en-GB" altLang="en-US" b="1" dirty="0">
                <a:solidFill>
                  <a:srgbClr val="993333"/>
                </a:solidFill>
              </a:rPr>
              <a:t>clear bit</a:t>
            </a:r>
            <a:r>
              <a:rPr lang="en-GB" altLang="en-US" dirty="0"/>
              <a:t> and </a:t>
            </a:r>
            <a:r>
              <a:rPr lang="en-GB" altLang="en-US" b="1" dirty="0">
                <a:solidFill>
                  <a:srgbClr val="993333"/>
                </a:solidFill>
              </a:rPr>
              <a:t>advance hand to give it a second-chance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PTE reference bit == 0, </a:t>
            </a:r>
            <a:r>
              <a:rPr lang="en-GB" altLang="en-US" b="1" dirty="0">
                <a:solidFill>
                  <a:srgbClr val="993333"/>
                </a:solidFill>
              </a:rPr>
              <a:t>evict</a:t>
            </a:r>
            <a:r>
              <a:rPr lang="en-GB" altLang="en-US" dirty="0"/>
              <a:t> this page</a:t>
            </a:r>
          </a:p>
          <a:p>
            <a:pPr lvl="2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No need for a counter in the PTE!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3841" y="4756890"/>
            <a:ext cx="6742080" cy="1677600"/>
            <a:chOff x="1353601" y="3650761"/>
            <a:chExt cx="6742080" cy="1677600"/>
          </a:xfrm>
        </p:grpSpPr>
        <p:sp>
          <p:nvSpPr>
            <p:cNvPr id="165891" name="AutoShape 3"/>
            <p:cNvSpPr>
              <a:spLocks noChangeArrowheads="1"/>
            </p:cNvSpPr>
            <p:nvPr/>
          </p:nvSpPr>
          <p:spPr bwMode="auto">
            <a:xfrm>
              <a:off x="1353601" y="3650761"/>
              <a:ext cx="360000" cy="875520"/>
            </a:xfrm>
            <a:prstGeom prst="roundRect">
              <a:avLst>
                <a:gd name="adj" fmla="val 39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892" name="AutoShape 4"/>
            <p:cNvSpPr>
              <a:spLocks noChangeArrowheads="1"/>
            </p:cNvSpPr>
            <p:nvPr/>
          </p:nvSpPr>
          <p:spPr bwMode="auto">
            <a:xfrm>
              <a:off x="1687681" y="3650761"/>
              <a:ext cx="360000" cy="875520"/>
            </a:xfrm>
            <a:prstGeom prst="roundRect">
              <a:avLst>
                <a:gd name="adj" fmla="val 39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893" name="AutoShape 5"/>
            <p:cNvSpPr>
              <a:spLocks noChangeArrowheads="1"/>
            </p:cNvSpPr>
            <p:nvPr/>
          </p:nvSpPr>
          <p:spPr bwMode="auto">
            <a:xfrm>
              <a:off x="2020321" y="3650761"/>
              <a:ext cx="360000" cy="875520"/>
            </a:xfrm>
            <a:prstGeom prst="roundRect">
              <a:avLst>
                <a:gd name="adj" fmla="val 39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894" name="AutoShape 6"/>
            <p:cNvSpPr>
              <a:spLocks noChangeArrowheads="1"/>
            </p:cNvSpPr>
            <p:nvPr/>
          </p:nvSpPr>
          <p:spPr bwMode="auto">
            <a:xfrm>
              <a:off x="2354401" y="3650761"/>
              <a:ext cx="360000" cy="875520"/>
            </a:xfrm>
            <a:prstGeom prst="roundRect">
              <a:avLst>
                <a:gd name="adj" fmla="val 39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895" name="AutoShape 7"/>
            <p:cNvSpPr>
              <a:spLocks noChangeArrowheads="1"/>
            </p:cNvSpPr>
            <p:nvPr/>
          </p:nvSpPr>
          <p:spPr bwMode="auto">
            <a:xfrm>
              <a:off x="2689921" y="3650761"/>
              <a:ext cx="358560" cy="875520"/>
            </a:xfrm>
            <a:prstGeom prst="roundRect">
              <a:avLst>
                <a:gd name="adj" fmla="val 39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896" name="AutoShape 8"/>
            <p:cNvSpPr>
              <a:spLocks noChangeArrowheads="1"/>
            </p:cNvSpPr>
            <p:nvPr/>
          </p:nvSpPr>
          <p:spPr bwMode="auto">
            <a:xfrm>
              <a:off x="3022561" y="3650761"/>
              <a:ext cx="360000" cy="875520"/>
            </a:xfrm>
            <a:prstGeom prst="roundRect">
              <a:avLst>
                <a:gd name="adj" fmla="val 39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897" name="AutoShape 9"/>
            <p:cNvSpPr>
              <a:spLocks noChangeArrowheads="1"/>
            </p:cNvSpPr>
            <p:nvPr/>
          </p:nvSpPr>
          <p:spPr bwMode="auto">
            <a:xfrm>
              <a:off x="3690721" y="3650761"/>
              <a:ext cx="360000" cy="875520"/>
            </a:xfrm>
            <a:prstGeom prst="roundRect">
              <a:avLst>
                <a:gd name="adj" fmla="val 39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898" name="AutoShape 10"/>
            <p:cNvSpPr>
              <a:spLocks noChangeArrowheads="1"/>
            </p:cNvSpPr>
            <p:nvPr/>
          </p:nvSpPr>
          <p:spPr bwMode="auto">
            <a:xfrm>
              <a:off x="4024801" y="3650761"/>
              <a:ext cx="360000" cy="875520"/>
            </a:xfrm>
            <a:prstGeom prst="roundRect">
              <a:avLst>
                <a:gd name="adj" fmla="val 39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899" name="AutoShape 11"/>
            <p:cNvSpPr>
              <a:spLocks noChangeArrowheads="1"/>
            </p:cNvSpPr>
            <p:nvPr/>
          </p:nvSpPr>
          <p:spPr bwMode="auto">
            <a:xfrm>
              <a:off x="4358881" y="3650761"/>
              <a:ext cx="361440" cy="875520"/>
            </a:xfrm>
            <a:prstGeom prst="roundRect">
              <a:avLst>
                <a:gd name="adj" fmla="val 39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900" name="AutoShape 12"/>
            <p:cNvSpPr>
              <a:spLocks noChangeArrowheads="1"/>
            </p:cNvSpPr>
            <p:nvPr/>
          </p:nvSpPr>
          <p:spPr bwMode="auto">
            <a:xfrm>
              <a:off x="4687201" y="3650761"/>
              <a:ext cx="360000" cy="875520"/>
            </a:xfrm>
            <a:prstGeom prst="roundRect">
              <a:avLst>
                <a:gd name="adj" fmla="val 39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901" name="AutoShape 13"/>
            <p:cNvSpPr>
              <a:spLocks noChangeArrowheads="1"/>
            </p:cNvSpPr>
            <p:nvPr/>
          </p:nvSpPr>
          <p:spPr bwMode="auto">
            <a:xfrm>
              <a:off x="5021281" y="3650761"/>
              <a:ext cx="360000" cy="875520"/>
            </a:xfrm>
            <a:prstGeom prst="roundRect">
              <a:avLst>
                <a:gd name="adj" fmla="val 39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902" name="AutoShape 14"/>
            <p:cNvSpPr>
              <a:spLocks noChangeArrowheads="1"/>
            </p:cNvSpPr>
            <p:nvPr/>
          </p:nvSpPr>
          <p:spPr bwMode="auto">
            <a:xfrm>
              <a:off x="5353921" y="3650761"/>
              <a:ext cx="361440" cy="875520"/>
            </a:xfrm>
            <a:prstGeom prst="roundRect">
              <a:avLst>
                <a:gd name="adj" fmla="val 39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903" name="AutoShape 15"/>
            <p:cNvSpPr>
              <a:spLocks noChangeArrowheads="1"/>
            </p:cNvSpPr>
            <p:nvPr/>
          </p:nvSpPr>
          <p:spPr bwMode="auto">
            <a:xfrm>
              <a:off x="5689441" y="3650761"/>
              <a:ext cx="360000" cy="875520"/>
            </a:xfrm>
            <a:prstGeom prst="roundRect">
              <a:avLst>
                <a:gd name="adj" fmla="val 39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5904" name="AutoShape 16"/>
            <p:cNvSpPr>
              <a:spLocks noChangeArrowheads="1"/>
            </p:cNvSpPr>
            <p:nvPr/>
          </p:nvSpPr>
          <p:spPr bwMode="auto">
            <a:xfrm>
              <a:off x="6023521" y="3650761"/>
              <a:ext cx="360000" cy="875520"/>
            </a:xfrm>
            <a:prstGeom prst="roundRect">
              <a:avLst>
                <a:gd name="adj" fmla="val 39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165905" name="Group 17"/>
            <p:cNvGrpSpPr>
              <a:grpSpLocks/>
            </p:cNvGrpSpPr>
            <p:nvPr/>
          </p:nvGrpSpPr>
          <p:grpSpPr bwMode="auto">
            <a:xfrm>
              <a:off x="3015361" y="3650761"/>
              <a:ext cx="1032480" cy="1677600"/>
              <a:chOff x="2094" y="2535"/>
              <a:chExt cx="717" cy="1165"/>
            </a:xfrm>
          </p:grpSpPr>
          <p:sp>
            <p:nvSpPr>
              <p:cNvPr id="165921" name="AutoShape 18"/>
              <p:cNvSpPr>
                <a:spLocks noChangeArrowheads="1"/>
              </p:cNvSpPr>
              <p:nvPr/>
            </p:nvSpPr>
            <p:spPr bwMode="auto">
              <a:xfrm>
                <a:off x="2331" y="2535"/>
                <a:ext cx="250" cy="608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165922" name="Group 19"/>
              <p:cNvGrpSpPr>
                <a:grpSpLocks/>
              </p:cNvGrpSpPr>
              <p:nvPr/>
            </p:nvGrpSpPr>
            <p:grpSpPr bwMode="auto">
              <a:xfrm>
                <a:off x="2094" y="3143"/>
                <a:ext cx="717" cy="557"/>
                <a:chOff x="2094" y="3143"/>
                <a:chExt cx="717" cy="557"/>
              </a:xfrm>
            </p:grpSpPr>
            <p:sp>
              <p:nvSpPr>
                <p:cNvPr id="165923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453" y="3142"/>
                  <a:ext cx="1" cy="353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65924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094" y="3534"/>
                  <a:ext cx="718" cy="1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Calibri" charset="0"/>
                      <a:ea typeface="Calibri" charset="0"/>
                      <a:cs typeface="Calibri" charset="0"/>
                    </a:rPr>
                    <a:t>Clock hand</a:t>
                  </a:r>
                </a:p>
              </p:txBody>
            </p:sp>
          </p:grpSp>
        </p:grpSp>
        <p:sp>
          <p:nvSpPr>
            <p:cNvPr id="165906" name="Text Box 22"/>
            <p:cNvSpPr txBox="1">
              <a:spLocks noChangeArrowheads="1"/>
            </p:cNvSpPr>
            <p:nvPr/>
          </p:nvSpPr>
          <p:spPr bwMode="auto">
            <a:xfrm>
              <a:off x="6576481" y="3861001"/>
              <a:ext cx="1519200" cy="48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00B8FF"/>
                  </a:solidFill>
                  <a:latin typeface="Calibri" charset="0"/>
                  <a:ea typeface="Calibri" charset="0"/>
                  <a:cs typeface="Calibri" charset="0"/>
                </a:rPr>
                <a:t>Accessed pages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00B8FF"/>
                  </a:solidFill>
                  <a:latin typeface="Calibri" charset="0"/>
                  <a:ea typeface="Calibri" charset="0"/>
                  <a:cs typeface="Calibri" charset="0"/>
                </a:rPr>
                <a:t>in blue</a:t>
              </a:r>
            </a:p>
          </p:txBody>
        </p:sp>
        <p:grpSp>
          <p:nvGrpSpPr>
            <p:cNvPr id="4" name="Group 23"/>
            <p:cNvGrpSpPr>
              <a:grpSpLocks/>
            </p:cNvGrpSpPr>
            <p:nvPr/>
          </p:nvGrpSpPr>
          <p:grpSpPr bwMode="auto">
            <a:xfrm>
              <a:off x="3666240" y="3650761"/>
              <a:ext cx="357120" cy="1376640"/>
              <a:chOff x="2546" y="2535"/>
              <a:chExt cx="248" cy="956"/>
            </a:xfrm>
          </p:grpSpPr>
          <p:sp>
            <p:nvSpPr>
              <p:cNvPr id="165919" name="AutoShape 24"/>
              <p:cNvSpPr>
                <a:spLocks noChangeArrowheads="1"/>
              </p:cNvSpPr>
              <p:nvPr/>
            </p:nvSpPr>
            <p:spPr bwMode="auto">
              <a:xfrm>
                <a:off x="2546" y="2535"/>
                <a:ext cx="249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65920" name="Line 25"/>
              <p:cNvSpPr>
                <a:spLocks noChangeShapeType="1"/>
              </p:cNvSpPr>
              <p:nvPr/>
            </p:nvSpPr>
            <p:spPr bwMode="auto">
              <a:xfrm flipV="1">
                <a:off x="2674" y="3140"/>
                <a:ext cx="1" cy="353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4011840" y="3650761"/>
              <a:ext cx="357120" cy="1376640"/>
              <a:chOff x="2786" y="2535"/>
              <a:chExt cx="248" cy="956"/>
            </a:xfrm>
          </p:grpSpPr>
          <p:sp>
            <p:nvSpPr>
              <p:cNvPr id="165917" name="AutoShape 27"/>
              <p:cNvSpPr>
                <a:spLocks noChangeArrowheads="1"/>
              </p:cNvSpPr>
              <p:nvPr/>
            </p:nvSpPr>
            <p:spPr bwMode="auto">
              <a:xfrm>
                <a:off x="2786" y="2535"/>
                <a:ext cx="249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65918" name="Line 28"/>
              <p:cNvSpPr>
                <a:spLocks noChangeShapeType="1"/>
              </p:cNvSpPr>
              <p:nvPr/>
            </p:nvSpPr>
            <p:spPr bwMode="auto">
              <a:xfrm flipV="1">
                <a:off x="2914" y="3140"/>
                <a:ext cx="1" cy="353"/>
              </a:xfrm>
              <a:prstGeom prst="line">
                <a:avLst/>
              </a:prstGeom>
              <a:noFill/>
              <a:ln w="3672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grpSp>
          <p:nvGrpSpPr>
            <p:cNvPr id="6" name="Group 29"/>
            <p:cNvGrpSpPr>
              <a:grpSpLocks/>
            </p:cNvGrpSpPr>
            <p:nvPr/>
          </p:nvGrpSpPr>
          <p:grpSpPr bwMode="auto">
            <a:xfrm>
              <a:off x="4245121" y="3652201"/>
              <a:ext cx="504000" cy="1657440"/>
              <a:chOff x="2948" y="2536"/>
              <a:chExt cx="351" cy="1151"/>
            </a:xfrm>
          </p:grpSpPr>
          <p:grpSp>
            <p:nvGrpSpPr>
              <p:cNvPr id="165913" name="Group 30"/>
              <p:cNvGrpSpPr>
                <a:grpSpLocks/>
              </p:cNvGrpSpPr>
              <p:nvPr/>
            </p:nvGrpSpPr>
            <p:grpSpPr bwMode="auto">
              <a:xfrm>
                <a:off x="3019" y="2536"/>
                <a:ext cx="248" cy="954"/>
                <a:chOff x="3019" y="2536"/>
                <a:chExt cx="248" cy="954"/>
              </a:xfrm>
            </p:grpSpPr>
            <p:sp>
              <p:nvSpPr>
                <p:cNvPr id="165915" name="AutoShape 31"/>
                <p:cNvSpPr>
                  <a:spLocks noChangeArrowheads="1"/>
                </p:cNvSpPr>
                <p:nvPr/>
              </p:nvSpPr>
              <p:spPr bwMode="auto">
                <a:xfrm>
                  <a:off x="3019" y="2536"/>
                  <a:ext cx="249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16591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3148" y="3139"/>
                  <a:ext cx="1" cy="353"/>
                </a:xfrm>
                <a:prstGeom prst="line">
                  <a:avLst/>
                </a:prstGeom>
                <a:noFill/>
                <a:ln w="36720">
                  <a:solidFill>
                    <a:srgbClr val="000000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65914" name="Text Box 33"/>
              <p:cNvSpPr txBox="1">
                <a:spLocks noChangeArrowheads="1"/>
              </p:cNvSpPr>
              <p:nvPr/>
            </p:nvSpPr>
            <p:spPr bwMode="auto">
              <a:xfrm>
                <a:off x="2948" y="3520"/>
                <a:ext cx="352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solidFill>
                      <a:srgbClr val="993333"/>
                    </a:solidFill>
                    <a:latin typeface="Calibri" charset="0"/>
                    <a:ea typeface="Calibri" charset="0"/>
                    <a:cs typeface="Calibri" charset="0"/>
                  </a:rPr>
                  <a:t>Evict!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7142343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 dirty="0"/>
              <a:t>Algorithm: Second-chance (Clock)</a:t>
            </a:r>
          </a:p>
        </p:txBody>
      </p:sp>
      <p:sp>
        <p:nvSpPr>
          <p:cNvPr id="16793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This is a lot like LRU, but operates in an iterative fashion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To find a page to evict, just start scanning from current clock hand position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What happens if all pages have ref bits set to 1?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>
                <a:solidFill>
                  <a:srgbClr val="CC3300"/>
                </a:solidFill>
              </a:rPr>
              <a:t>What is the </a:t>
            </a:r>
            <a:r>
              <a:rPr lang="en-GB" altLang="en-US" i="1" dirty="0">
                <a:solidFill>
                  <a:srgbClr val="CC3300"/>
                </a:solidFill>
              </a:rPr>
              <a:t>minimum</a:t>
            </a:r>
            <a:r>
              <a:rPr lang="en-GB" altLang="en-US" dirty="0">
                <a:solidFill>
                  <a:srgbClr val="CC3300"/>
                </a:solidFill>
              </a:rPr>
              <a:t> </a:t>
            </a:r>
            <a:r>
              <a:rPr lang="ja-JP" altLang="en-GB" dirty="0">
                <a:solidFill>
                  <a:srgbClr val="CC3300"/>
                </a:solidFill>
              </a:rPr>
              <a:t>“</a:t>
            </a:r>
            <a:r>
              <a:rPr lang="en-GB" altLang="ja-JP" dirty="0">
                <a:solidFill>
                  <a:srgbClr val="CC3300"/>
                </a:solidFill>
              </a:rPr>
              <a:t>age</a:t>
            </a:r>
            <a:r>
              <a:rPr lang="ja-JP" altLang="en-GB" dirty="0">
                <a:solidFill>
                  <a:srgbClr val="CC3300"/>
                </a:solidFill>
              </a:rPr>
              <a:t>”</a:t>
            </a:r>
            <a:r>
              <a:rPr lang="en-GB" altLang="ja-JP" dirty="0">
                <a:solidFill>
                  <a:srgbClr val="CC3300"/>
                </a:solidFill>
              </a:rPr>
              <a:t> of a page that has the ref bit set to 0?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Slight variant -- </a:t>
            </a:r>
            <a:r>
              <a:rPr lang="ja-JP" altLang="en-GB" dirty="0"/>
              <a:t>“</a:t>
            </a:r>
            <a:r>
              <a:rPr lang="en-GB" altLang="ja-JP" dirty="0"/>
              <a:t>nth chance clock</a:t>
            </a:r>
            <a:r>
              <a:rPr lang="ja-JP" altLang="en-GB" dirty="0"/>
              <a:t>”</a:t>
            </a:r>
            <a:endParaRPr lang="en-GB" altLang="ja-JP" dirty="0"/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Only evict page if hand has swept by N times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Increment per-page counter each time hand passes and ref bit is 0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Evict a page if counter &gt;= N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Counter cleared to 0 each time page is used</a:t>
            </a:r>
          </a:p>
        </p:txBody>
      </p:sp>
    </p:spTree>
    <p:extLst>
      <p:ext uri="{BB962C8B-B14F-4D97-AF65-F5344CB8AC3E}">
        <p14:creationId xmlns:p14="http://schemas.microsoft.com/office/powerpoint/2010/main" val="8415481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 dirty="0"/>
              <a:t>Algorithm: Second-chance (</a:t>
            </a:r>
            <a:r>
              <a:rPr lang="en-GB" altLang="en-US" dirty="0">
                <a:solidFill>
                  <a:srgbClr val="FF0000"/>
                </a:solidFill>
              </a:rPr>
              <a:t>Queue</a:t>
            </a:r>
            <a:r>
              <a:rPr lang="en-GB" altLang="en-US" dirty="0"/>
              <a:t>)</a:t>
            </a:r>
          </a:p>
        </p:txBody>
      </p:sp>
      <p:sp>
        <p:nvSpPr>
          <p:cNvPr id="16793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Similar to Second-chance (Clock)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US" altLang="ja-JP" dirty="0"/>
              <a:t>Instead of iterating over PPN index of page frames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US" altLang="ja-JP" dirty="0"/>
              <a:t>Iterates over the FIFO queue  </a:t>
            </a:r>
            <a:endParaRPr lang="en-GB" altLang="ja-JP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it works?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Pick the page frame at the beginning of the queue</a:t>
            </a:r>
          </a:p>
          <a:p>
            <a:pPr lvl="2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its Reference bit is set, clear it and move it to the end of the queue</a:t>
            </a:r>
          </a:p>
          <a:p>
            <a:pPr lvl="3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Hence giving it a “second chance”</a:t>
            </a:r>
          </a:p>
          <a:p>
            <a:pPr lvl="2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Else, (its Reference bit is NOT set) then evict it!</a:t>
            </a:r>
          </a:p>
        </p:txBody>
      </p:sp>
    </p:spTree>
    <p:extLst>
      <p:ext uri="{BB962C8B-B14F-4D97-AF65-F5344CB8AC3E}">
        <p14:creationId xmlns:p14="http://schemas.microsoft.com/office/powerpoint/2010/main" val="76605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 dirty="0"/>
              <a:t>Algorithm: Enhanced Second-chance (Clock)</a:t>
            </a:r>
          </a:p>
        </p:txBody>
      </p:sp>
      <p:sp>
        <p:nvSpPr>
          <p:cNvPr id="16998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Be even smarter: Consider the R(</a:t>
            </a:r>
            <a:r>
              <a:rPr lang="en-GB" altLang="en-US" dirty="0" err="1"/>
              <a:t>eference</a:t>
            </a:r>
            <a:r>
              <a:rPr lang="en-GB" altLang="en-US" dirty="0"/>
              <a:t>) bit and the M(</a:t>
            </a:r>
            <a:r>
              <a:rPr lang="en-GB" altLang="en-US" dirty="0" err="1"/>
              <a:t>odified</a:t>
            </a:r>
            <a:r>
              <a:rPr lang="en-GB" altLang="en-US" dirty="0"/>
              <a:t>) bit as an ordered pair to classify pages into four classes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b="1" dirty="0">
                <a:solidFill>
                  <a:srgbClr val="FF0000"/>
                </a:solidFill>
              </a:rPr>
              <a:t>(0,0) </a:t>
            </a:r>
            <a:r>
              <a:rPr lang="en-GB" altLang="en-US" dirty="0"/>
              <a:t>: Neither recently used not modified</a:t>
            </a:r>
          </a:p>
          <a:p>
            <a:pPr lvl="2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best page to replace</a:t>
            </a:r>
          </a:p>
          <a:p>
            <a:pPr lvl="2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Evicted immediately and clock advances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b="1" dirty="0">
                <a:solidFill>
                  <a:srgbClr val="FF0000"/>
                </a:solidFill>
              </a:rPr>
              <a:t>(0,1) </a:t>
            </a:r>
            <a:r>
              <a:rPr lang="en-GB" altLang="en-US" dirty="0"/>
              <a:t>: Not recently used but modified – not quite as good, since the page has to be written out before replacement</a:t>
            </a:r>
          </a:p>
          <a:p>
            <a:pPr lvl="2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Reference bit cleared and clock advances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b="1" dirty="0">
                <a:solidFill>
                  <a:srgbClr val="FF0000"/>
                </a:solidFill>
              </a:rPr>
              <a:t>(1,0) </a:t>
            </a:r>
            <a:r>
              <a:rPr lang="en-GB" altLang="en-US" dirty="0"/>
              <a:t>: recently used but clean – probably will be used again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b="1" dirty="0">
                <a:solidFill>
                  <a:srgbClr val="FF0000"/>
                </a:solidFill>
              </a:rPr>
              <a:t>(1,1) </a:t>
            </a:r>
            <a:r>
              <a:rPr lang="en-GB" altLang="en-US" dirty="0"/>
              <a:t>:recently used and modified – probably will be used again and the page will be need to be written out before it can be replaced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We may need to scan the circular queue several times.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The number of required I/O's reduced.  </a:t>
            </a:r>
            <a:r>
              <a:rPr lang="en-GB" altLang="en-US" dirty="0">
                <a:solidFill>
                  <a:srgbClr val="FFFFFF"/>
                </a:solidFill>
              </a:rPr>
              <a:t> to 0?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5900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Swap Files</a:t>
            </a:r>
          </a:p>
        </p:txBody>
      </p:sp>
      <p:sp>
        <p:nvSpPr>
          <p:cNvPr id="172038" name="Rectangle 6"/>
          <p:cNvSpPr>
            <a:spLocks noGrp="1" noChangeArrowheads="1"/>
          </p:cNvSpPr>
          <p:nvPr>
            <p:ph idx="1"/>
          </p:nvPr>
        </p:nvSpPr>
        <p:spPr>
          <a:xfrm>
            <a:off x="396875" y="1362074"/>
            <a:ext cx="7896225" cy="124712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What happens to the page that we choose to evict?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Depends on what kind of page it is and what state it's in!</a:t>
            </a:r>
          </a:p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OS maintains one or more </a:t>
            </a:r>
            <a:r>
              <a:rPr lang="en-GB" altLang="en-US" b="1" dirty="0">
                <a:solidFill>
                  <a:srgbClr val="993333"/>
                </a:solidFill>
              </a:rPr>
              <a:t>swap files</a:t>
            </a:r>
            <a:r>
              <a:rPr lang="en-GB" altLang="en-US" dirty="0"/>
              <a:t> or partitions on disk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Special data format for storing pages that have been swapped out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71041" y="2662480"/>
            <a:ext cx="7562880" cy="4168800"/>
            <a:chOff x="201601" y="2264041"/>
            <a:chExt cx="7562880" cy="4168800"/>
          </a:xfrm>
        </p:grpSpPr>
        <p:pic>
          <p:nvPicPr>
            <p:cNvPr id="172033" name="Picture 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7041" y="2709001"/>
              <a:ext cx="1022400" cy="1045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72034" name="AutoShape 2"/>
            <p:cNvSpPr>
              <a:spLocks noChangeArrowheads="1"/>
            </p:cNvSpPr>
            <p:nvPr/>
          </p:nvSpPr>
          <p:spPr bwMode="auto">
            <a:xfrm>
              <a:off x="936000" y="3673801"/>
              <a:ext cx="489600" cy="624960"/>
            </a:xfrm>
            <a:prstGeom prst="roundRect">
              <a:avLst>
                <a:gd name="adj" fmla="val 292"/>
              </a:avLst>
            </a:prstGeom>
            <a:solidFill>
              <a:srgbClr val="F6F2F2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35" name="AutoShape 3"/>
            <p:cNvSpPr>
              <a:spLocks noChangeArrowheads="1"/>
            </p:cNvSpPr>
            <p:nvPr/>
          </p:nvSpPr>
          <p:spPr bwMode="auto">
            <a:xfrm>
              <a:off x="871201" y="3738601"/>
              <a:ext cx="489600" cy="624960"/>
            </a:xfrm>
            <a:prstGeom prst="roundRect">
              <a:avLst>
                <a:gd name="adj" fmla="val 292"/>
              </a:avLst>
            </a:prstGeom>
            <a:solidFill>
              <a:srgbClr val="F6F2F2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36" name="AutoShape 4"/>
            <p:cNvSpPr>
              <a:spLocks noChangeArrowheads="1"/>
            </p:cNvSpPr>
            <p:nvPr/>
          </p:nvSpPr>
          <p:spPr bwMode="auto">
            <a:xfrm>
              <a:off x="804961" y="3803401"/>
              <a:ext cx="488160" cy="624960"/>
            </a:xfrm>
            <a:prstGeom prst="roundRect">
              <a:avLst>
                <a:gd name="adj" fmla="val 292"/>
              </a:avLst>
            </a:prstGeom>
            <a:solidFill>
              <a:srgbClr val="F6F2F2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39" name="Line 7"/>
            <p:cNvSpPr>
              <a:spLocks noChangeShapeType="1"/>
            </p:cNvSpPr>
            <p:nvPr/>
          </p:nvSpPr>
          <p:spPr bwMode="auto">
            <a:xfrm flipV="1">
              <a:off x="3468961" y="3768841"/>
              <a:ext cx="1440" cy="2448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40" name="AutoShape 8"/>
            <p:cNvSpPr>
              <a:spLocks noChangeArrowheads="1"/>
            </p:cNvSpPr>
            <p:nvPr/>
          </p:nvSpPr>
          <p:spPr bwMode="auto">
            <a:xfrm>
              <a:off x="2558881" y="2543401"/>
              <a:ext cx="1797120" cy="3113280"/>
            </a:xfrm>
            <a:prstGeom prst="roundRect">
              <a:avLst>
                <a:gd name="adj" fmla="val 79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41" name="AutoShape 9"/>
            <p:cNvSpPr>
              <a:spLocks noChangeArrowheads="1"/>
            </p:cNvSpPr>
            <p:nvPr/>
          </p:nvSpPr>
          <p:spPr bwMode="auto">
            <a:xfrm>
              <a:off x="2558881" y="3090601"/>
              <a:ext cx="1797120" cy="462240"/>
            </a:xfrm>
            <a:prstGeom prst="roundRect">
              <a:avLst>
                <a:gd name="adj" fmla="val 31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42" name="AutoShape 10"/>
            <p:cNvSpPr>
              <a:spLocks noChangeArrowheads="1"/>
            </p:cNvSpPr>
            <p:nvPr/>
          </p:nvSpPr>
          <p:spPr bwMode="auto">
            <a:xfrm>
              <a:off x="2558881" y="5246281"/>
              <a:ext cx="1797120" cy="410400"/>
            </a:xfrm>
            <a:prstGeom prst="roundRect">
              <a:avLst>
                <a:gd name="adj" fmla="val 352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43" name="AutoShape 11"/>
            <p:cNvSpPr>
              <a:spLocks noChangeArrowheads="1"/>
            </p:cNvSpPr>
            <p:nvPr/>
          </p:nvSpPr>
          <p:spPr bwMode="auto">
            <a:xfrm>
              <a:off x="2558881" y="4828681"/>
              <a:ext cx="1797120" cy="417600"/>
            </a:xfrm>
            <a:prstGeom prst="roundRect">
              <a:avLst>
                <a:gd name="adj" fmla="val 343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44" name="Line 12"/>
            <p:cNvSpPr>
              <a:spLocks noChangeShapeType="1"/>
            </p:cNvSpPr>
            <p:nvPr/>
          </p:nvSpPr>
          <p:spPr bwMode="auto">
            <a:xfrm>
              <a:off x="3468961" y="3552841"/>
              <a:ext cx="1440" cy="1569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45" name="AutoShape 13"/>
            <p:cNvSpPr>
              <a:spLocks noChangeArrowheads="1"/>
            </p:cNvSpPr>
            <p:nvPr/>
          </p:nvSpPr>
          <p:spPr bwMode="auto">
            <a:xfrm>
              <a:off x="2558881" y="3943081"/>
              <a:ext cx="1797120" cy="436320"/>
            </a:xfrm>
            <a:prstGeom prst="roundRect">
              <a:avLst>
                <a:gd name="adj" fmla="val 32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46" name="AutoShape 14"/>
            <p:cNvSpPr>
              <a:spLocks noChangeArrowheads="1"/>
            </p:cNvSpPr>
            <p:nvPr/>
          </p:nvSpPr>
          <p:spPr bwMode="auto">
            <a:xfrm>
              <a:off x="2558881" y="4369320"/>
              <a:ext cx="1797120" cy="460800"/>
            </a:xfrm>
            <a:prstGeom prst="roundRect">
              <a:avLst>
                <a:gd name="adj" fmla="val 310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47" name="AutoShape 15"/>
            <p:cNvSpPr>
              <a:spLocks noChangeArrowheads="1"/>
            </p:cNvSpPr>
            <p:nvPr/>
          </p:nvSpPr>
          <p:spPr bwMode="auto">
            <a:xfrm>
              <a:off x="2558881" y="2543401"/>
              <a:ext cx="1797120" cy="548640"/>
            </a:xfrm>
            <a:prstGeom prst="roundRect">
              <a:avLst>
                <a:gd name="adj" fmla="val 259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48" name="Text Box 16"/>
            <p:cNvSpPr txBox="1">
              <a:spLocks noChangeArrowheads="1"/>
            </p:cNvSpPr>
            <p:nvPr/>
          </p:nvSpPr>
          <p:spPr bwMode="auto">
            <a:xfrm>
              <a:off x="2728801" y="2772361"/>
              <a:ext cx="1493280" cy="213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542"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en-US" altLang="en-US" sz="1542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542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172049" name="Group 17"/>
            <p:cNvGrpSpPr>
              <a:grpSpLocks/>
            </p:cNvGrpSpPr>
            <p:nvPr/>
          </p:nvGrpSpPr>
          <p:grpSpPr bwMode="auto">
            <a:xfrm>
              <a:off x="5951521" y="3015721"/>
              <a:ext cx="1794240" cy="2232000"/>
              <a:chOff x="4133" y="2094"/>
              <a:chExt cx="1246" cy="1550"/>
            </a:xfrm>
          </p:grpSpPr>
          <p:sp>
            <p:nvSpPr>
              <p:cNvPr id="172091" name="AutoShape 18"/>
              <p:cNvSpPr>
                <a:spLocks noChangeArrowheads="1"/>
              </p:cNvSpPr>
              <p:nvPr/>
            </p:nvSpPr>
            <p:spPr bwMode="auto">
              <a:xfrm>
                <a:off x="4133" y="2094"/>
                <a:ext cx="1247" cy="1551"/>
              </a:xfrm>
              <a:prstGeom prst="roundRect">
                <a:avLst>
                  <a:gd name="adj" fmla="val 79"/>
                </a:avLst>
              </a:prstGeom>
              <a:noFill/>
              <a:ln w="183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092" name="AutoShape 19"/>
              <p:cNvSpPr>
                <a:spLocks noChangeArrowheads="1"/>
              </p:cNvSpPr>
              <p:nvPr/>
            </p:nvSpPr>
            <p:spPr bwMode="auto">
              <a:xfrm>
                <a:off x="4133" y="3559"/>
                <a:ext cx="1247" cy="85"/>
              </a:xfrm>
              <a:prstGeom prst="roundRect">
                <a:avLst>
                  <a:gd name="adj" fmla="val 1190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093" name="AutoShape 20"/>
              <p:cNvSpPr>
                <a:spLocks noChangeArrowheads="1"/>
              </p:cNvSpPr>
              <p:nvPr/>
            </p:nvSpPr>
            <p:spPr bwMode="auto">
              <a:xfrm>
                <a:off x="4133" y="2120"/>
                <a:ext cx="1247" cy="43"/>
              </a:xfrm>
              <a:prstGeom prst="roundRect">
                <a:avLst>
                  <a:gd name="adj" fmla="val 2380"/>
                </a:avLst>
              </a:prstGeom>
              <a:solidFill>
                <a:srgbClr val="FFCC99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094" name="AutoShape 21"/>
              <p:cNvSpPr>
                <a:spLocks noChangeArrowheads="1"/>
              </p:cNvSpPr>
              <p:nvPr/>
            </p:nvSpPr>
            <p:spPr bwMode="auto">
              <a:xfrm>
                <a:off x="4133" y="3338"/>
                <a:ext cx="1247" cy="85"/>
              </a:xfrm>
              <a:prstGeom prst="roundRect">
                <a:avLst>
                  <a:gd name="adj" fmla="val 1190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095" name="AutoShape 22"/>
              <p:cNvSpPr>
                <a:spLocks noChangeArrowheads="1"/>
              </p:cNvSpPr>
              <p:nvPr/>
            </p:nvSpPr>
            <p:spPr bwMode="auto">
              <a:xfrm>
                <a:off x="4133" y="3190"/>
                <a:ext cx="1247" cy="85"/>
              </a:xfrm>
              <a:prstGeom prst="roundRect">
                <a:avLst>
                  <a:gd name="adj" fmla="val 1190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096" name="AutoShape 23"/>
              <p:cNvSpPr>
                <a:spLocks noChangeArrowheads="1"/>
              </p:cNvSpPr>
              <p:nvPr/>
            </p:nvSpPr>
            <p:spPr bwMode="auto">
              <a:xfrm>
                <a:off x="4133" y="2780"/>
                <a:ext cx="1247" cy="43"/>
              </a:xfrm>
              <a:prstGeom prst="roundRect">
                <a:avLst>
                  <a:gd name="adj" fmla="val 2380"/>
                </a:avLst>
              </a:prstGeom>
              <a:solidFill>
                <a:srgbClr val="FFCC99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097" name="AutoShape 24"/>
              <p:cNvSpPr>
                <a:spLocks noChangeArrowheads="1"/>
              </p:cNvSpPr>
              <p:nvPr/>
            </p:nvSpPr>
            <p:spPr bwMode="auto">
              <a:xfrm>
                <a:off x="4133" y="2269"/>
                <a:ext cx="1247" cy="53"/>
              </a:xfrm>
              <a:prstGeom prst="roundRect">
                <a:avLst>
                  <a:gd name="adj" fmla="val 1921"/>
                </a:avLst>
              </a:prstGeom>
              <a:solidFill>
                <a:srgbClr val="99CCFF"/>
              </a:solidFill>
              <a:ln w="9360">
                <a:solidFill>
                  <a:srgbClr val="993333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098" name="AutoShape 25"/>
              <p:cNvSpPr>
                <a:spLocks noChangeArrowheads="1"/>
              </p:cNvSpPr>
              <p:nvPr/>
            </p:nvSpPr>
            <p:spPr bwMode="auto">
              <a:xfrm>
                <a:off x="4133" y="3005"/>
                <a:ext cx="1247" cy="53"/>
              </a:xfrm>
              <a:prstGeom prst="roundRect">
                <a:avLst>
                  <a:gd name="adj" fmla="val 1921"/>
                </a:avLst>
              </a:prstGeom>
              <a:solidFill>
                <a:srgbClr val="99CCFF"/>
              </a:solidFill>
              <a:ln w="9360">
                <a:solidFill>
                  <a:srgbClr val="993333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099" name="AutoShape 26"/>
              <p:cNvSpPr>
                <a:spLocks noChangeArrowheads="1"/>
              </p:cNvSpPr>
              <p:nvPr/>
            </p:nvSpPr>
            <p:spPr bwMode="auto">
              <a:xfrm>
                <a:off x="4133" y="2472"/>
                <a:ext cx="1247" cy="53"/>
              </a:xfrm>
              <a:prstGeom prst="roundRect">
                <a:avLst>
                  <a:gd name="adj" fmla="val 1921"/>
                </a:avLst>
              </a:prstGeom>
              <a:solidFill>
                <a:srgbClr val="99CCFF"/>
              </a:solidFill>
              <a:ln w="9360">
                <a:solidFill>
                  <a:srgbClr val="993333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100" name="AutoShape 27"/>
              <p:cNvSpPr>
                <a:spLocks noChangeArrowheads="1"/>
              </p:cNvSpPr>
              <p:nvPr/>
            </p:nvSpPr>
            <p:spPr bwMode="auto">
              <a:xfrm>
                <a:off x="4133" y="2589"/>
                <a:ext cx="1247" cy="53"/>
              </a:xfrm>
              <a:prstGeom prst="roundRect">
                <a:avLst>
                  <a:gd name="adj" fmla="val 1921"/>
                </a:avLst>
              </a:prstGeom>
              <a:solidFill>
                <a:srgbClr val="99CCFF"/>
              </a:solidFill>
              <a:ln w="9360">
                <a:solidFill>
                  <a:srgbClr val="993333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101" name="AutoShape 28"/>
              <p:cNvSpPr>
                <a:spLocks noChangeArrowheads="1"/>
              </p:cNvSpPr>
              <p:nvPr/>
            </p:nvSpPr>
            <p:spPr bwMode="auto">
              <a:xfrm>
                <a:off x="4133" y="2641"/>
                <a:ext cx="1247" cy="85"/>
              </a:xfrm>
              <a:prstGeom prst="roundRect">
                <a:avLst>
                  <a:gd name="adj" fmla="val 1190"/>
                </a:avLst>
              </a:prstGeom>
              <a:solidFill>
                <a:srgbClr val="CCCC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102" name="AutoShape 29"/>
              <p:cNvSpPr>
                <a:spLocks noChangeArrowheads="1"/>
              </p:cNvSpPr>
              <p:nvPr/>
            </p:nvSpPr>
            <p:spPr bwMode="auto">
              <a:xfrm>
                <a:off x="4133" y="3099"/>
                <a:ext cx="1247" cy="92"/>
              </a:xfrm>
              <a:prstGeom prst="roundRect">
                <a:avLst>
                  <a:gd name="adj" fmla="val 1083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2103" name="AutoShape 30"/>
              <p:cNvSpPr>
                <a:spLocks noChangeArrowheads="1"/>
              </p:cNvSpPr>
              <p:nvPr/>
            </p:nvSpPr>
            <p:spPr bwMode="auto">
              <a:xfrm>
                <a:off x="4133" y="3422"/>
                <a:ext cx="1247" cy="91"/>
              </a:xfrm>
              <a:prstGeom prst="roundRect">
                <a:avLst>
                  <a:gd name="adj" fmla="val 1111"/>
                </a:avLst>
              </a:prstGeom>
              <a:solidFill>
                <a:srgbClr val="B3B3B3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172050" name="Text Box 31"/>
            <p:cNvSpPr txBox="1">
              <a:spLocks noChangeArrowheads="1"/>
            </p:cNvSpPr>
            <p:nvPr/>
          </p:nvSpPr>
          <p:spPr bwMode="auto">
            <a:xfrm>
              <a:off x="2649601" y="2264041"/>
              <a:ext cx="1985760" cy="240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Virtual address space</a:t>
              </a:r>
            </a:p>
          </p:txBody>
        </p:sp>
        <p:sp>
          <p:nvSpPr>
            <p:cNvPr id="172051" name="Text Box 32"/>
            <p:cNvSpPr txBox="1">
              <a:spLocks noChangeArrowheads="1"/>
            </p:cNvSpPr>
            <p:nvPr/>
          </p:nvSpPr>
          <p:spPr bwMode="auto">
            <a:xfrm>
              <a:off x="6187681" y="2282761"/>
              <a:ext cx="15768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Physical Memory</a:t>
              </a:r>
            </a:p>
          </p:txBody>
        </p:sp>
        <p:sp>
          <p:nvSpPr>
            <p:cNvPr id="172052" name="Line 33"/>
            <p:cNvSpPr>
              <a:spLocks noChangeShapeType="1"/>
            </p:cNvSpPr>
            <p:nvPr/>
          </p:nvSpPr>
          <p:spPr bwMode="auto">
            <a:xfrm>
              <a:off x="4360321" y="4131721"/>
              <a:ext cx="1599840" cy="37440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53" name="Line 34"/>
            <p:cNvSpPr>
              <a:spLocks noChangeShapeType="1"/>
            </p:cNvSpPr>
            <p:nvPr/>
          </p:nvSpPr>
          <p:spPr bwMode="auto">
            <a:xfrm>
              <a:off x="4360321" y="4272841"/>
              <a:ext cx="1599840" cy="73008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54" name="Line 35"/>
            <p:cNvSpPr>
              <a:spLocks noChangeShapeType="1"/>
            </p:cNvSpPr>
            <p:nvPr/>
          </p:nvSpPr>
          <p:spPr bwMode="auto">
            <a:xfrm flipV="1">
              <a:off x="4351681" y="5184361"/>
              <a:ext cx="1609920" cy="41328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55" name="Line 36"/>
            <p:cNvSpPr>
              <a:spLocks noChangeShapeType="1"/>
            </p:cNvSpPr>
            <p:nvPr/>
          </p:nvSpPr>
          <p:spPr bwMode="auto">
            <a:xfrm flipV="1">
              <a:off x="4360321" y="4665960"/>
              <a:ext cx="1599840" cy="66816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56" name="Line 37"/>
            <p:cNvSpPr>
              <a:spLocks noChangeShapeType="1"/>
            </p:cNvSpPr>
            <p:nvPr/>
          </p:nvSpPr>
          <p:spPr bwMode="auto">
            <a:xfrm flipV="1">
              <a:off x="4351681" y="4835881"/>
              <a:ext cx="1609920" cy="62064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57" name="Line 38"/>
            <p:cNvSpPr>
              <a:spLocks noChangeShapeType="1"/>
            </p:cNvSpPr>
            <p:nvPr/>
          </p:nvSpPr>
          <p:spPr bwMode="auto">
            <a:xfrm flipV="1">
              <a:off x="4351681" y="4017960"/>
              <a:ext cx="1599840" cy="117504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58" name="Line 39"/>
            <p:cNvSpPr>
              <a:spLocks noChangeShapeType="1"/>
            </p:cNvSpPr>
            <p:nvPr/>
          </p:nvSpPr>
          <p:spPr bwMode="auto">
            <a:xfrm flipV="1">
              <a:off x="4360321" y="3099241"/>
              <a:ext cx="1599840" cy="179424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59" name="Line 40"/>
            <p:cNvSpPr>
              <a:spLocks noChangeShapeType="1"/>
            </p:cNvSpPr>
            <p:nvPr/>
          </p:nvSpPr>
          <p:spPr bwMode="auto">
            <a:xfrm flipV="1">
              <a:off x="4351681" y="3859560"/>
              <a:ext cx="1609920" cy="175680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60" name="Line 41"/>
            <p:cNvSpPr>
              <a:spLocks noChangeShapeType="1"/>
            </p:cNvSpPr>
            <p:nvPr/>
          </p:nvSpPr>
          <p:spPr bwMode="auto">
            <a:xfrm flipV="1">
              <a:off x="4360320" y="3765961"/>
              <a:ext cx="1572480" cy="82656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61" name="Line 42"/>
            <p:cNvSpPr>
              <a:spLocks noChangeShapeType="1"/>
            </p:cNvSpPr>
            <p:nvPr/>
          </p:nvSpPr>
          <p:spPr bwMode="auto">
            <a:xfrm flipV="1">
              <a:off x="4368961" y="3297961"/>
              <a:ext cx="1591200" cy="140832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62" name="Line 43"/>
            <p:cNvSpPr>
              <a:spLocks noChangeShapeType="1"/>
            </p:cNvSpPr>
            <p:nvPr/>
          </p:nvSpPr>
          <p:spPr bwMode="auto">
            <a:xfrm>
              <a:off x="4368961" y="3240361"/>
              <a:ext cx="1581120" cy="35568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63" name="Line 44"/>
            <p:cNvSpPr>
              <a:spLocks noChangeShapeType="1"/>
            </p:cNvSpPr>
            <p:nvPr/>
          </p:nvSpPr>
          <p:spPr bwMode="auto">
            <a:xfrm>
              <a:off x="4368961" y="3362761"/>
              <a:ext cx="1581120" cy="995040"/>
            </a:xfrm>
            <a:prstGeom prst="line">
              <a:avLst/>
            </a:prstGeom>
            <a:noFill/>
            <a:ln w="18360">
              <a:solidFill>
                <a:srgbClr val="0000FF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64" name="AutoShape 45"/>
            <p:cNvSpPr>
              <a:spLocks noChangeArrowheads="1"/>
            </p:cNvSpPr>
            <p:nvPr/>
          </p:nvSpPr>
          <p:spPr bwMode="auto">
            <a:xfrm>
              <a:off x="2554560" y="5365801"/>
              <a:ext cx="1797120" cy="59040"/>
            </a:xfrm>
            <a:prstGeom prst="roundRect">
              <a:avLst>
                <a:gd name="adj" fmla="val 2500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65" name="AutoShape 46"/>
            <p:cNvSpPr>
              <a:spLocks noChangeArrowheads="1"/>
            </p:cNvSpPr>
            <p:nvPr/>
          </p:nvSpPr>
          <p:spPr bwMode="auto">
            <a:xfrm>
              <a:off x="2554560" y="5472360"/>
              <a:ext cx="1797120" cy="57600"/>
            </a:xfrm>
            <a:prstGeom prst="roundRect">
              <a:avLst>
                <a:gd name="adj" fmla="val 2500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66" name="AutoShape 47"/>
            <p:cNvSpPr>
              <a:spLocks noChangeArrowheads="1"/>
            </p:cNvSpPr>
            <p:nvPr/>
          </p:nvSpPr>
          <p:spPr bwMode="auto">
            <a:xfrm>
              <a:off x="2554560" y="5231881"/>
              <a:ext cx="1797120" cy="59040"/>
            </a:xfrm>
            <a:prstGeom prst="roundRect">
              <a:avLst>
                <a:gd name="adj" fmla="val 2500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67" name="AutoShape 48"/>
            <p:cNvSpPr>
              <a:spLocks noChangeArrowheads="1"/>
            </p:cNvSpPr>
            <p:nvPr/>
          </p:nvSpPr>
          <p:spPr bwMode="auto">
            <a:xfrm>
              <a:off x="2554560" y="4939561"/>
              <a:ext cx="1797120" cy="220320"/>
            </a:xfrm>
            <a:prstGeom prst="roundRect">
              <a:avLst>
                <a:gd name="adj" fmla="val 65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68" name="AutoShape 49"/>
            <p:cNvSpPr>
              <a:spLocks noChangeArrowheads="1"/>
            </p:cNvSpPr>
            <p:nvPr/>
          </p:nvSpPr>
          <p:spPr bwMode="auto">
            <a:xfrm rot="10800000">
              <a:off x="2554560" y="4769640"/>
              <a:ext cx="1797120" cy="86400"/>
            </a:xfrm>
            <a:prstGeom prst="roundRect">
              <a:avLst>
                <a:gd name="adj" fmla="val 1722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69" name="AutoShape 50"/>
            <p:cNvSpPr>
              <a:spLocks noChangeArrowheads="1"/>
            </p:cNvSpPr>
            <p:nvPr/>
          </p:nvSpPr>
          <p:spPr bwMode="auto">
            <a:xfrm>
              <a:off x="2554560" y="4619881"/>
              <a:ext cx="1797120" cy="59040"/>
            </a:xfrm>
            <a:prstGeom prst="roundRect">
              <a:avLst>
                <a:gd name="adj" fmla="val 2500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70" name="AutoShape 51"/>
            <p:cNvSpPr>
              <a:spLocks noChangeArrowheads="1"/>
            </p:cNvSpPr>
            <p:nvPr/>
          </p:nvSpPr>
          <p:spPr bwMode="auto">
            <a:xfrm>
              <a:off x="2554560" y="4339081"/>
              <a:ext cx="1797120" cy="234720"/>
            </a:xfrm>
            <a:prstGeom prst="roundRect">
              <a:avLst>
                <a:gd name="adj" fmla="val 616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71" name="AutoShape 52"/>
            <p:cNvSpPr>
              <a:spLocks noChangeArrowheads="1"/>
            </p:cNvSpPr>
            <p:nvPr/>
          </p:nvSpPr>
          <p:spPr bwMode="auto">
            <a:xfrm>
              <a:off x="2554560" y="4195081"/>
              <a:ext cx="1797120" cy="59040"/>
            </a:xfrm>
            <a:prstGeom prst="roundRect">
              <a:avLst>
                <a:gd name="adj" fmla="val 2500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72" name="AutoShape 53"/>
            <p:cNvSpPr>
              <a:spLocks noChangeArrowheads="1"/>
            </p:cNvSpPr>
            <p:nvPr/>
          </p:nvSpPr>
          <p:spPr bwMode="auto">
            <a:xfrm>
              <a:off x="2554560" y="3961801"/>
              <a:ext cx="1797120" cy="132480"/>
            </a:xfrm>
            <a:prstGeom prst="roundRect">
              <a:avLst>
                <a:gd name="adj" fmla="val 1083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73" name="AutoShape 54"/>
            <p:cNvSpPr>
              <a:spLocks noChangeArrowheads="1"/>
            </p:cNvSpPr>
            <p:nvPr/>
          </p:nvSpPr>
          <p:spPr bwMode="auto">
            <a:xfrm>
              <a:off x="2554560" y="3408841"/>
              <a:ext cx="1797120" cy="99360"/>
            </a:xfrm>
            <a:prstGeom prst="roundRect">
              <a:avLst>
                <a:gd name="adj" fmla="val 1468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74" name="AutoShape 55"/>
            <p:cNvSpPr>
              <a:spLocks noChangeArrowheads="1"/>
            </p:cNvSpPr>
            <p:nvPr/>
          </p:nvSpPr>
          <p:spPr bwMode="auto">
            <a:xfrm>
              <a:off x="2554560" y="3289321"/>
              <a:ext cx="1797120" cy="59040"/>
            </a:xfrm>
            <a:prstGeom prst="roundRect">
              <a:avLst>
                <a:gd name="adj" fmla="val 2500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75" name="Text Box 56"/>
            <p:cNvSpPr txBox="1">
              <a:spLocks noChangeArrowheads="1"/>
            </p:cNvSpPr>
            <p:nvPr/>
          </p:nvSpPr>
          <p:spPr bwMode="auto">
            <a:xfrm>
              <a:off x="396001" y="2494440"/>
              <a:ext cx="174816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Swap files on disk</a:t>
              </a:r>
            </a:p>
          </p:txBody>
        </p:sp>
        <p:sp>
          <p:nvSpPr>
            <p:cNvPr id="172076" name="AutoShape 57"/>
            <p:cNvSpPr>
              <a:spLocks noChangeArrowheads="1"/>
            </p:cNvSpPr>
            <p:nvPr/>
          </p:nvSpPr>
          <p:spPr bwMode="auto">
            <a:xfrm>
              <a:off x="740160" y="3869641"/>
              <a:ext cx="489600" cy="624960"/>
            </a:xfrm>
            <a:prstGeom prst="roundRect">
              <a:avLst>
                <a:gd name="adj" fmla="val 292"/>
              </a:avLst>
            </a:prstGeom>
            <a:solidFill>
              <a:srgbClr val="F6F2F2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77" name="Line 58"/>
            <p:cNvSpPr>
              <a:spLocks noChangeShapeType="1"/>
            </p:cNvSpPr>
            <p:nvPr/>
          </p:nvSpPr>
          <p:spPr bwMode="auto">
            <a:xfrm flipH="1">
              <a:off x="1218241" y="3466441"/>
              <a:ext cx="1344960" cy="59472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78" name="Line 59"/>
            <p:cNvSpPr>
              <a:spLocks noChangeShapeType="1"/>
            </p:cNvSpPr>
            <p:nvPr/>
          </p:nvSpPr>
          <p:spPr bwMode="auto">
            <a:xfrm flipH="1">
              <a:off x="1296001" y="3322441"/>
              <a:ext cx="1258560" cy="61488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79" name="Line 60"/>
            <p:cNvSpPr>
              <a:spLocks noChangeShapeType="1"/>
            </p:cNvSpPr>
            <p:nvPr/>
          </p:nvSpPr>
          <p:spPr bwMode="auto">
            <a:xfrm flipH="1">
              <a:off x="1304641" y="4464360"/>
              <a:ext cx="1258560" cy="31680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80" name="Text Box 61"/>
            <p:cNvSpPr txBox="1">
              <a:spLocks noChangeArrowheads="1"/>
            </p:cNvSpPr>
            <p:nvPr/>
          </p:nvSpPr>
          <p:spPr bwMode="auto">
            <a:xfrm>
              <a:off x="201601" y="4703400"/>
              <a:ext cx="112464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ja-JP" altLang="en-GB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“</a:t>
              </a:r>
              <a:r>
                <a:rPr lang="en-GB" altLang="ja-JP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Zero page</a:t>
              </a:r>
              <a:r>
                <a:rPr lang="ja-JP" altLang="en-GB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”</a:t>
              </a:r>
              <a:endPara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81" name="Line 62"/>
            <p:cNvSpPr>
              <a:spLocks noChangeShapeType="1"/>
            </p:cNvSpPr>
            <p:nvPr/>
          </p:nvSpPr>
          <p:spPr bwMode="auto">
            <a:xfrm flipH="1">
              <a:off x="1304641" y="4645800"/>
              <a:ext cx="1258560" cy="21312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82" name="Line 63"/>
            <p:cNvSpPr>
              <a:spLocks noChangeShapeType="1"/>
            </p:cNvSpPr>
            <p:nvPr/>
          </p:nvSpPr>
          <p:spPr bwMode="auto">
            <a:xfrm flipH="1">
              <a:off x="1258560" y="4020841"/>
              <a:ext cx="1307520" cy="17424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83" name="AutoShape 64"/>
            <p:cNvSpPr>
              <a:spLocks noChangeArrowheads="1"/>
            </p:cNvSpPr>
            <p:nvPr/>
          </p:nvSpPr>
          <p:spPr bwMode="auto">
            <a:xfrm>
              <a:off x="816481" y="5807881"/>
              <a:ext cx="489600" cy="624960"/>
            </a:xfrm>
            <a:prstGeom prst="roundRect">
              <a:avLst>
                <a:gd name="adj" fmla="val 292"/>
              </a:avLst>
            </a:prstGeom>
            <a:solidFill>
              <a:srgbClr val="F6F2F2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84" name="Text Box 65"/>
            <p:cNvSpPr txBox="1">
              <a:spLocks noChangeArrowheads="1"/>
            </p:cNvSpPr>
            <p:nvPr/>
          </p:nvSpPr>
          <p:spPr bwMode="auto">
            <a:xfrm>
              <a:off x="413281" y="5299561"/>
              <a:ext cx="1123200" cy="480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Program 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executable</a:t>
              </a:r>
            </a:p>
          </p:txBody>
        </p:sp>
        <p:sp>
          <p:nvSpPr>
            <p:cNvPr id="172085" name="Line 66"/>
            <p:cNvSpPr>
              <a:spLocks noChangeShapeType="1"/>
            </p:cNvSpPr>
            <p:nvPr/>
          </p:nvSpPr>
          <p:spPr bwMode="auto">
            <a:xfrm flipH="1">
              <a:off x="1326241" y="5496841"/>
              <a:ext cx="1239840" cy="82080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86" name="Line 67"/>
            <p:cNvSpPr>
              <a:spLocks noChangeShapeType="1"/>
            </p:cNvSpPr>
            <p:nvPr/>
          </p:nvSpPr>
          <p:spPr bwMode="auto">
            <a:xfrm flipH="1">
              <a:off x="1326241" y="5398921"/>
              <a:ext cx="1239840" cy="82080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2087" name="Line 68"/>
            <p:cNvSpPr>
              <a:spLocks noChangeShapeType="1"/>
            </p:cNvSpPr>
            <p:nvPr/>
          </p:nvSpPr>
          <p:spPr bwMode="auto">
            <a:xfrm flipH="1">
              <a:off x="1326241" y="5103721"/>
              <a:ext cx="1239840" cy="82080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69427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Swap Files</a:t>
            </a:r>
          </a:p>
        </p:txBody>
      </p:sp>
      <p:sp>
        <p:nvSpPr>
          <p:cNvPr id="174082" name="Rectangle 2"/>
          <p:cNvSpPr>
            <a:spLocks noGrp="1" noChangeArrowheads="1"/>
          </p:cNvSpPr>
          <p:nvPr>
            <p:ph idx="1"/>
          </p:nvPr>
        </p:nvSpPr>
        <p:spPr>
          <a:xfrm>
            <a:off x="382127" y="1362074"/>
            <a:ext cx="8466906" cy="5495926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How do we keep track of where things are on disk?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Recall PTE format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When V bit is 0, can recycle the PFN field to remember something about the page.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But ... not all pages are swapped in from swap files!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What about executables?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Or </a:t>
            </a:r>
            <a:r>
              <a:rPr lang="ja-JP" altLang="en-GB" dirty="0"/>
              <a:t>“</a:t>
            </a:r>
            <a:r>
              <a:rPr lang="en-GB" altLang="ja-JP" dirty="0"/>
              <a:t>zero pages</a:t>
            </a:r>
            <a:r>
              <a:rPr lang="ja-JP" altLang="en-GB" dirty="0"/>
              <a:t>”</a:t>
            </a:r>
            <a:r>
              <a:rPr lang="en-GB" altLang="ja-JP" dirty="0"/>
              <a:t>?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How do we deal with these file types?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35469" y="2519715"/>
            <a:ext cx="6949440" cy="2750400"/>
            <a:chOff x="1177921" y="1603081"/>
            <a:chExt cx="6949440" cy="2750400"/>
          </a:xfrm>
        </p:grpSpPr>
        <p:grpSp>
          <p:nvGrpSpPr>
            <p:cNvPr id="174083" name="Group 3"/>
            <p:cNvGrpSpPr>
              <a:grpSpLocks/>
            </p:cNvGrpSpPr>
            <p:nvPr/>
          </p:nvGrpSpPr>
          <p:grpSpPr bwMode="auto">
            <a:xfrm>
              <a:off x="3509281" y="1875241"/>
              <a:ext cx="4618080" cy="499680"/>
              <a:chOff x="2438" y="1302"/>
              <a:chExt cx="3206" cy="347"/>
            </a:xfrm>
          </p:grpSpPr>
          <p:sp>
            <p:nvSpPr>
              <p:cNvPr id="174130" name="AutoShape 4"/>
              <p:cNvSpPr>
                <a:spLocks noChangeArrowheads="1"/>
              </p:cNvSpPr>
              <p:nvPr/>
            </p:nvSpPr>
            <p:spPr bwMode="auto">
              <a:xfrm>
                <a:off x="2438" y="1302"/>
                <a:ext cx="3207" cy="348"/>
              </a:xfrm>
              <a:prstGeom prst="roundRect">
                <a:avLst>
                  <a:gd name="adj" fmla="val 287"/>
                </a:avLst>
              </a:prstGeom>
              <a:solidFill>
                <a:srgbClr val="FF99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4131" name="AutoShape 5"/>
              <p:cNvSpPr>
                <a:spLocks noChangeArrowheads="1"/>
              </p:cNvSpPr>
              <p:nvPr/>
            </p:nvSpPr>
            <p:spPr bwMode="auto">
              <a:xfrm>
                <a:off x="2438" y="1302"/>
                <a:ext cx="3207" cy="348"/>
              </a:xfrm>
              <a:prstGeom prst="roundRect">
                <a:avLst>
                  <a:gd name="adj" fmla="val 287"/>
                </a:avLst>
              </a:prstGeom>
              <a:solidFill>
                <a:srgbClr val="FF996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21" tIns="42443" rIns="81621" bIns="42443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93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Swap file offset</a:t>
                </a:r>
              </a:p>
            </p:txBody>
          </p:sp>
        </p:grpSp>
        <p:grpSp>
          <p:nvGrpSpPr>
            <p:cNvPr id="174084" name="Group 6"/>
            <p:cNvGrpSpPr>
              <a:grpSpLocks/>
            </p:cNvGrpSpPr>
            <p:nvPr/>
          </p:nvGrpSpPr>
          <p:grpSpPr bwMode="auto">
            <a:xfrm>
              <a:off x="1602721" y="1875241"/>
              <a:ext cx="1905120" cy="499680"/>
              <a:chOff x="1113" y="1302"/>
              <a:chExt cx="1323" cy="347"/>
            </a:xfrm>
          </p:grpSpPr>
          <p:sp>
            <p:nvSpPr>
              <p:cNvPr id="174128" name="AutoShape 7"/>
              <p:cNvSpPr>
                <a:spLocks noChangeArrowheads="1"/>
              </p:cNvSpPr>
              <p:nvPr/>
            </p:nvSpPr>
            <p:spPr bwMode="auto">
              <a:xfrm>
                <a:off x="1113" y="1302"/>
                <a:ext cx="1324" cy="348"/>
              </a:xfrm>
              <a:prstGeom prst="roundRect">
                <a:avLst>
                  <a:gd name="adj" fmla="val 287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4129" name="AutoShape 8"/>
              <p:cNvSpPr>
                <a:spLocks noChangeArrowheads="1"/>
              </p:cNvSpPr>
              <p:nvPr/>
            </p:nvSpPr>
            <p:spPr bwMode="auto">
              <a:xfrm>
                <a:off x="1113" y="1302"/>
                <a:ext cx="1324" cy="348"/>
              </a:xfrm>
              <a:prstGeom prst="roundRect">
                <a:avLst>
                  <a:gd name="adj" fmla="val 287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21" tIns="42443" rIns="81621" bIns="42443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93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Swap file index</a:t>
                </a:r>
              </a:p>
            </p:txBody>
          </p:sp>
        </p:grpSp>
        <p:grpSp>
          <p:nvGrpSpPr>
            <p:cNvPr id="174085" name="Group 9"/>
            <p:cNvGrpSpPr>
              <a:grpSpLocks/>
            </p:cNvGrpSpPr>
            <p:nvPr/>
          </p:nvGrpSpPr>
          <p:grpSpPr bwMode="auto">
            <a:xfrm>
              <a:off x="1202401" y="1875241"/>
              <a:ext cx="397440" cy="499680"/>
              <a:chOff x="834" y="1302"/>
              <a:chExt cx="277" cy="347"/>
            </a:xfrm>
          </p:grpSpPr>
          <p:sp>
            <p:nvSpPr>
              <p:cNvPr id="174126" name="AutoShape 10"/>
              <p:cNvSpPr>
                <a:spLocks noChangeArrowheads="1"/>
              </p:cNvSpPr>
              <p:nvPr/>
            </p:nvSpPr>
            <p:spPr bwMode="auto">
              <a:xfrm>
                <a:off x="834" y="1302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74127" name="AutoShape 11"/>
              <p:cNvSpPr>
                <a:spLocks noChangeArrowheads="1"/>
              </p:cNvSpPr>
              <p:nvPr/>
            </p:nvSpPr>
            <p:spPr bwMode="auto">
              <a:xfrm>
                <a:off x="834" y="1302"/>
                <a:ext cx="278" cy="348"/>
              </a:xfrm>
              <a:prstGeom prst="roundRect">
                <a:avLst>
                  <a:gd name="adj" fmla="val 356"/>
                </a:avLst>
              </a:prstGeom>
              <a:solidFill>
                <a:srgbClr val="FF808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81621" tIns="42443" rIns="81621" bIns="42443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112000"/>
                  </a:lnSpc>
                  <a:spcBef>
                    <a:spcPts val="193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</p:grpSp>
        <p:sp>
          <p:nvSpPr>
            <p:cNvPr id="174086" name="Text Box 12"/>
            <p:cNvSpPr txBox="1">
              <a:spLocks noChangeArrowheads="1"/>
            </p:cNvSpPr>
            <p:nvPr/>
          </p:nvSpPr>
          <p:spPr bwMode="auto">
            <a:xfrm>
              <a:off x="2314081" y="1613160"/>
              <a:ext cx="442080" cy="213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542">
                  <a:latin typeface="Calibri" charset="0"/>
                  <a:ea typeface="Calibri" charset="0"/>
                  <a:cs typeface="Calibri" charset="0"/>
                </a:rPr>
                <a:t>5 bits</a:t>
              </a:r>
            </a:p>
          </p:txBody>
        </p:sp>
        <p:sp>
          <p:nvSpPr>
            <p:cNvPr id="174087" name="Text Box 13"/>
            <p:cNvSpPr txBox="1">
              <a:spLocks noChangeArrowheads="1"/>
            </p:cNvSpPr>
            <p:nvPr/>
          </p:nvSpPr>
          <p:spPr bwMode="auto">
            <a:xfrm>
              <a:off x="5636161" y="1613160"/>
              <a:ext cx="544320" cy="213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542">
                  <a:latin typeface="Calibri" charset="0"/>
                  <a:ea typeface="Calibri" charset="0"/>
                  <a:cs typeface="Calibri" charset="0"/>
                </a:rPr>
                <a:t>24 bits</a:t>
              </a:r>
            </a:p>
          </p:txBody>
        </p:sp>
        <p:sp>
          <p:nvSpPr>
            <p:cNvPr id="174088" name="AutoShape 14"/>
            <p:cNvSpPr>
              <a:spLocks noChangeArrowheads="1"/>
            </p:cNvSpPr>
            <p:nvPr/>
          </p:nvSpPr>
          <p:spPr bwMode="auto">
            <a:xfrm>
              <a:off x="3015361" y="3225961"/>
              <a:ext cx="776160" cy="165600"/>
            </a:xfrm>
            <a:prstGeom prst="roundRect">
              <a:avLst>
                <a:gd name="adj" fmla="val 875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089" name="AutoShape 15"/>
            <p:cNvSpPr>
              <a:spLocks noChangeArrowheads="1"/>
            </p:cNvSpPr>
            <p:nvPr/>
          </p:nvSpPr>
          <p:spPr bwMode="auto">
            <a:xfrm>
              <a:off x="3015361" y="3391561"/>
              <a:ext cx="776160" cy="162720"/>
            </a:xfrm>
            <a:prstGeom prst="roundRect">
              <a:avLst>
                <a:gd name="adj" fmla="val 875"/>
              </a:avLst>
            </a:prstGeom>
            <a:solidFill>
              <a:srgbClr val="993333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090" name="AutoShape 16"/>
            <p:cNvSpPr>
              <a:spLocks noChangeArrowheads="1"/>
            </p:cNvSpPr>
            <p:nvPr/>
          </p:nvSpPr>
          <p:spPr bwMode="auto">
            <a:xfrm>
              <a:off x="3015361" y="2899081"/>
              <a:ext cx="776160" cy="164160"/>
            </a:xfrm>
            <a:prstGeom prst="roundRect">
              <a:avLst>
                <a:gd name="adj" fmla="val 875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091" name="AutoShape 17"/>
            <p:cNvSpPr>
              <a:spLocks noChangeArrowheads="1"/>
            </p:cNvSpPr>
            <p:nvPr/>
          </p:nvSpPr>
          <p:spPr bwMode="auto">
            <a:xfrm>
              <a:off x="3015361" y="3552841"/>
              <a:ext cx="776160" cy="164160"/>
            </a:xfrm>
            <a:prstGeom prst="roundRect">
              <a:avLst>
                <a:gd name="adj" fmla="val 875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092" name="AutoShape 18"/>
            <p:cNvSpPr>
              <a:spLocks noChangeArrowheads="1"/>
            </p:cNvSpPr>
            <p:nvPr/>
          </p:nvSpPr>
          <p:spPr bwMode="auto">
            <a:xfrm>
              <a:off x="3015361" y="2734921"/>
              <a:ext cx="776160" cy="164160"/>
            </a:xfrm>
            <a:prstGeom prst="roundRect">
              <a:avLst>
                <a:gd name="adj" fmla="val 875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093" name="AutoShape 19"/>
            <p:cNvSpPr>
              <a:spLocks noChangeArrowheads="1"/>
            </p:cNvSpPr>
            <p:nvPr/>
          </p:nvSpPr>
          <p:spPr bwMode="auto">
            <a:xfrm>
              <a:off x="3015361" y="3717001"/>
              <a:ext cx="776160" cy="164160"/>
            </a:xfrm>
            <a:prstGeom prst="roundRect">
              <a:avLst>
                <a:gd name="adj" fmla="val 875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094" name="AutoShape 20"/>
            <p:cNvSpPr>
              <a:spLocks noChangeArrowheads="1"/>
            </p:cNvSpPr>
            <p:nvPr/>
          </p:nvSpPr>
          <p:spPr bwMode="auto">
            <a:xfrm>
              <a:off x="3015361" y="3061801"/>
              <a:ext cx="776160" cy="164160"/>
            </a:xfrm>
            <a:prstGeom prst="roundRect">
              <a:avLst>
                <a:gd name="adj" fmla="val 875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74095" name="AutoShape 21"/>
            <p:cNvCxnSpPr>
              <a:cxnSpLocks noChangeShapeType="1"/>
              <a:endCxn id="174089" idx="1"/>
            </p:cNvCxnSpPr>
            <p:nvPr/>
          </p:nvCxnSpPr>
          <p:spPr bwMode="auto">
            <a:xfrm rot="16200000" flipH="1">
              <a:off x="2237041" y="2695321"/>
              <a:ext cx="1097280" cy="459360"/>
            </a:xfrm>
            <a:prstGeom prst="bentConnector2">
              <a:avLst/>
            </a:prstGeom>
            <a:noFill/>
            <a:ln w="936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pic>
          <p:nvPicPr>
            <p:cNvPr id="174096" name="Picture 2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92001" y="2660041"/>
              <a:ext cx="1022400" cy="1046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74097" name="AutoShape 23"/>
            <p:cNvSpPr>
              <a:spLocks noChangeArrowheads="1"/>
            </p:cNvSpPr>
            <p:nvPr/>
          </p:nvSpPr>
          <p:spPr bwMode="auto">
            <a:xfrm rot="5400000">
              <a:off x="541296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098" name="AutoShape 24"/>
            <p:cNvSpPr>
              <a:spLocks noChangeArrowheads="1"/>
            </p:cNvSpPr>
            <p:nvPr/>
          </p:nvSpPr>
          <p:spPr bwMode="auto">
            <a:xfrm rot="5400000">
              <a:off x="528624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FF9966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099" name="AutoShape 25"/>
            <p:cNvSpPr>
              <a:spLocks noChangeArrowheads="1"/>
            </p:cNvSpPr>
            <p:nvPr/>
          </p:nvSpPr>
          <p:spPr bwMode="auto">
            <a:xfrm rot="5400000">
              <a:off x="566640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00" name="AutoShape 26"/>
            <p:cNvSpPr>
              <a:spLocks noChangeArrowheads="1"/>
            </p:cNvSpPr>
            <p:nvPr/>
          </p:nvSpPr>
          <p:spPr bwMode="auto">
            <a:xfrm rot="5400000">
              <a:off x="5160960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01" name="AutoShape 27"/>
            <p:cNvSpPr>
              <a:spLocks noChangeArrowheads="1"/>
            </p:cNvSpPr>
            <p:nvPr/>
          </p:nvSpPr>
          <p:spPr bwMode="auto">
            <a:xfrm rot="5400000">
              <a:off x="579312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02" name="AutoShape 28"/>
            <p:cNvSpPr>
              <a:spLocks noChangeArrowheads="1"/>
            </p:cNvSpPr>
            <p:nvPr/>
          </p:nvSpPr>
          <p:spPr bwMode="auto">
            <a:xfrm rot="5400000">
              <a:off x="5034240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03" name="AutoShape 29"/>
            <p:cNvSpPr>
              <a:spLocks noChangeArrowheads="1"/>
            </p:cNvSpPr>
            <p:nvPr/>
          </p:nvSpPr>
          <p:spPr bwMode="auto">
            <a:xfrm rot="5400000">
              <a:off x="553968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04" name="AutoShape 30"/>
            <p:cNvSpPr>
              <a:spLocks noChangeArrowheads="1"/>
            </p:cNvSpPr>
            <p:nvPr/>
          </p:nvSpPr>
          <p:spPr bwMode="auto">
            <a:xfrm rot="5400000">
              <a:off x="591984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05" name="AutoShape 31"/>
            <p:cNvSpPr>
              <a:spLocks noChangeArrowheads="1"/>
            </p:cNvSpPr>
            <p:nvPr/>
          </p:nvSpPr>
          <p:spPr bwMode="auto">
            <a:xfrm rot="5400000">
              <a:off x="604656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06" name="AutoShape 32"/>
            <p:cNvSpPr>
              <a:spLocks noChangeArrowheads="1"/>
            </p:cNvSpPr>
            <p:nvPr/>
          </p:nvSpPr>
          <p:spPr bwMode="auto">
            <a:xfrm rot="5400000">
              <a:off x="630000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07" name="AutoShape 33"/>
            <p:cNvSpPr>
              <a:spLocks noChangeArrowheads="1"/>
            </p:cNvSpPr>
            <p:nvPr/>
          </p:nvSpPr>
          <p:spPr bwMode="auto">
            <a:xfrm rot="5400000">
              <a:off x="642672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08" name="AutoShape 34"/>
            <p:cNvSpPr>
              <a:spLocks noChangeArrowheads="1"/>
            </p:cNvSpPr>
            <p:nvPr/>
          </p:nvSpPr>
          <p:spPr bwMode="auto">
            <a:xfrm rot="5400000">
              <a:off x="617328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09" name="AutoShape 35"/>
            <p:cNvSpPr>
              <a:spLocks noChangeArrowheads="1"/>
            </p:cNvSpPr>
            <p:nvPr/>
          </p:nvSpPr>
          <p:spPr bwMode="auto">
            <a:xfrm rot="5400000">
              <a:off x="655344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10" name="AutoShape 36"/>
            <p:cNvSpPr>
              <a:spLocks noChangeArrowheads="1"/>
            </p:cNvSpPr>
            <p:nvPr/>
          </p:nvSpPr>
          <p:spPr bwMode="auto">
            <a:xfrm rot="5400000">
              <a:off x="668016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11" name="AutoShape 37"/>
            <p:cNvSpPr>
              <a:spLocks noChangeArrowheads="1"/>
            </p:cNvSpPr>
            <p:nvPr/>
          </p:nvSpPr>
          <p:spPr bwMode="auto">
            <a:xfrm rot="5400000">
              <a:off x="416304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12" name="AutoShape 38"/>
            <p:cNvSpPr>
              <a:spLocks noChangeArrowheads="1"/>
            </p:cNvSpPr>
            <p:nvPr/>
          </p:nvSpPr>
          <p:spPr bwMode="auto">
            <a:xfrm rot="5400000">
              <a:off x="428976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13" name="AutoShape 39"/>
            <p:cNvSpPr>
              <a:spLocks noChangeArrowheads="1"/>
            </p:cNvSpPr>
            <p:nvPr/>
          </p:nvSpPr>
          <p:spPr bwMode="auto">
            <a:xfrm rot="5400000">
              <a:off x="454320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14" name="AutoShape 40"/>
            <p:cNvSpPr>
              <a:spLocks noChangeArrowheads="1"/>
            </p:cNvSpPr>
            <p:nvPr/>
          </p:nvSpPr>
          <p:spPr bwMode="auto">
            <a:xfrm rot="5400000">
              <a:off x="466992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15" name="AutoShape 41"/>
            <p:cNvSpPr>
              <a:spLocks noChangeArrowheads="1"/>
            </p:cNvSpPr>
            <p:nvPr/>
          </p:nvSpPr>
          <p:spPr bwMode="auto">
            <a:xfrm rot="5400000">
              <a:off x="441648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16" name="AutoShape 42"/>
            <p:cNvSpPr>
              <a:spLocks noChangeArrowheads="1"/>
            </p:cNvSpPr>
            <p:nvPr/>
          </p:nvSpPr>
          <p:spPr bwMode="auto">
            <a:xfrm rot="5400000">
              <a:off x="479664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17" name="AutoShape 43"/>
            <p:cNvSpPr>
              <a:spLocks noChangeArrowheads="1"/>
            </p:cNvSpPr>
            <p:nvPr/>
          </p:nvSpPr>
          <p:spPr bwMode="auto">
            <a:xfrm rot="5400000">
              <a:off x="4923361" y="3172681"/>
              <a:ext cx="460800" cy="126720"/>
            </a:xfrm>
            <a:prstGeom prst="roundRect">
              <a:avLst>
                <a:gd name="adj" fmla="val 1134"/>
              </a:avLst>
            </a:prstGeom>
            <a:solidFill>
              <a:srgbClr val="80808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18" name="Text Box 44"/>
            <p:cNvSpPr txBox="1">
              <a:spLocks noChangeArrowheads="1"/>
            </p:cNvSpPr>
            <p:nvPr/>
          </p:nvSpPr>
          <p:spPr bwMode="auto">
            <a:xfrm>
              <a:off x="2822400" y="3927241"/>
              <a:ext cx="1330560" cy="426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542">
                  <a:latin typeface="Calibri" charset="0"/>
                  <a:ea typeface="Calibri" charset="0"/>
                  <a:cs typeface="Calibri" charset="0"/>
                </a:rPr>
                <a:t>Swap file table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542">
                  <a:latin typeface="Calibri" charset="0"/>
                  <a:ea typeface="Calibri" charset="0"/>
                  <a:cs typeface="Calibri" charset="0"/>
                </a:rPr>
                <a:t>(max 32 entries)</a:t>
              </a:r>
              <a:r>
                <a:rPr lang="en-US" altLang="en-US" sz="1542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542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4119" name="Text Box 45"/>
            <p:cNvSpPr txBox="1">
              <a:spLocks noChangeArrowheads="1"/>
            </p:cNvSpPr>
            <p:nvPr/>
          </p:nvSpPr>
          <p:spPr bwMode="auto">
            <a:xfrm>
              <a:off x="4368961" y="3552841"/>
              <a:ext cx="2998080" cy="213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542">
                  <a:latin typeface="Calibri" charset="0"/>
                  <a:ea typeface="Calibri" charset="0"/>
                  <a:cs typeface="Calibri" charset="0"/>
                </a:rPr>
                <a:t>Swap file (max 2^24 pages = 64 GB)</a:t>
              </a:r>
              <a:r>
                <a:rPr lang="en-US" altLang="en-US" sz="1542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542"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74120" name="AutoShape 46"/>
            <p:cNvCxnSpPr>
              <a:cxnSpLocks noChangeShapeType="1"/>
              <a:endCxn id="174098" idx="1"/>
            </p:cNvCxnSpPr>
            <p:nvPr/>
          </p:nvCxnSpPr>
          <p:spPr bwMode="auto">
            <a:xfrm rot="5400000">
              <a:off x="5353201" y="2539801"/>
              <a:ext cx="629280" cy="302400"/>
            </a:xfrm>
            <a:prstGeom prst="bentConnector3">
              <a:avLst>
                <a:gd name="adj1" fmla="val 50000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121" name="AutoShape 47"/>
            <p:cNvCxnSpPr>
              <a:cxnSpLocks noChangeShapeType="1"/>
              <a:stCxn id="174089" idx="3"/>
              <a:endCxn id="174111" idx="0"/>
            </p:cNvCxnSpPr>
            <p:nvPr/>
          </p:nvCxnSpPr>
          <p:spPr bwMode="auto">
            <a:xfrm flipV="1">
              <a:off x="3791521" y="3236041"/>
              <a:ext cx="665280" cy="237600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122" name="Text Box 48"/>
            <p:cNvSpPr txBox="1">
              <a:spLocks noChangeArrowheads="1"/>
            </p:cNvSpPr>
            <p:nvPr/>
          </p:nvSpPr>
          <p:spPr bwMode="auto">
            <a:xfrm>
              <a:off x="1177921" y="1603081"/>
              <a:ext cx="433440" cy="213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542">
                  <a:latin typeface="Calibri" charset="0"/>
                  <a:ea typeface="Calibri" charset="0"/>
                  <a:cs typeface="Calibri" charset="0"/>
                </a:rPr>
                <a:t>V bit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34986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VM map structure</a:t>
            </a:r>
          </a:p>
        </p:txBody>
      </p:sp>
      <p:sp>
        <p:nvSpPr>
          <p:cNvPr id="176130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147724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OS keeps a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map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of the layout of the process address space.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This is separate from the page tables.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In fact, the VM map is used by the OS to lay out the page tables.</a:t>
            </a:r>
          </a:p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This map can indicate where to find pages that are not in memory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e.g., the disk file ID and the offset into the file.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431443" y="2904121"/>
            <a:ext cx="2204640" cy="3824640"/>
            <a:chOff x="1008001" y="2904121"/>
            <a:chExt cx="2204640" cy="3824640"/>
          </a:xfrm>
        </p:grpSpPr>
        <p:sp>
          <p:nvSpPr>
            <p:cNvPr id="176131" name="Line 3"/>
            <p:cNvSpPr>
              <a:spLocks noChangeShapeType="1"/>
            </p:cNvSpPr>
            <p:nvPr/>
          </p:nvSpPr>
          <p:spPr bwMode="auto">
            <a:xfrm flipV="1">
              <a:off x="2126881" y="4410361"/>
              <a:ext cx="1440" cy="2952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2" name="AutoShape 4"/>
            <p:cNvSpPr>
              <a:spLocks noChangeArrowheads="1"/>
            </p:cNvSpPr>
            <p:nvPr/>
          </p:nvSpPr>
          <p:spPr bwMode="auto">
            <a:xfrm>
              <a:off x="1008001" y="2904121"/>
              <a:ext cx="2204640" cy="3820320"/>
            </a:xfrm>
            <a:prstGeom prst="roundRect">
              <a:avLst>
                <a:gd name="adj" fmla="val 65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3" name="AutoShape 5"/>
            <p:cNvSpPr>
              <a:spLocks noChangeArrowheads="1"/>
            </p:cNvSpPr>
            <p:nvPr/>
          </p:nvSpPr>
          <p:spPr bwMode="auto">
            <a:xfrm>
              <a:off x="1008001" y="3576601"/>
              <a:ext cx="2204640" cy="567360"/>
            </a:xfrm>
            <a:prstGeom prst="roundRect">
              <a:avLst>
                <a:gd name="adj" fmla="val 25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4" name="AutoShape 6"/>
            <p:cNvSpPr>
              <a:spLocks noChangeArrowheads="1"/>
            </p:cNvSpPr>
            <p:nvPr/>
          </p:nvSpPr>
          <p:spPr bwMode="auto">
            <a:xfrm>
              <a:off x="1008001" y="6221881"/>
              <a:ext cx="2204640" cy="502560"/>
            </a:xfrm>
            <a:prstGeom prst="roundRect">
              <a:avLst>
                <a:gd name="adj" fmla="val 28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5" name="AutoShape 7"/>
            <p:cNvSpPr>
              <a:spLocks noChangeArrowheads="1"/>
            </p:cNvSpPr>
            <p:nvPr/>
          </p:nvSpPr>
          <p:spPr bwMode="auto">
            <a:xfrm>
              <a:off x="1008001" y="5709241"/>
              <a:ext cx="2204640" cy="512640"/>
            </a:xfrm>
            <a:prstGeom prst="roundRect">
              <a:avLst>
                <a:gd name="adj" fmla="val 278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6" name="Line 8"/>
            <p:cNvSpPr>
              <a:spLocks noChangeShapeType="1"/>
            </p:cNvSpPr>
            <p:nvPr/>
          </p:nvSpPr>
          <p:spPr bwMode="auto">
            <a:xfrm>
              <a:off x="2126881" y="4142521"/>
              <a:ext cx="1440" cy="1929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7" name="AutoShape 9"/>
            <p:cNvSpPr>
              <a:spLocks noChangeArrowheads="1"/>
            </p:cNvSpPr>
            <p:nvPr/>
          </p:nvSpPr>
          <p:spPr bwMode="auto">
            <a:xfrm>
              <a:off x="1008001" y="4623481"/>
              <a:ext cx="2204640" cy="534240"/>
            </a:xfrm>
            <a:prstGeom prst="roundRect">
              <a:avLst>
                <a:gd name="adj" fmla="val 26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8" name="Text Box 10"/>
            <p:cNvSpPr txBox="1">
              <a:spLocks noChangeArrowheads="1"/>
            </p:cNvSpPr>
            <p:nvPr/>
          </p:nvSpPr>
          <p:spPr bwMode="auto">
            <a:xfrm>
              <a:off x="1854720" y="3726360"/>
              <a:ext cx="54144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Stack</a:t>
              </a:r>
            </a:p>
          </p:txBody>
        </p:sp>
        <p:sp>
          <p:nvSpPr>
            <p:cNvPr id="176139" name="Text Box 11"/>
            <p:cNvSpPr txBox="1">
              <a:spLocks noChangeArrowheads="1"/>
            </p:cNvSpPr>
            <p:nvPr/>
          </p:nvSpPr>
          <p:spPr bwMode="auto">
            <a:xfrm>
              <a:off x="1864801" y="4770361"/>
              <a:ext cx="5328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Heap</a:t>
              </a:r>
            </a:p>
          </p:txBody>
        </p:sp>
        <p:sp>
          <p:nvSpPr>
            <p:cNvPr id="176140" name="Text Box 12"/>
            <p:cNvSpPr txBox="1">
              <a:spLocks noChangeArrowheads="1"/>
            </p:cNvSpPr>
            <p:nvPr/>
          </p:nvSpPr>
          <p:spPr bwMode="auto">
            <a:xfrm>
              <a:off x="1383841" y="5723641"/>
              <a:ext cx="1494720" cy="72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Initialized vars</a:t>
              </a:r>
            </a:p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(data segment)</a:t>
              </a:r>
              <a:r>
                <a:rPr lang="en-US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1" name="Text Box 13"/>
            <p:cNvSpPr txBox="1">
              <a:spLocks noChangeArrowheads="1"/>
            </p:cNvSpPr>
            <p:nvPr/>
          </p:nvSpPr>
          <p:spPr bwMode="auto">
            <a:xfrm>
              <a:off x="1450081" y="6243481"/>
              <a:ext cx="1442880" cy="48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Code</a:t>
              </a:r>
            </a:p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(text segment)</a:t>
              </a:r>
              <a:r>
                <a:rPr lang="en-US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2" name="AutoShape 14"/>
            <p:cNvSpPr>
              <a:spLocks noChangeArrowheads="1"/>
            </p:cNvSpPr>
            <p:nvPr/>
          </p:nvSpPr>
          <p:spPr bwMode="auto">
            <a:xfrm>
              <a:off x="1008001" y="5144761"/>
              <a:ext cx="2204640" cy="565920"/>
            </a:xfrm>
            <a:prstGeom prst="roundRect">
              <a:avLst>
                <a:gd name="adj" fmla="val 255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3" name="Text Box 15"/>
            <p:cNvSpPr txBox="1">
              <a:spLocks noChangeArrowheads="1"/>
            </p:cNvSpPr>
            <p:nvPr/>
          </p:nvSpPr>
          <p:spPr bwMode="auto">
            <a:xfrm>
              <a:off x="1277281" y="5203800"/>
              <a:ext cx="1756800" cy="483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Uninitialized vars</a:t>
              </a:r>
            </a:p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(BSS segment)</a:t>
              </a:r>
              <a:r>
                <a:rPr lang="en-US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4" name="AutoShape 16"/>
            <p:cNvSpPr>
              <a:spLocks noChangeArrowheads="1"/>
            </p:cNvSpPr>
            <p:nvPr/>
          </p:nvSpPr>
          <p:spPr bwMode="auto">
            <a:xfrm>
              <a:off x="1008001" y="2904121"/>
              <a:ext cx="2204640" cy="672480"/>
            </a:xfrm>
            <a:prstGeom prst="roundRect">
              <a:avLst>
                <a:gd name="adj" fmla="val 213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5" name="Text Box 17"/>
            <p:cNvSpPr txBox="1">
              <a:spLocks noChangeArrowheads="1"/>
            </p:cNvSpPr>
            <p:nvPr/>
          </p:nvSpPr>
          <p:spPr bwMode="auto">
            <a:xfrm>
              <a:off x="1300321" y="3137401"/>
              <a:ext cx="173808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en-US" altLang="en-US" sz="1633" dirty="0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 dirty="0"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40004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Page Eviction</a:t>
            </a:r>
          </a:p>
        </p:txBody>
      </p:sp>
      <p:sp>
        <p:nvSpPr>
          <p:cNvPr id="1781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we evict a page depends on its type.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Code page: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Just remove it from memory – can recover it from the executable file on disk!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Unmodified (</a:t>
            </a:r>
            <a:r>
              <a:rPr lang="en-GB" altLang="en-US" i="1" dirty="0">
                <a:solidFill>
                  <a:srgbClr val="993333"/>
                </a:solidFill>
              </a:rPr>
              <a:t>clean</a:t>
            </a:r>
            <a:r>
              <a:rPr lang="en-GB" altLang="en-US" dirty="0"/>
              <a:t>) data page: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the page has previously been swapped to disk, just remove it from memory</a:t>
            </a:r>
          </a:p>
          <a:p>
            <a:pPr lvl="2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Assuming that page's </a:t>
            </a:r>
            <a:r>
              <a:rPr lang="en-GB" altLang="en-US" dirty="0">
                <a:solidFill>
                  <a:srgbClr val="993333"/>
                </a:solidFill>
              </a:rPr>
              <a:t>backing store</a:t>
            </a:r>
            <a:r>
              <a:rPr lang="en-GB" altLang="en-US" dirty="0"/>
              <a:t> on disk has not been overwritten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the page has never been swapped to disk, allocate new swap space and write the page to it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Exception: unmodified zero page – no need to write out to swap at all!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Modified (</a:t>
            </a:r>
            <a:r>
              <a:rPr lang="en-GB" altLang="en-US" i="1" dirty="0">
                <a:solidFill>
                  <a:srgbClr val="993333"/>
                </a:solidFill>
              </a:rPr>
              <a:t>dirty</a:t>
            </a:r>
            <a:r>
              <a:rPr lang="en-GB" altLang="en-US" dirty="0"/>
              <a:t>) data page: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the page has previously been swapped to disk, write page out to the swap space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the page has never been swapped to disk, allocate new swap space and write the page to it</a:t>
            </a:r>
          </a:p>
        </p:txBody>
      </p:sp>
    </p:spTree>
    <p:extLst>
      <p:ext uri="{BB962C8B-B14F-4D97-AF65-F5344CB8AC3E}">
        <p14:creationId xmlns:p14="http://schemas.microsoft.com/office/powerpoint/2010/main" val="15978887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Physical Frame Allocation</a:t>
            </a:r>
          </a:p>
        </p:txBody>
      </p:sp>
      <p:sp>
        <p:nvSpPr>
          <p:cNvPr id="18022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do we allocate physical memory across multiple processes?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What if Process A needs to evict a page from Process B?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do we ensure fairness? 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do we avoid having one process hogging the entire memory of the system?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Local replacement algorithms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Per-process limit on the physical memory usage of each process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When a process reaches its limit, it evicts pages </a:t>
            </a:r>
            <a:r>
              <a:rPr lang="en-GB" altLang="en-US" i="1" dirty="0">
                <a:solidFill>
                  <a:srgbClr val="2323DC"/>
                </a:solidFill>
              </a:rPr>
              <a:t>from itself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i="1" dirty="0"/>
              <a:t>Global-replacement algorithms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i="1" dirty="0"/>
              <a:t>Physical size of processes can grow and shrink over time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i="1" dirty="0"/>
              <a:t>Allow processes to evict pages from other processes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i="1" dirty="0"/>
              <a:t>Note that one process' paging can impact performance of entire system!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i="1" dirty="0"/>
              <a:t>One process that does a lot of paging will induce more disk I/O</a:t>
            </a:r>
          </a:p>
        </p:txBody>
      </p:sp>
    </p:spTree>
    <p:extLst>
      <p:ext uri="{BB962C8B-B14F-4D97-AF65-F5344CB8AC3E}">
        <p14:creationId xmlns:p14="http://schemas.microsoft.com/office/powerpoint/2010/main" val="4030022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084494" y="1271675"/>
            <a:ext cx="1817589" cy="1521628"/>
            <a:chOff x="7084494" y="1271675"/>
            <a:chExt cx="1817589" cy="1521628"/>
          </a:xfrm>
        </p:grpSpPr>
        <p:sp>
          <p:nvSpPr>
            <p:cNvPr id="67" name="AutoShape 37">
              <a:extLst>
                <a:ext uri="{FF2B5EF4-FFF2-40B4-BE49-F238E27FC236}">
                  <a16:creationId xmlns:a16="http://schemas.microsoft.com/office/drawing/2014/main" id="{ECCCB598-BDA3-F34E-A6FA-848A6DD461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9100" y="1822589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00B050">
                <a:alpha val="20000"/>
              </a:srgbClr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8" name="AutoShape 37">
              <a:extLst>
                <a:ext uri="{FF2B5EF4-FFF2-40B4-BE49-F238E27FC236}">
                  <a16:creationId xmlns:a16="http://schemas.microsoft.com/office/drawing/2014/main" id="{CF526E93-464C-6641-A6C9-30C7FDF0F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9100" y="2064080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00B050">
                <a:alpha val="20000"/>
              </a:srgbClr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9" name="AutoShape 37">
              <a:extLst>
                <a:ext uri="{FF2B5EF4-FFF2-40B4-BE49-F238E27FC236}">
                  <a16:creationId xmlns:a16="http://schemas.microsoft.com/office/drawing/2014/main" id="{8926D900-4358-A14C-9504-3CA5B376E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4494" y="2305571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00B050">
                <a:alpha val="20000"/>
              </a:srgbClr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0" name="AutoShape 37">
              <a:extLst>
                <a:ext uri="{FF2B5EF4-FFF2-40B4-BE49-F238E27FC236}">
                  <a16:creationId xmlns:a16="http://schemas.microsoft.com/office/drawing/2014/main" id="{2CBC7A0C-3654-9242-BE41-5CBA9F057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9100" y="2547063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00B050">
                <a:alpha val="20000"/>
              </a:srgbClr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509086F8-3829-9441-B94A-85B7A1198B11}"/>
                </a:ext>
              </a:extLst>
            </p:cNvPr>
            <p:cNvSpPr txBox="1"/>
            <p:nvPr/>
          </p:nvSpPr>
          <p:spPr>
            <a:xfrm>
              <a:off x="7586273" y="1777071"/>
              <a:ext cx="282450" cy="1015663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tr-TR" sz="1500" dirty="0">
                  <a:latin typeface="Calibri" pitchFamily="34" charset="0"/>
                </a:rPr>
                <a:t>3</a:t>
              </a:r>
            </a:p>
            <a:p>
              <a:r>
                <a:rPr lang="tr-TR" sz="1500" dirty="0">
                  <a:latin typeface="Calibri" pitchFamily="34" charset="0"/>
                </a:rPr>
                <a:t>2</a:t>
              </a:r>
            </a:p>
            <a:p>
              <a:r>
                <a:rPr lang="tr-TR" sz="1500" dirty="0">
                  <a:latin typeface="Calibri" pitchFamily="34" charset="0"/>
                </a:rPr>
                <a:t>1</a:t>
              </a:r>
            </a:p>
            <a:p>
              <a:r>
                <a:rPr lang="tr-TR" sz="15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CBC1CC0F-14EB-4446-800B-2E1844AFC1CC}"/>
                </a:ext>
              </a:extLst>
            </p:cNvPr>
            <p:cNvSpPr txBox="1"/>
            <p:nvPr/>
          </p:nvSpPr>
          <p:spPr>
            <a:xfrm>
              <a:off x="7897256" y="1865742"/>
              <a:ext cx="1004827" cy="646331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tr-TR" sz="1800" dirty="0" err="1">
                  <a:latin typeface="Calibri" pitchFamily="34" charset="0"/>
                </a:rPr>
                <a:t>Physical</a:t>
              </a:r>
              <a:r>
                <a:rPr lang="tr-TR" sz="1800" dirty="0">
                  <a:latin typeface="Calibri" pitchFamily="34" charset="0"/>
                </a:rPr>
                <a:t> </a:t>
              </a:r>
            </a:p>
            <a:p>
              <a:r>
                <a:rPr lang="tr-TR" sz="1800" dirty="0">
                  <a:latin typeface="Calibri" pitchFamily="34" charset="0"/>
                </a:rPr>
                <a:t>Memory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B9A4FD22-B86D-8F41-B866-0559156DD137}"/>
                </a:ext>
              </a:extLst>
            </p:cNvPr>
            <p:cNvSpPr txBox="1"/>
            <p:nvPr/>
          </p:nvSpPr>
          <p:spPr>
            <a:xfrm>
              <a:off x="7496665" y="1271675"/>
              <a:ext cx="461665" cy="491481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tr-TR" sz="1800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620553" y="3711346"/>
            <a:ext cx="2722398" cy="2858849"/>
            <a:chOff x="111293" y="1199045"/>
            <a:chExt cx="2722398" cy="2858849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DB127731-FA6B-D34E-9BE1-C0FCA36CC40A}"/>
                </a:ext>
              </a:extLst>
            </p:cNvPr>
            <p:cNvGrpSpPr/>
            <p:nvPr/>
          </p:nvGrpSpPr>
          <p:grpSpPr>
            <a:xfrm>
              <a:off x="1028081" y="3182244"/>
              <a:ext cx="1805610" cy="296226"/>
              <a:chOff x="1794840" y="1720667"/>
              <a:chExt cx="777600" cy="164160"/>
            </a:xfrm>
            <a:noFill/>
          </p:grpSpPr>
          <p:sp>
            <p:nvSpPr>
              <p:cNvPr id="89" name="AutoShape 37">
                <a:extLst>
                  <a:ext uri="{FF2B5EF4-FFF2-40B4-BE49-F238E27FC236}">
                    <a16:creationId xmlns:a16="http://schemas.microsoft.com/office/drawing/2014/main" id="{99695C07-B065-1D40-B3EE-970420D09D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4840" y="1720667"/>
                <a:ext cx="777600" cy="164160"/>
              </a:xfrm>
              <a:prstGeom prst="roundRect">
                <a:avLst>
                  <a:gd name="adj" fmla="val 875"/>
                </a:avLst>
              </a:prstGeom>
              <a:grpFill/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tr-TR" altLang="en-US" sz="2177" dirty="0">
                  <a:solidFill>
                    <a:schemeClr val="bg1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A68E0ABC-CDF9-A645-90B7-2F5FD3E9DEE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924050" y="1720667"/>
                <a:ext cx="0" cy="164160"/>
              </a:xfrm>
              <a:prstGeom prst="line">
                <a:avLst/>
              </a:pr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3" name="Group 2"/>
            <p:cNvGrpSpPr/>
            <p:nvPr/>
          </p:nvGrpSpPr>
          <p:grpSpPr>
            <a:xfrm>
              <a:off x="111293" y="1199045"/>
              <a:ext cx="2722398" cy="2858849"/>
              <a:chOff x="111293" y="1199045"/>
              <a:chExt cx="2722398" cy="2858849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DD8F01D-9E19-9E45-BCC6-0C85125B3F36}"/>
                  </a:ext>
                </a:extLst>
              </p:cNvPr>
              <p:cNvSpPr txBox="1"/>
              <p:nvPr/>
            </p:nvSpPr>
            <p:spPr>
              <a:xfrm>
                <a:off x="1012301" y="1369742"/>
                <a:ext cx="320922" cy="369332"/>
              </a:xfrm>
              <a:prstGeom prst="rect">
                <a:avLst/>
              </a:prstGeom>
              <a:noFill/>
            </p:spPr>
            <p:txBody>
              <a:bodyPr vert="horz" wrap="none" rtlCol="0">
                <a:spAutoFit/>
              </a:bodyPr>
              <a:lstStyle/>
              <a:p>
                <a:r>
                  <a:rPr lang="tr-TR" sz="18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59F8F45B-A2AE-3B41-A852-2A5CFD056D82}"/>
                  </a:ext>
                </a:extLst>
              </p:cNvPr>
              <p:cNvSpPr txBox="1"/>
              <p:nvPr/>
            </p:nvSpPr>
            <p:spPr>
              <a:xfrm>
                <a:off x="1814193" y="1387474"/>
                <a:ext cx="533416" cy="369332"/>
              </a:xfrm>
              <a:prstGeom prst="rect">
                <a:avLst/>
              </a:prstGeom>
              <a:noFill/>
            </p:spPr>
            <p:txBody>
              <a:bodyPr vert="horz" wrap="none" rtlCol="0">
                <a:spAutoFit/>
              </a:bodyPr>
              <a:lstStyle/>
              <a:p>
                <a:r>
                  <a:rPr lang="tr-TR" sz="1800" dirty="0">
                    <a:latin typeface="Calibri" pitchFamily="34" charset="0"/>
                  </a:rPr>
                  <a:t>PTE</a:t>
                </a:r>
              </a:p>
            </p:txBody>
          </p: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6AC9E451-FF62-634A-A306-929A98B5690E}"/>
                  </a:ext>
                </a:extLst>
              </p:cNvPr>
              <p:cNvGrpSpPr/>
              <p:nvPr/>
            </p:nvGrpSpPr>
            <p:grpSpPr>
              <a:xfrm>
                <a:off x="1028081" y="1747524"/>
                <a:ext cx="1805610" cy="296226"/>
                <a:chOff x="1794840" y="1720667"/>
                <a:chExt cx="777600" cy="164160"/>
              </a:xfrm>
              <a:noFill/>
            </p:grpSpPr>
            <p:sp>
              <p:nvSpPr>
                <p:cNvPr id="74" name="AutoShape 37">
                  <a:extLst>
                    <a:ext uri="{FF2B5EF4-FFF2-40B4-BE49-F238E27FC236}">
                      <a16:creationId xmlns:a16="http://schemas.microsoft.com/office/drawing/2014/main" id="{300BA90C-8BFE-DF40-822E-A6A664C0C2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4840" y="1720667"/>
                  <a:ext cx="777600" cy="164160"/>
                </a:xfrm>
                <a:prstGeom prst="roundRect">
                  <a:avLst>
                    <a:gd name="adj" fmla="val 875"/>
                  </a:avLst>
                </a:prstGeom>
                <a:grp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 dirty="0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878F436B-B9A6-0F43-9736-0792BF2948A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1924050" y="1720667"/>
                  <a:ext cx="0" cy="164160"/>
                </a:xfrm>
                <a:prstGeom prst="line">
                  <a:avLst/>
                </a:prstGeom>
                <a:grp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E0025EFF-A470-9C48-ACD7-2900A8825F48}"/>
                  </a:ext>
                </a:extLst>
              </p:cNvPr>
              <p:cNvGrpSpPr/>
              <p:nvPr/>
            </p:nvGrpSpPr>
            <p:grpSpPr>
              <a:xfrm>
                <a:off x="1028081" y="2034468"/>
                <a:ext cx="1805610" cy="296226"/>
                <a:chOff x="1794840" y="1720667"/>
                <a:chExt cx="777600" cy="164160"/>
              </a:xfrm>
              <a:noFill/>
            </p:grpSpPr>
            <p:sp>
              <p:nvSpPr>
                <p:cNvPr id="77" name="AutoShape 37">
                  <a:extLst>
                    <a:ext uri="{FF2B5EF4-FFF2-40B4-BE49-F238E27FC236}">
                      <a16:creationId xmlns:a16="http://schemas.microsoft.com/office/drawing/2014/main" id="{9B70C5E6-058D-E643-8DBA-2DC1903F2D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4840" y="1720667"/>
                  <a:ext cx="777600" cy="164160"/>
                </a:xfrm>
                <a:prstGeom prst="roundRect">
                  <a:avLst>
                    <a:gd name="adj" fmla="val 875"/>
                  </a:avLst>
                </a:prstGeom>
                <a:grp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 b="0" dirty="0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366A5E43-43A6-3F48-BEC5-F5FCB78A962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1924050" y="1720667"/>
                  <a:ext cx="0" cy="164160"/>
                </a:xfrm>
                <a:prstGeom prst="line">
                  <a:avLst/>
                </a:prstGeom>
                <a:grp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F90C184A-3FB9-BE43-A102-F9CD8A7E3C79}"/>
                  </a:ext>
                </a:extLst>
              </p:cNvPr>
              <p:cNvGrpSpPr/>
              <p:nvPr/>
            </p:nvGrpSpPr>
            <p:grpSpPr>
              <a:xfrm>
                <a:off x="1028081" y="2321412"/>
                <a:ext cx="1805610" cy="296226"/>
                <a:chOff x="1794840" y="1720667"/>
                <a:chExt cx="777600" cy="164160"/>
              </a:xfrm>
              <a:noFill/>
            </p:grpSpPr>
            <p:sp>
              <p:nvSpPr>
                <p:cNvPr id="80" name="AutoShape 37">
                  <a:extLst>
                    <a:ext uri="{FF2B5EF4-FFF2-40B4-BE49-F238E27FC236}">
                      <a16:creationId xmlns:a16="http://schemas.microsoft.com/office/drawing/2014/main" id="{ED35AE46-E007-DF49-B79A-7352607B80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4840" y="1720667"/>
                  <a:ext cx="777600" cy="164160"/>
                </a:xfrm>
                <a:prstGeom prst="roundRect">
                  <a:avLst>
                    <a:gd name="adj" fmla="val 875"/>
                  </a:avLst>
                </a:prstGeom>
                <a:grp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 dirty="0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23DDC0F5-CFEB-E44E-85E3-0C9597124A1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1924050" y="1720667"/>
                  <a:ext cx="0" cy="164160"/>
                </a:xfrm>
                <a:prstGeom prst="line">
                  <a:avLst/>
                </a:prstGeom>
                <a:grp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E11BC52C-C18B-A245-90C6-A7DCC8C98EE9}"/>
                  </a:ext>
                </a:extLst>
              </p:cNvPr>
              <p:cNvGrpSpPr/>
              <p:nvPr/>
            </p:nvGrpSpPr>
            <p:grpSpPr>
              <a:xfrm>
                <a:off x="1028081" y="2608356"/>
                <a:ext cx="1805610" cy="296226"/>
                <a:chOff x="1794840" y="1720667"/>
                <a:chExt cx="777600" cy="164160"/>
              </a:xfrm>
              <a:noFill/>
            </p:grpSpPr>
            <p:sp>
              <p:nvSpPr>
                <p:cNvPr id="83" name="AutoShape 37">
                  <a:extLst>
                    <a:ext uri="{FF2B5EF4-FFF2-40B4-BE49-F238E27FC236}">
                      <a16:creationId xmlns:a16="http://schemas.microsoft.com/office/drawing/2014/main" id="{7C47D53F-C1BD-F046-8883-33241B65F7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4840" y="1720667"/>
                  <a:ext cx="777600" cy="164160"/>
                </a:xfrm>
                <a:prstGeom prst="roundRect">
                  <a:avLst>
                    <a:gd name="adj" fmla="val 875"/>
                  </a:avLst>
                </a:prstGeom>
                <a:grp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 dirty="0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ECE01F5C-597D-0249-81A0-EADB54391CB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1924050" y="1720667"/>
                  <a:ext cx="0" cy="164160"/>
                </a:xfrm>
                <a:prstGeom prst="line">
                  <a:avLst/>
                </a:prstGeom>
                <a:grp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9815B93-D8BB-9149-B6E9-B889BB8DB878}"/>
                  </a:ext>
                </a:extLst>
              </p:cNvPr>
              <p:cNvGrpSpPr/>
              <p:nvPr/>
            </p:nvGrpSpPr>
            <p:grpSpPr>
              <a:xfrm>
                <a:off x="1028081" y="2895300"/>
                <a:ext cx="1805610" cy="296226"/>
                <a:chOff x="1794840" y="1720667"/>
                <a:chExt cx="777600" cy="164160"/>
              </a:xfrm>
              <a:noFill/>
            </p:grpSpPr>
            <p:sp>
              <p:nvSpPr>
                <p:cNvPr id="86" name="AutoShape 37">
                  <a:extLst>
                    <a:ext uri="{FF2B5EF4-FFF2-40B4-BE49-F238E27FC236}">
                      <a16:creationId xmlns:a16="http://schemas.microsoft.com/office/drawing/2014/main" id="{0F278947-98E8-624D-B783-DDFEF40068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4840" y="1720667"/>
                  <a:ext cx="777600" cy="164160"/>
                </a:xfrm>
                <a:prstGeom prst="roundRect">
                  <a:avLst>
                    <a:gd name="adj" fmla="val 875"/>
                  </a:avLst>
                </a:prstGeom>
                <a:grp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 b="0" dirty="0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5A3D647E-E6C2-5A4E-B1D0-1E01C44C90B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1924050" y="1720667"/>
                  <a:ext cx="0" cy="164160"/>
                </a:xfrm>
                <a:prstGeom prst="line">
                  <a:avLst/>
                </a:prstGeom>
                <a:grp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FB6F8E2-55DF-FD4A-B3D3-9A7CC3782517}"/>
                  </a:ext>
                </a:extLst>
              </p:cNvPr>
              <p:cNvGrpSpPr/>
              <p:nvPr/>
            </p:nvGrpSpPr>
            <p:grpSpPr>
              <a:xfrm>
                <a:off x="1028081" y="3469188"/>
                <a:ext cx="1805610" cy="296226"/>
                <a:chOff x="1794840" y="1720667"/>
                <a:chExt cx="777600" cy="164160"/>
              </a:xfrm>
              <a:noFill/>
            </p:grpSpPr>
            <p:sp>
              <p:nvSpPr>
                <p:cNvPr id="92" name="AutoShape 37">
                  <a:extLst>
                    <a:ext uri="{FF2B5EF4-FFF2-40B4-BE49-F238E27FC236}">
                      <a16:creationId xmlns:a16="http://schemas.microsoft.com/office/drawing/2014/main" id="{E4AB898A-C6A9-5041-9568-222CEDB272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4840" y="1720667"/>
                  <a:ext cx="777600" cy="164160"/>
                </a:xfrm>
                <a:prstGeom prst="roundRect">
                  <a:avLst>
                    <a:gd name="adj" fmla="val 875"/>
                  </a:avLst>
                </a:prstGeom>
                <a:grp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 dirty="0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51770E76-E82A-4E4B-BBC0-F055D94EE51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1924050" y="1720667"/>
                  <a:ext cx="0" cy="164160"/>
                </a:xfrm>
                <a:prstGeom prst="line">
                  <a:avLst/>
                </a:prstGeom>
                <a:grp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3BA069DA-4691-AF4D-8A47-A1941AB4319C}"/>
                  </a:ext>
                </a:extLst>
              </p:cNvPr>
              <p:cNvGrpSpPr/>
              <p:nvPr/>
            </p:nvGrpSpPr>
            <p:grpSpPr>
              <a:xfrm>
                <a:off x="1028081" y="3756132"/>
                <a:ext cx="1805610" cy="296226"/>
                <a:chOff x="1794840" y="1720667"/>
                <a:chExt cx="777600" cy="164160"/>
              </a:xfrm>
              <a:noFill/>
            </p:grpSpPr>
            <p:sp>
              <p:nvSpPr>
                <p:cNvPr id="95" name="AutoShape 37">
                  <a:extLst>
                    <a:ext uri="{FF2B5EF4-FFF2-40B4-BE49-F238E27FC236}">
                      <a16:creationId xmlns:a16="http://schemas.microsoft.com/office/drawing/2014/main" id="{11543E78-CD63-B548-97AE-8F6FAF4AC3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4840" y="1720667"/>
                  <a:ext cx="777600" cy="164160"/>
                </a:xfrm>
                <a:prstGeom prst="roundRect">
                  <a:avLst>
                    <a:gd name="adj" fmla="val 875"/>
                  </a:avLst>
                </a:prstGeom>
                <a:grpFill/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tr-TR" altLang="en-US" sz="2177" b="0" dirty="0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0989DBAB-046C-2241-B80A-0D5F89A2374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1924050" y="1720667"/>
                  <a:ext cx="0" cy="164160"/>
                </a:xfrm>
                <a:prstGeom prst="line">
                  <a:avLst/>
                </a:prstGeom>
                <a:grp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515E296D-3546-3A4B-AAC6-62D9A428CD22}"/>
                  </a:ext>
                </a:extLst>
              </p:cNvPr>
              <p:cNvSpPr txBox="1"/>
              <p:nvPr/>
            </p:nvSpPr>
            <p:spPr>
              <a:xfrm>
                <a:off x="111293" y="2194165"/>
                <a:ext cx="692241" cy="646331"/>
              </a:xfrm>
              <a:prstGeom prst="rect">
                <a:avLst/>
              </a:prstGeom>
              <a:noFill/>
            </p:spPr>
            <p:txBody>
              <a:bodyPr vert="horz" wrap="none" rtlCol="0">
                <a:spAutoFit/>
              </a:bodyPr>
              <a:lstStyle/>
              <a:p>
                <a:r>
                  <a:rPr lang="tr-TR" sz="1800" dirty="0" err="1">
                    <a:latin typeface="Calibri" pitchFamily="34" charset="0"/>
                  </a:rPr>
                  <a:t>Page</a:t>
                </a:r>
                <a:r>
                  <a:rPr lang="tr-TR" sz="1800" dirty="0">
                    <a:latin typeface="Calibri" pitchFamily="34" charset="0"/>
                  </a:rPr>
                  <a:t> </a:t>
                </a:r>
              </a:p>
              <a:p>
                <a:r>
                  <a:rPr lang="tr-TR" sz="1800" dirty="0" err="1">
                    <a:latin typeface="Calibri" pitchFamily="34" charset="0"/>
                  </a:rPr>
                  <a:t>Table</a:t>
                </a:r>
                <a:endParaRPr lang="tr-TR" sz="1800" dirty="0">
                  <a:latin typeface="Calibri" pitchFamily="34" charset="0"/>
                </a:endParaRPr>
              </a:p>
            </p:txBody>
          </p: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0803D77-82AF-194A-B2B4-E4E9529F5136}"/>
                  </a:ext>
                </a:extLst>
              </p:cNvPr>
              <p:cNvSpPr txBox="1"/>
              <p:nvPr/>
            </p:nvSpPr>
            <p:spPr>
              <a:xfrm>
                <a:off x="760470" y="1657237"/>
                <a:ext cx="282450" cy="2400657"/>
              </a:xfrm>
              <a:prstGeom prst="rect">
                <a:avLst/>
              </a:prstGeom>
              <a:noFill/>
            </p:spPr>
            <p:txBody>
              <a:bodyPr vert="horz" wrap="none" rtlCol="0">
                <a:spAutoFit/>
              </a:bodyPr>
              <a:lstStyle/>
              <a:p>
                <a:r>
                  <a:rPr lang="tr-TR" sz="1500" dirty="0">
                    <a:latin typeface="Calibri" pitchFamily="34" charset="0"/>
                  </a:rPr>
                  <a:t>9</a:t>
                </a:r>
              </a:p>
              <a:p>
                <a:r>
                  <a:rPr lang="tr-TR" sz="1500" dirty="0">
                    <a:latin typeface="Calibri" pitchFamily="34" charset="0"/>
                  </a:rPr>
                  <a:t>8</a:t>
                </a:r>
              </a:p>
              <a:p>
                <a:r>
                  <a:rPr lang="tr-TR" sz="1500" dirty="0">
                    <a:latin typeface="Calibri" pitchFamily="34" charset="0"/>
                  </a:rPr>
                  <a:t>7</a:t>
                </a:r>
              </a:p>
              <a:p>
                <a:r>
                  <a:rPr lang="tr-TR" sz="1500" dirty="0">
                    <a:latin typeface="Calibri" pitchFamily="34" charset="0"/>
                  </a:rPr>
                  <a:t>6</a:t>
                </a:r>
              </a:p>
              <a:p>
                <a:r>
                  <a:rPr lang="tr-TR" sz="1500" dirty="0">
                    <a:latin typeface="Calibri" pitchFamily="34" charset="0"/>
                  </a:rPr>
                  <a:t>5</a:t>
                </a:r>
              </a:p>
              <a:p>
                <a:r>
                  <a:rPr lang="tr-TR" sz="1500" dirty="0">
                    <a:latin typeface="Calibri" pitchFamily="34" charset="0"/>
                  </a:rPr>
                  <a:t>4</a:t>
                </a:r>
              </a:p>
              <a:p>
                <a:r>
                  <a:rPr lang="tr-TR" sz="1500" dirty="0">
                    <a:latin typeface="Calibri" pitchFamily="34" charset="0"/>
                  </a:rPr>
                  <a:t>3</a:t>
                </a:r>
              </a:p>
              <a:p>
                <a:r>
                  <a:rPr lang="tr-TR" sz="1500" dirty="0">
                    <a:latin typeface="Calibri" pitchFamily="34" charset="0"/>
                  </a:rPr>
                  <a:t>2</a:t>
                </a:r>
              </a:p>
              <a:p>
                <a:r>
                  <a:rPr lang="tr-TR" sz="1500" dirty="0">
                    <a:latin typeface="Calibri" pitchFamily="34" charset="0"/>
                  </a:rPr>
                  <a:t>1</a:t>
                </a:r>
              </a:p>
              <a:p>
                <a:r>
                  <a:rPr lang="tr-TR" sz="15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0A409D5F-5988-D342-A05A-C1A7EA3F181A}"/>
                  </a:ext>
                </a:extLst>
              </p:cNvPr>
              <p:cNvSpPr txBox="1"/>
              <p:nvPr/>
            </p:nvSpPr>
            <p:spPr>
              <a:xfrm>
                <a:off x="666313" y="1199045"/>
                <a:ext cx="461665" cy="504305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r>
                  <a:rPr lang="tr-TR" sz="1800" dirty="0">
                    <a:latin typeface="Calibri" pitchFamily="34" charset="0"/>
                  </a:rPr>
                  <a:t>VPN</a:t>
                </a:r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194717" y="1174675"/>
            <a:ext cx="4006694" cy="2744776"/>
            <a:chOff x="2747183" y="4032764"/>
            <a:chExt cx="4006694" cy="2744776"/>
          </a:xfrm>
        </p:grpSpPr>
        <p:sp>
          <p:nvSpPr>
            <p:cNvPr id="13" name="Can 12">
              <a:extLst>
                <a:ext uri="{FF2B5EF4-FFF2-40B4-BE49-F238E27FC236}">
                  <a16:creationId xmlns:a16="http://schemas.microsoft.com/office/drawing/2014/main" id="{58033588-5B3B-1443-8D5E-D12E9D3C12B8}"/>
                </a:ext>
              </a:extLst>
            </p:cNvPr>
            <p:cNvSpPr/>
            <p:nvPr/>
          </p:nvSpPr>
          <p:spPr bwMode="auto">
            <a:xfrm>
              <a:off x="2747183" y="4032764"/>
              <a:ext cx="4006694" cy="2744776"/>
            </a:xfrm>
            <a:prstGeom prst="can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7" name="AutoShape 37">
              <a:extLst>
                <a:ext uri="{FF2B5EF4-FFF2-40B4-BE49-F238E27FC236}">
                  <a16:creationId xmlns:a16="http://schemas.microsoft.com/office/drawing/2014/main" id="{59FC0EBF-8728-6E44-8826-9422F6316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784" y="4893596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FFC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" name="AutoShape 37">
              <a:extLst>
                <a:ext uri="{FF2B5EF4-FFF2-40B4-BE49-F238E27FC236}">
                  <a16:creationId xmlns:a16="http://schemas.microsoft.com/office/drawing/2014/main" id="{FE531D65-76AA-F64F-9813-AF2CD9293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784" y="5627532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FFC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1F8F9B8A-D7B0-D540-BF8F-1D2B0E8711DE}"/>
                </a:ext>
              </a:extLst>
            </p:cNvPr>
            <p:cNvSpPr txBox="1"/>
            <p:nvPr/>
          </p:nvSpPr>
          <p:spPr>
            <a:xfrm>
              <a:off x="4340568" y="4184499"/>
              <a:ext cx="588623" cy="369332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tr-TR" sz="1800" dirty="0">
                  <a:latin typeface="Calibri" pitchFamily="34" charset="0"/>
                </a:rPr>
                <a:t>Disk</a:t>
              </a:r>
            </a:p>
          </p:txBody>
        </p:sp>
        <p:sp>
          <p:nvSpPr>
            <p:cNvPr id="131" name="AutoShape 37">
              <a:extLst>
                <a:ext uri="{FF2B5EF4-FFF2-40B4-BE49-F238E27FC236}">
                  <a16:creationId xmlns:a16="http://schemas.microsoft.com/office/drawing/2014/main" id="{9E179AC6-D9DF-C346-A714-C5A44066A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0629" y="5354252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8" name="AutoShape 37">
              <a:extLst>
                <a:ext uri="{FF2B5EF4-FFF2-40B4-BE49-F238E27FC236}">
                  <a16:creationId xmlns:a16="http://schemas.microsoft.com/office/drawing/2014/main" id="{59FC0EBF-8728-6E44-8826-9422F6316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927" y="5045996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FFC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9" name="AutoShape 37">
              <a:extLst>
                <a:ext uri="{FF2B5EF4-FFF2-40B4-BE49-F238E27FC236}">
                  <a16:creationId xmlns:a16="http://schemas.microsoft.com/office/drawing/2014/main" id="{FE531D65-76AA-F64F-9813-AF2CD9293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927" y="5779932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FFC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2" name="AutoShape 37">
              <a:extLst>
                <a:ext uri="{FF2B5EF4-FFF2-40B4-BE49-F238E27FC236}">
                  <a16:creationId xmlns:a16="http://schemas.microsoft.com/office/drawing/2014/main" id="{9E179AC6-D9DF-C346-A714-C5A44066A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0629" y="4954500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4" name="AutoShape 37">
              <a:extLst>
                <a:ext uri="{FF2B5EF4-FFF2-40B4-BE49-F238E27FC236}">
                  <a16:creationId xmlns:a16="http://schemas.microsoft.com/office/drawing/2014/main" id="{59FC0EBF-8728-6E44-8826-9422F6316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8454" y="5253460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FFC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5" name="AutoShape 37">
              <a:extLst>
                <a:ext uri="{FF2B5EF4-FFF2-40B4-BE49-F238E27FC236}">
                  <a16:creationId xmlns:a16="http://schemas.microsoft.com/office/drawing/2014/main" id="{59FC0EBF-8728-6E44-8826-9422F6316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270" y="5412964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FFC000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509086F8-3829-9441-B94A-85B7A1198B11}"/>
                </a:ext>
              </a:extLst>
            </p:cNvPr>
            <p:cNvSpPr txBox="1"/>
            <p:nvPr/>
          </p:nvSpPr>
          <p:spPr>
            <a:xfrm>
              <a:off x="2769750" y="4706318"/>
              <a:ext cx="418704" cy="1295868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tr-TR" sz="1800" dirty="0">
                  <a:latin typeface="Calibri" pitchFamily="34" charset="0"/>
                </a:rPr>
                <a:t>2</a:t>
              </a:r>
              <a:r>
                <a:rPr lang="en-US" sz="1800" dirty="0">
                  <a:latin typeface="Calibri" pitchFamily="34" charset="0"/>
                </a:rPr>
                <a:t>1</a:t>
              </a:r>
              <a:endParaRPr lang="tr-TR" sz="1800" dirty="0">
                <a:latin typeface="Calibri" pitchFamily="34" charset="0"/>
              </a:endParaRPr>
            </a:p>
            <a:p>
              <a:pPr>
                <a:lnSpc>
                  <a:spcPct val="150000"/>
                </a:lnSpc>
              </a:pPr>
              <a:r>
                <a:rPr lang="tr-TR" sz="1800" dirty="0">
                  <a:latin typeface="Calibri" pitchFamily="34" charset="0"/>
                </a:rPr>
                <a:t>1</a:t>
              </a:r>
              <a:r>
                <a:rPr lang="en-US" sz="1800" dirty="0">
                  <a:latin typeface="Calibri" pitchFamily="34" charset="0"/>
                </a:rPr>
                <a:t>1</a:t>
              </a:r>
              <a:endParaRPr lang="tr-TR" sz="1800" dirty="0">
                <a:latin typeface="Calibri" pitchFamily="3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800" dirty="0">
                  <a:latin typeface="Calibri" pitchFamily="34" charset="0"/>
                </a:rPr>
                <a:t>1</a:t>
              </a:r>
              <a:r>
                <a:rPr lang="tr-TR" sz="18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09086F8-3829-9441-B94A-85B7A1198B11}"/>
                </a:ext>
              </a:extLst>
            </p:cNvPr>
            <p:cNvSpPr txBox="1"/>
            <p:nvPr/>
          </p:nvSpPr>
          <p:spPr>
            <a:xfrm>
              <a:off x="3858986" y="4836278"/>
              <a:ext cx="418704" cy="1338828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800" dirty="0">
                  <a:latin typeface="Calibri" pitchFamily="34" charset="0"/>
                </a:rPr>
                <a:t>15</a:t>
              </a:r>
              <a:endParaRPr lang="tr-TR" sz="1800" dirty="0">
                <a:latin typeface="Calibri" pitchFamily="3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800" dirty="0">
                  <a:latin typeface="Calibri" pitchFamily="34" charset="0"/>
                </a:rPr>
                <a:t>42</a:t>
              </a:r>
            </a:p>
            <a:p>
              <a:pPr>
                <a:lnSpc>
                  <a:spcPct val="150000"/>
                </a:lnSpc>
              </a:pPr>
              <a:r>
                <a:rPr lang="en-US" sz="1800" dirty="0">
                  <a:latin typeface="Calibri" pitchFamily="34" charset="0"/>
                </a:rPr>
                <a:t>32</a:t>
              </a:r>
              <a:endParaRPr lang="tr-TR" sz="1800" dirty="0">
                <a:latin typeface="Calibri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09086F8-3829-9441-B94A-85B7A1198B11}"/>
                </a:ext>
              </a:extLst>
            </p:cNvPr>
            <p:cNvSpPr txBox="1"/>
            <p:nvPr/>
          </p:nvSpPr>
          <p:spPr>
            <a:xfrm>
              <a:off x="5413842" y="4781114"/>
              <a:ext cx="418704" cy="1338828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800" dirty="0">
                  <a:latin typeface="Calibri" pitchFamily="34" charset="0"/>
                </a:rPr>
                <a:t>15</a:t>
              </a:r>
              <a:endParaRPr lang="tr-TR" sz="1800" dirty="0">
                <a:latin typeface="Calibri" pitchFamily="3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800" dirty="0">
                  <a:latin typeface="Calibri" pitchFamily="34" charset="0"/>
                </a:rPr>
                <a:t>42</a:t>
              </a:r>
            </a:p>
            <a:p>
              <a:pPr>
                <a:lnSpc>
                  <a:spcPct val="150000"/>
                </a:lnSpc>
              </a:pPr>
              <a:r>
                <a:rPr lang="en-US" sz="1800" dirty="0">
                  <a:latin typeface="Calibri" pitchFamily="34" charset="0"/>
                </a:rPr>
                <a:t>32</a:t>
              </a:r>
              <a:endParaRPr lang="tr-TR" sz="1800" dirty="0">
                <a:latin typeface="Calibri" pitchFamily="34" charset="0"/>
              </a:endParaRPr>
            </a:p>
          </p:txBody>
        </p:sp>
        <p:sp>
          <p:nvSpPr>
            <p:cNvPr id="60" name="AutoShape 37">
              <a:extLst>
                <a:ext uri="{FF2B5EF4-FFF2-40B4-BE49-F238E27FC236}">
                  <a16:creationId xmlns:a16="http://schemas.microsoft.com/office/drawing/2014/main" id="{9E179AC6-D9DF-C346-A714-C5A44066A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8389" y="5803969"/>
              <a:ext cx="529260" cy="246240"/>
            </a:xfrm>
            <a:prstGeom prst="roundRect">
              <a:avLst>
                <a:gd name="adj" fmla="val 875"/>
              </a:avLst>
            </a:prstGeom>
            <a:solidFill>
              <a:srgbClr val="F6F2F2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837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Working Set</a:t>
            </a:r>
          </a:p>
        </p:txBody>
      </p:sp>
      <p:sp>
        <p:nvSpPr>
          <p:cNvPr id="182274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334170" cy="4968876"/>
          </a:xfrm>
        </p:spPr>
        <p:txBody>
          <a:bodyPr>
            <a:normAutofit fontScale="92500"/>
          </a:bodyPr>
          <a:lstStyle/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A process's </a:t>
            </a:r>
            <a:r>
              <a:rPr lang="en-GB" altLang="en-US" i="1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working set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is the set of pages that it currently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needs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endParaRPr lang="en-GB" altLang="ja-JP" dirty="0">
              <a:latin typeface="Calibri" charset="0"/>
              <a:ea typeface="Calibri" charset="0"/>
              <a:cs typeface="Calibri" charset="0"/>
            </a:endParaRP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i="1" dirty="0">
                <a:latin typeface="Calibri" charset="0"/>
                <a:ea typeface="Calibri" charset="0"/>
                <a:cs typeface="Calibri" charset="0"/>
              </a:rPr>
              <a:t>Definition: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sz="18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WS(P, t, w) = the set of pages that process P accessed in the time interval [t-w, t]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ja-JP" altLang="en-GB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w</a:t>
            </a:r>
            <a:r>
              <a:rPr lang="ja-JP" altLang="en-GB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is usually counted in terms of number of page references</a:t>
            </a:r>
          </a:p>
          <a:p>
            <a:pPr lvl="2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sz="18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A page is in WS if it was referenced in the last w page references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i="1" dirty="0">
                <a:latin typeface="Calibri" charset="0"/>
                <a:ea typeface="Calibri" charset="0"/>
                <a:cs typeface="Calibri" charset="0"/>
              </a:rPr>
              <a:t>Working set changes over the lifetime of the process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Periods of high locality exhibit </a:t>
            </a:r>
            <a:r>
              <a:rPr lang="en-GB" altLang="en-US" b="1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smaller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working set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Periods of low locality exhibit </a:t>
            </a:r>
            <a:r>
              <a:rPr lang="en-GB" altLang="en-US" b="1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larger</a:t>
            </a: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 working set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i="1" dirty="0">
                <a:latin typeface="Calibri" charset="0"/>
                <a:ea typeface="Calibri" charset="0"/>
                <a:cs typeface="Calibri" charset="0"/>
              </a:rPr>
              <a:t>Basic idea: Give process enough memory for its working set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If WS is larger than physical memory allocated to process, it will tend to swap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If WS is smaller than memory allocated to process, it's wasteful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This amount of memory grows and shrinks over time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i="1" dirty="0">
              <a:latin typeface="Calibri" charset="0"/>
              <a:ea typeface="Calibri" charset="0"/>
              <a:cs typeface="Calibri" charset="0"/>
            </a:endParaRP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i="1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Estimating the working set</a:t>
            </a:r>
          </a:p>
        </p:txBody>
      </p:sp>
      <p:sp>
        <p:nvSpPr>
          <p:cNvPr id="184322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4"/>
            <a:ext cx="7896225" cy="549592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do we determine the working set?</a:t>
            </a:r>
          </a:p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Simple approach: modified clock algorithm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Sweep the clock hand at fixed time intervals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Record how many seconds since last page reference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All pages referenced in last T seconds are in the working set</a:t>
            </a:r>
          </a:p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Now that we know the working set, how do we allocate memory?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working sets for all processes fit in physical memory, done!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Otherwise, reduce memory allocation of larger processes</a:t>
            </a:r>
          </a:p>
          <a:p>
            <a:pPr lvl="2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Idea: Big processes will swap anyway, so let the small jobs run unencumbered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Very similar to shortest-job-first scheduling: give smaller processes better chance of fitting in memory</a:t>
            </a:r>
          </a:p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do we decide the working set time limit T?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T is too large, very few processes will fit in memory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T is too small, system will spend more time swapping</a:t>
            </a:r>
          </a:p>
          <a:p>
            <a:pPr lvl="2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Which is better?</a:t>
            </a:r>
          </a:p>
        </p:txBody>
      </p:sp>
    </p:spTree>
    <p:extLst>
      <p:ext uri="{BB962C8B-B14F-4D97-AF65-F5344CB8AC3E}">
        <p14:creationId xmlns:p14="http://schemas.microsoft.com/office/powerpoint/2010/main" val="1134951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Page Fault Frequency</a:t>
            </a:r>
          </a:p>
        </p:txBody>
      </p:sp>
      <p:sp>
        <p:nvSpPr>
          <p:cNvPr id="1863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Dynamically tune memory size of process based on # page faults</a:t>
            </a:r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Monitor page fault rate for each process (faults per sec)</a:t>
            </a:r>
            <a:r>
              <a:rPr lang="en-US" altLang="en-US" dirty="0"/>
              <a:t>‏</a:t>
            </a:r>
            <a:endParaRPr lang="en-GB" altLang="en-US" dirty="0"/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If page fault rate above threshold, give process more memory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Should cause process to fault less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Doesn't always work!</a:t>
            </a:r>
          </a:p>
          <a:p>
            <a:pPr lvl="2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Recall </a:t>
            </a:r>
            <a:r>
              <a:rPr lang="en-GB" altLang="en-US" dirty="0" err="1"/>
              <a:t>Belady's</a:t>
            </a:r>
            <a:r>
              <a:rPr lang="en-GB" altLang="en-US" dirty="0"/>
              <a:t> Anomaly</a:t>
            </a:r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If page fault rate below threshold, reduce memory allocation</a:t>
            </a:r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477457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Evict/Page-Out Pages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page fault, when a free page is required</a:t>
            </a:r>
          </a:p>
          <a:p>
            <a:pPr lvl="1"/>
            <a:r>
              <a:rPr lang="en-US" dirty="0"/>
              <a:t>In a loaded system most requests need replacement algorithm to work.</a:t>
            </a:r>
          </a:p>
          <a:p>
            <a:pPr lvl="1"/>
            <a:r>
              <a:rPr lang="en-US" dirty="0"/>
              <a:t>When replacement requires I/O, task needs to sleep.</a:t>
            </a:r>
          </a:p>
          <a:p>
            <a:pPr lvl="1"/>
            <a:r>
              <a:rPr lang="en-US" dirty="0"/>
              <a:t>Performance of tasks reduces, replacement time is added.</a:t>
            </a:r>
          </a:p>
          <a:p>
            <a:r>
              <a:rPr lang="en-US" dirty="0"/>
              <a:t>Solution: Page Daemon (or swap daemon)</a:t>
            </a:r>
          </a:p>
          <a:p>
            <a:pPr lvl="1"/>
            <a:r>
              <a:rPr lang="en-US" dirty="0"/>
              <a:t>Watches system free memory. Start replacing pages as free memory drops below a threshold.</a:t>
            </a:r>
          </a:p>
          <a:p>
            <a:pPr lvl="1"/>
            <a:r>
              <a:rPr lang="en-US" dirty="0"/>
              <a:t>Maintains a pool of free memory all the time so tasks requiring a new page can find a new page instantly.</a:t>
            </a:r>
          </a:p>
          <a:p>
            <a:pPr lvl="1"/>
            <a:r>
              <a:rPr lang="en-US" dirty="0"/>
              <a:t>It sleeps when there is plenty of memory. Adaptively wake ups more often and replaces more pages as system is low on memory.</a:t>
            </a:r>
          </a:p>
          <a:p>
            <a:pPr lvl="1"/>
            <a:r>
              <a:rPr lang="en-US" dirty="0"/>
              <a:t>In extreme cases, it starts replacing whole memory of tasks (trashing) </a:t>
            </a:r>
          </a:p>
        </p:txBody>
      </p:sp>
    </p:spTree>
    <p:extLst>
      <p:ext uri="{BB962C8B-B14F-4D97-AF65-F5344CB8AC3E}">
        <p14:creationId xmlns:p14="http://schemas.microsoft.com/office/powerpoint/2010/main" val="31187086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Paging and swapping</a:t>
            </a:r>
          </a:p>
        </p:txBody>
      </p:sp>
      <p:sp>
        <p:nvSpPr>
          <p:cNvPr id="13312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However, on heavily-loaded systems, memory can fill up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To achieve good system performance, must move </a:t>
            </a:r>
            <a:r>
              <a:rPr lang="ja-JP" altLang="en-GB" dirty="0"/>
              <a:t>“</a:t>
            </a:r>
            <a:r>
              <a:rPr lang="en-GB" altLang="ja-JP" dirty="0"/>
              <a:t>inactive</a:t>
            </a:r>
            <a:r>
              <a:rPr lang="ja-JP" altLang="en-GB" dirty="0"/>
              <a:t>”</a:t>
            </a:r>
            <a:r>
              <a:rPr lang="en-GB" altLang="ja-JP" dirty="0"/>
              <a:t> pages out to disk</a:t>
            </a:r>
          </a:p>
          <a:p>
            <a:pPr lvl="2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we didn't do this, what options would the system have if memory is full???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What constitutes an </a:t>
            </a:r>
            <a:r>
              <a:rPr lang="ja-JP" altLang="en-GB" dirty="0"/>
              <a:t>“</a:t>
            </a:r>
            <a:r>
              <a:rPr lang="en-GB" altLang="ja-JP" dirty="0"/>
              <a:t>inactive</a:t>
            </a:r>
            <a:r>
              <a:rPr lang="ja-JP" altLang="en-GB" dirty="0"/>
              <a:t>”</a:t>
            </a:r>
            <a:r>
              <a:rPr lang="en-GB" altLang="ja-JP" dirty="0"/>
              <a:t> page?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do we choose the right set of pages to copy out to disk?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do we decide when to move a page back into memory?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Swapping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Usually refers to moving the memory for an entire process out to disk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This effectively puts the process to sleep until OS decides to swap it back in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Paging out/in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Refers to moving individual pages out to disk (and back)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We often use the terms </a:t>
            </a:r>
            <a:r>
              <a:rPr lang="ja-JP" altLang="en-GB" dirty="0"/>
              <a:t>“</a:t>
            </a:r>
            <a:r>
              <a:rPr lang="en-GB" altLang="ja-JP" dirty="0"/>
              <a:t>paging out</a:t>
            </a:r>
            <a:r>
              <a:rPr lang="ja-JP" altLang="en-GB" dirty="0"/>
              <a:t>”</a:t>
            </a:r>
            <a:r>
              <a:rPr lang="en-GB" altLang="ja-JP" dirty="0"/>
              <a:t> and </a:t>
            </a:r>
            <a:r>
              <a:rPr lang="ja-JP" altLang="en-GB" dirty="0"/>
              <a:t>“</a:t>
            </a:r>
            <a:r>
              <a:rPr lang="en-GB" altLang="ja-JP" dirty="0"/>
              <a:t>swapping</a:t>
            </a:r>
            <a:r>
              <a:rPr lang="ja-JP" altLang="en-GB" dirty="0"/>
              <a:t>”</a:t>
            </a:r>
            <a:r>
              <a:rPr lang="en-GB" altLang="ja-JP" dirty="0"/>
              <a:t> interchangeably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076861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 dirty="0"/>
              <a:t>Trashing</a:t>
            </a:r>
          </a:p>
        </p:txBody>
      </p:sp>
      <p:sp>
        <p:nvSpPr>
          <p:cNvPr id="188418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4"/>
            <a:ext cx="8454132" cy="54959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As system becomes more loaded, spends more of its time paging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Eventually, no useful work gets done!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>
              <a:solidFill>
                <a:srgbClr val="2323DC"/>
              </a:solidFill>
            </a:endParaRP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>
              <a:solidFill>
                <a:srgbClr val="2323DC"/>
              </a:solidFill>
            </a:endParaRP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>
              <a:solidFill>
                <a:srgbClr val="2323DC"/>
              </a:solidFill>
            </a:endParaRP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>
              <a:solidFill>
                <a:srgbClr val="2323DC"/>
              </a:solidFill>
            </a:endParaRP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>
              <a:solidFill>
                <a:srgbClr val="2323DC"/>
              </a:solidFill>
            </a:endParaRP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System is overcommitted!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the system has too little memory, the page replacement algorithm doesn't matter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Solutions?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Change scheduling priorities to </a:t>
            </a:r>
            <a:r>
              <a:rPr lang="ja-JP" altLang="en-GB" dirty="0"/>
              <a:t>“</a:t>
            </a:r>
            <a:r>
              <a:rPr lang="en-GB" altLang="ja-JP" dirty="0"/>
              <a:t>slow down</a:t>
            </a:r>
            <a:r>
              <a:rPr lang="ja-JP" altLang="en-GB" dirty="0"/>
              <a:t>”</a:t>
            </a:r>
            <a:r>
              <a:rPr lang="en-GB" altLang="ja-JP" dirty="0"/>
              <a:t> processes that are thrashing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Identify process that are hogging the system and kill them?</a:t>
            </a:r>
          </a:p>
          <a:p>
            <a:pPr lvl="2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>
                <a:solidFill>
                  <a:srgbClr val="2323DC"/>
                </a:solidFill>
              </a:rPr>
              <a:t>Is thrashing a problem on systems with only one user?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93087" y="2115767"/>
            <a:ext cx="5591520" cy="2256479"/>
            <a:chOff x="1680481" y="1260361"/>
            <a:chExt cx="5591520" cy="2256479"/>
          </a:xfrm>
        </p:grpSpPr>
        <p:sp>
          <p:nvSpPr>
            <p:cNvPr id="188419" name="Line 3"/>
            <p:cNvSpPr>
              <a:spLocks noChangeShapeType="1"/>
            </p:cNvSpPr>
            <p:nvPr/>
          </p:nvSpPr>
          <p:spPr bwMode="auto">
            <a:xfrm>
              <a:off x="2109601" y="1266121"/>
              <a:ext cx="1440" cy="1952640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88420" name="Line 4"/>
            <p:cNvSpPr>
              <a:spLocks noChangeShapeType="1"/>
            </p:cNvSpPr>
            <p:nvPr/>
          </p:nvSpPr>
          <p:spPr bwMode="auto">
            <a:xfrm>
              <a:off x="2109601" y="3201481"/>
              <a:ext cx="3700800" cy="1440"/>
            </a:xfrm>
            <a:prstGeom prst="line">
              <a:avLst/>
            </a:prstGeom>
            <a:noFill/>
            <a:ln w="3672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88421" name="Freeform 5"/>
            <p:cNvSpPr>
              <a:spLocks noChangeArrowheads="1"/>
            </p:cNvSpPr>
            <p:nvPr/>
          </p:nvSpPr>
          <p:spPr bwMode="auto">
            <a:xfrm>
              <a:off x="2145600" y="1601641"/>
              <a:ext cx="3749760" cy="1546560"/>
            </a:xfrm>
            <a:custGeom>
              <a:avLst/>
              <a:gdLst>
                <a:gd name="T0" fmla="*/ 0 w 11480"/>
                <a:gd name="T1" fmla="*/ 2147483646 h 4736"/>
                <a:gd name="T2" fmla="*/ 2147483646 w 11480"/>
                <a:gd name="T3" fmla="*/ 2147483646 h 4736"/>
                <a:gd name="T4" fmla="*/ 2147483646 w 11480"/>
                <a:gd name="T5" fmla="*/ 2147483646 h 4736"/>
                <a:gd name="T6" fmla="*/ 2147483646 w 11480"/>
                <a:gd name="T7" fmla="*/ 0 h 4736"/>
                <a:gd name="T8" fmla="*/ 2147483646 w 11480"/>
                <a:gd name="T9" fmla="*/ 2147483646 h 4736"/>
                <a:gd name="T10" fmla="*/ 2147483646 w 11480"/>
                <a:gd name="T11" fmla="*/ 2147483646 h 4736"/>
                <a:gd name="T12" fmla="*/ 2147483646 w 11480"/>
                <a:gd name="T13" fmla="*/ 2147483646 h 4736"/>
                <a:gd name="T14" fmla="*/ 2147483646 w 11480"/>
                <a:gd name="T15" fmla="*/ 2147483646 h 47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480"/>
                <a:gd name="T25" fmla="*/ 0 h 4736"/>
                <a:gd name="T26" fmla="*/ 11480 w 11480"/>
                <a:gd name="T27" fmla="*/ 4736 h 47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480" h="4736">
                  <a:moveTo>
                    <a:pt x="0" y="4735"/>
                  </a:moveTo>
                  <a:lnTo>
                    <a:pt x="1540" y="3370"/>
                  </a:lnTo>
                  <a:lnTo>
                    <a:pt x="3342" y="1281"/>
                  </a:lnTo>
                  <a:lnTo>
                    <a:pt x="5986" y="0"/>
                  </a:lnTo>
                  <a:lnTo>
                    <a:pt x="7934" y="251"/>
                  </a:lnTo>
                  <a:lnTo>
                    <a:pt x="8835" y="2646"/>
                  </a:lnTo>
                  <a:lnTo>
                    <a:pt x="10462" y="4206"/>
                  </a:lnTo>
                  <a:lnTo>
                    <a:pt x="11479" y="4707"/>
                  </a:lnTo>
                </a:path>
              </a:pathLst>
            </a:custGeom>
            <a:noFill/>
            <a:ln w="18360">
              <a:solidFill>
                <a:srgbClr val="99333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88422" name="Text Box 6"/>
            <p:cNvSpPr txBox="1">
              <a:spLocks noChangeArrowheads="1"/>
            </p:cNvSpPr>
            <p:nvPr/>
          </p:nvSpPr>
          <p:spPr bwMode="auto">
            <a:xfrm>
              <a:off x="2783521" y="3274920"/>
              <a:ext cx="448848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Number of processes</a:t>
              </a:r>
            </a:p>
          </p:txBody>
        </p:sp>
        <p:sp>
          <p:nvSpPr>
            <p:cNvPr id="188423" name="Text Box 7"/>
            <p:cNvSpPr txBox="1">
              <a:spLocks noChangeArrowheads="1"/>
            </p:cNvSpPr>
            <p:nvPr/>
          </p:nvSpPr>
          <p:spPr bwMode="auto">
            <a:xfrm rot="-5400000">
              <a:off x="1067041" y="2130121"/>
              <a:ext cx="14688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CPU utilization</a:t>
              </a:r>
            </a:p>
          </p:txBody>
        </p:sp>
        <p:sp>
          <p:nvSpPr>
            <p:cNvPr id="188424" name="Line 8"/>
            <p:cNvSpPr>
              <a:spLocks noChangeShapeType="1"/>
            </p:cNvSpPr>
            <p:nvPr/>
          </p:nvSpPr>
          <p:spPr bwMode="auto">
            <a:xfrm>
              <a:off x="4795201" y="1428841"/>
              <a:ext cx="872640" cy="1440"/>
            </a:xfrm>
            <a:prstGeom prst="line">
              <a:avLst/>
            </a:prstGeom>
            <a:noFill/>
            <a:ln w="36720">
              <a:solidFill>
                <a:srgbClr val="2323D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88425" name="Line 9"/>
            <p:cNvSpPr>
              <a:spLocks noChangeShapeType="1"/>
            </p:cNvSpPr>
            <p:nvPr/>
          </p:nvSpPr>
          <p:spPr bwMode="auto">
            <a:xfrm>
              <a:off x="4786561" y="1260361"/>
              <a:ext cx="1440" cy="336960"/>
            </a:xfrm>
            <a:prstGeom prst="line">
              <a:avLst/>
            </a:prstGeom>
            <a:noFill/>
            <a:ln w="36720">
              <a:solidFill>
                <a:srgbClr val="2323DC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88426" name="Text Box 10"/>
            <p:cNvSpPr txBox="1">
              <a:spLocks noChangeArrowheads="1"/>
            </p:cNvSpPr>
            <p:nvPr/>
          </p:nvSpPr>
          <p:spPr bwMode="auto">
            <a:xfrm>
              <a:off x="5709601" y="1294921"/>
              <a:ext cx="1002240" cy="243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i="1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Trashing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346591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Benefits of sharing pages</a:t>
            </a:r>
          </a:p>
        </p:txBody>
      </p:sp>
      <p:sp>
        <p:nvSpPr>
          <p:cNvPr id="13005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much memory savings do we get from sharing pages across identical processes?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A lot! Use the </a:t>
            </a:r>
            <a:r>
              <a:rPr lang="ja-JP" altLang="en-GB" dirty="0"/>
              <a:t>“</a:t>
            </a:r>
            <a:r>
              <a:rPr lang="en-GB" altLang="ja-JP" dirty="0"/>
              <a:t>top</a:t>
            </a:r>
            <a:r>
              <a:rPr lang="ja-JP" altLang="en-GB" dirty="0"/>
              <a:t>”</a:t>
            </a:r>
            <a:r>
              <a:rPr lang="en-GB" altLang="ja-JP" dirty="0"/>
              <a:t> command...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</p:txBody>
      </p:sp>
      <p:pic>
        <p:nvPicPr>
          <p:cNvPr id="13005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987" y="2590998"/>
            <a:ext cx="5741999" cy="4084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38748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AutoShape 37">
            <a:extLst>
              <a:ext uri="{FF2B5EF4-FFF2-40B4-BE49-F238E27FC236}">
                <a16:creationId xmlns:a16="http://schemas.microsoft.com/office/drawing/2014/main" id="{9265F710-4568-B04C-B8CF-2771B23ED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1270" y="1046742"/>
            <a:ext cx="529260" cy="246240"/>
          </a:xfrm>
          <a:prstGeom prst="roundRect">
            <a:avLst>
              <a:gd name="adj" fmla="val 875"/>
            </a:avLst>
          </a:prstGeom>
          <a:solidFill>
            <a:srgbClr val="FFC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926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441" y="227880"/>
            <a:ext cx="8076960" cy="610560"/>
          </a:xfrm>
        </p:spPr>
        <p:txBody>
          <a:bodyPr vert="horz" wrap="square" lIns="81621" tIns="42443" rIns="81621" bIns="42443" numCol="1" anchor="b" anchorCtr="0" compatLnSpc="1">
            <a:prstTxWarp prst="textNoShape">
              <a:avLst/>
            </a:prstTxWarp>
          </a:bodyPr>
          <a:lstStyle/>
          <a:p>
            <a:pPr>
              <a:lnSpc>
                <a:spcPct val="8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Page Replacement</a:t>
            </a:r>
          </a:p>
        </p:txBody>
      </p:sp>
      <p:pic>
        <p:nvPicPr>
          <p:cNvPr id="1392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" t="1535" r="693" b="1535"/>
          <a:stretch>
            <a:fillRect/>
          </a:stretch>
        </p:blipFill>
        <p:spPr bwMode="auto">
          <a:xfrm>
            <a:off x="-3538819" y="4195381"/>
            <a:ext cx="3000937" cy="2212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DD8F01D-9E19-9E45-BCC6-0C85125B3F36}"/>
              </a:ext>
            </a:extLst>
          </p:cNvPr>
          <p:cNvSpPr txBox="1"/>
          <p:nvPr/>
        </p:nvSpPr>
        <p:spPr>
          <a:xfrm>
            <a:off x="1012301" y="1369742"/>
            <a:ext cx="320922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V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9F8F45B-A2AE-3B41-A852-2A5CFD056D82}"/>
              </a:ext>
            </a:extLst>
          </p:cNvPr>
          <p:cNvSpPr txBox="1"/>
          <p:nvPr/>
        </p:nvSpPr>
        <p:spPr>
          <a:xfrm>
            <a:off x="1814193" y="1387474"/>
            <a:ext cx="533416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PTE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6AC9E451-FF62-634A-A306-929A98B5690E}"/>
              </a:ext>
            </a:extLst>
          </p:cNvPr>
          <p:cNvGrpSpPr/>
          <p:nvPr/>
        </p:nvGrpSpPr>
        <p:grpSpPr>
          <a:xfrm>
            <a:off x="1028081" y="1747524"/>
            <a:ext cx="1805610" cy="296226"/>
            <a:chOff x="1794840" y="1720667"/>
            <a:chExt cx="777600" cy="164160"/>
          </a:xfrm>
          <a:solidFill>
            <a:srgbClr val="FF0000">
              <a:alpha val="20000"/>
            </a:srgbClr>
          </a:solidFill>
        </p:grpSpPr>
        <p:sp>
          <p:nvSpPr>
            <p:cNvPr id="74" name="AutoShape 37">
              <a:extLst>
                <a:ext uri="{FF2B5EF4-FFF2-40B4-BE49-F238E27FC236}">
                  <a16:creationId xmlns:a16="http://schemas.microsoft.com/office/drawing/2014/main" id="{300BA90C-8BFE-DF40-822E-A6A664C0C2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4840" y="1720667"/>
              <a:ext cx="777600" cy="164160"/>
            </a:xfrm>
            <a:prstGeom prst="roundRect">
              <a:avLst>
                <a:gd name="adj" fmla="val 875"/>
              </a:avLst>
            </a:prstGeom>
            <a:grp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878F436B-B9A6-0F43-9736-0792BF2948A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24050" y="1720667"/>
              <a:ext cx="0" cy="164160"/>
            </a:xfrm>
            <a:prstGeom prst="line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E0025EFF-A470-9C48-ACD7-2900A8825F48}"/>
              </a:ext>
            </a:extLst>
          </p:cNvPr>
          <p:cNvGrpSpPr/>
          <p:nvPr/>
        </p:nvGrpSpPr>
        <p:grpSpPr>
          <a:xfrm>
            <a:off x="1028081" y="2034468"/>
            <a:ext cx="1805610" cy="296226"/>
            <a:chOff x="1794840" y="1720667"/>
            <a:chExt cx="777600" cy="164160"/>
          </a:xfrm>
          <a:solidFill>
            <a:srgbClr val="FF0000">
              <a:alpha val="20000"/>
            </a:srgbClr>
          </a:solidFill>
        </p:grpSpPr>
        <p:sp>
          <p:nvSpPr>
            <p:cNvPr id="77" name="AutoShape 37">
              <a:extLst>
                <a:ext uri="{FF2B5EF4-FFF2-40B4-BE49-F238E27FC236}">
                  <a16:creationId xmlns:a16="http://schemas.microsoft.com/office/drawing/2014/main" id="{9B70C5E6-058D-E643-8DBA-2DC1903F2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4840" y="1720667"/>
              <a:ext cx="777600" cy="164160"/>
            </a:xfrm>
            <a:prstGeom prst="roundRect">
              <a:avLst>
                <a:gd name="adj" fmla="val 875"/>
              </a:avLst>
            </a:prstGeom>
            <a:grp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b="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366A5E43-43A6-3F48-BEC5-F5FCB78A962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24050" y="1720667"/>
              <a:ext cx="0" cy="164160"/>
            </a:xfrm>
            <a:prstGeom prst="line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90C184A-3FB9-BE43-A102-F9CD8A7E3C79}"/>
              </a:ext>
            </a:extLst>
          </p:cNvPr>
          <p:cNvGrpSpPr/>
          <p:nvPr/>
        </p:nvGrpSpPr>
        <p:grpSpPr>
          <a:xfrm>
            <a:off x="1028081" y="2321412"/>
            <a:ext cx="1805610" cy="296226"/>
            <a:chOff x="1794840" y="1720667"/>
            <a:chExt cx="777600" cy="164160"/>
          </a:xfrm>
          <a:solidFill>
            <a:schemeClr val="accent2">
              <a:alpha val="20000"/>
            </a:schemeClr>
          </a:solidFill>
        </p:grpSpPr>
        <p:sp>
          <p:nvSpPr>
            <p:cNvPr id="80" name="AutoShape 37">
              <a:extLst>
                <a:ext uri="{FF2B5EF4-FFF2-40B4-BE49-F238E27FC236}">
                  <a16:creationId xmlns:a16="http://schemas.microsoft.com/office/drawing/2014/main" id="{ED35AE46-E007-DF49-B79A-7352607B80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4840" y="1720667"/>
              <a:ext cx="777600" cy="164160"/>
            </a:xfrm>
            <a:prstGeom prst="roundRect">
              <a:avLst>
                <a:gd name="adj" fmla="val 875"/>
              </a:avLst>
            </a:prstGeom>
            <a:grp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23DDC0F5-CFEB-E44E-85E3-0C9597124A1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24050" y="1720667"/>
              <a:ext cx="0" cy="164160"/>
            </a:xfrm>
            <a:prstGeom prst="line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E11BC52C-C18B-A245-90C6-A7DCC8C98EE9}"/>
              </a:ext>
            </a:extLst>
          </p:cNvPr>
          <p:cNvGrpSpPr/>
          <p:nvPr/>
        </p:nvGrpSpPr>
        <p:grpSpPr>
          <a:xfrm>
            <a:off x="1028081" y="2608356"/>
            <a:ext cx="1805610" cy="296226"/>
            <a:chOff x="1794840" y="1720667"/>
            <a:chExt cx="777600" cy="164160"/>
          </a:xfrm>
          <a:solidFill>
            <a:schemeClr val="accent2">
              <a:alpha val="20000"/>
            </a:schemeClr>
          </a:solidFill>
        </p:grpSpPr>
        <p:sp>
          <p:nvSpPr>
            <p:cNvPr id="83" name="AutoShape 37">
              <a:extLst>
                <a:ext uri="{FF2B5EF4-FFF2-40B4-BE49-F238E27FC236}">
                  <a16:creationId xmlns:a16="http://schemas.microsoft.com/office/drawing/2014/main" id="{7C47D53F-C1BD-F046-8883-33241B65F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4840" y="1720667"/>
              <a:ext cx="777600" cy="164160"/>
            </a:xfrm>
            <a:prstGeom prst="roundRect">
              <a:avLst>
                <a:gd name="adj" fmla="val 875"/>
              </a:avLst>
            </a:prstGeom>
            <a:grp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ECE01F5C-597D-0249-81A0-EADB54391CB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24050" y="1720667"/>
              <a:ext cx="0" cy="164160"/>
            </a:xfrm>
            <a:prstGeom prst="line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B9815B93-D8BB-9149-B6E9-B889BB8DB878}"/>
              </a:ext>
            </a:extLst>
          </p:cNvPr>
          <p:cNvGrpSpPr/>
          <p:nvPr/>
        </p:nvGrpSpPr>
        <p:grpSpPr>
          <a:xfrm>
            <a:off x="1028081" y="2895300"/>
            <a:ext cx="1805610" cy="296226"/>
            <a:chOff x="1794840" y="1720667"/>
            <a:chExt cx="777600" cy="164160"/>
          </a:xfrm>
          <a:solidFill>
            <a:srgbClr val="FF0000">
              <a:alpha val="20000"/>
            </a:srgbClr>
          </a:solidFill>
        </p:grpSpPr>
        <p:sp>
          <p:nvSpPr>
            <p:cNvPr id="86" name="AutoShape 37">
              <a:extLst>
                <a:ext uri="{FF2B5EF4-FFF2-40B4-BE49-F238E27FC236}">
                  <a16:creationId xmlns:a16="http://schemas.microsoft.com/office/drawing/2014/main" id="{0F278947-98E8-624D-B783-DDFEF4006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4840" y="1720667"/>
              <a:ext cx="777600" cy="164160"/>
            </a:xfrm>
            <a:prstGeom prst="roundRect">
              <a:avLst>
                <a:gd name="adj" fmla="val 875"/>
              </a:avLst>
            </a:prstGeom>
            <a:grp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b="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A3D647E-E6C2-5A4E-B1D0-1E01C44C90B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24050" y="1720667"/>
              <a:ext cx="0" cy="164160"/>
            </a:xfrm>
            <a:prstGeom prst="line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DB127731-FA6B-D34E-9BE1-C0FCA36CC40A}"/>
              </a:ext>
            </a:extLst>
          </p:cNvPr>
          <p:cNvGrpSpPr/>
          <p:nvPr/>
        </p:nvGrpSpPr>
        <p:grpSpPr>
          <a:xfrm>
            <a:off x="1028081" y="3182244"/>
            <a:ext cx="1805610" cy="296226"/>
            <a:chOff x="1794840" y="1720667"/>
            <a:chExt cx="777600" cy="164160"/>
          </a:xfrm>
          <a:solidFill>
            <a:schemeClr val="accent2">
              <a:alpha val="20000"/>
            </a:schemeClr>
          </a:solidFill>
        </p:grpSpPr>
        <p:sp>
          <p:nvSpPr>
            <p:cNvPr id="89" name="AutoShape 37">
              <a:extLst>
                <a:ext uri="{FF2B5EF4-FFF2-40B4-BE49-F238E27FC236}">
                  <a16:creationId xmlns:a16="http://schemas.microsoft.com/office/drawing/2014/main" id="{99695C07-B065-1D40-B3EE-970420D09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4840" y="1720667"/>
              <a:ext cx="777600" cy="164160"/>
            </a:xfrm>
            <a:prstGeom prst="roundRect">
              <a:avLst>
                <a:gd name="adj" fmla="val 875"/>
              </a:avLst>
            </a:prstGeom>
            <a:grp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A68E0ABC-CDF9-A645-90B7-2F5FD3E9DEE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24050" y="1720667"/>
              <a:ext cx="0" cy="164160"/>
            </a:xfrm>
            <a:prstGeom prst="line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FB6F8E2-55DF-FD4A-B3D3-9A7CC3782517}"/>
              </a:ext>
            </a:extLst>
          </p:cNvPr>
          <p:cNvGrpSpPr/>
          <p:nvPr/>
        </p:nvGrpSpPr>
        <p:grpSpPr>
          <a:xfrm>
            <a:off x="1028081" y="3469188"/>
            <a:ext cx="1805610" cy="296226"/>
            <a:chOff x="1794840" y="1720667"/>
            <a:chExt cx="777600" cy="164160"/>
          </a:xfrm>
          <a:solidFill>
            <a:srgbClr val="FF0000">
              <a:alpha val="20000"/>
            </a:srgbClr>
          </a:solidFill>
        </p:grpSpPr>
        <p:sp>
          <p:nvSpPr>
            <p:cNvPr id="92" name="AutoShape 37">
              <a:extLst>
                <a:ext uri="{FF2B5EF4-FFF2-40B4-BE49-F238E27FC236}">
                  <a16:creationId xmlns:a16="http://schemas.microsoft.com/office/drawing/2014/main" id="{E4AB898A-C6A9-5041-9568-222CEDB27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4840" y="1720667"/>
              <a:ext cx="777600" cy="164160"/>
            </a:xfrm>
            <a:prstGeom prst="roundRect">
              <a:avLst>
                <a:gd name="adj" fmla="val 875"/>
              </a:avLst>
            </a:prstGeom>
            <a:grp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51770E76-E82A-4E4B-BBC0-F055D94EE51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24050" y="1720667"/>
              <a:ext cx="0" cy="164160"/>
            </a:xfrm>
            <a:prstGeom prst="line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3BA069DA-4691-AF4D-8A47-A1941AB4319C}"/>
              </a:ext>
            </a:extLst>
          </p:cNvPr>
          <p:cNvGrpSpPr/>
          <p:nvPr/>
        </p:nvGrpSpPr>
        <p:grpSpPr>
          <a:xfrm>
            <a:off x="1028081" y="3756132"/>
            <a:ext cx="1805610" cy="296226"/>
            <a:chOff x="1794840" y="1720667"/>
            <a:chExt cx="777600" cy="164160"/>
          </a:xfrm>
          <a:solidFill>
            <a:schemeClr val="accent2">
              <a:alpha val="20000"/>
            </a:schemeClr>
          </a:solidFill>
        </p:grpSpPr>
        <p:sp>
          <p:nvSpPr>
            <p:cNvPr id="95" name="AutoShape 37">
              <a:extLst>
                <a:ext uri="{FF2B5EF4-FFF2-40B4-BE49-F238E27FC236}">
                  <a16:creationId xmlns:a16="http://schemas.microsoft.com/office/drawing/2014/main" id="{11543E78-CD63-B548-97AE-8F6FAF4AC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4840" y="1720667"/>
              <a:ext cx="777600" cy="164160"/>
            </a:xfrm>
            <a:prstGeom prst="roundRect">
              <a:avLst>
                <a:gd name="adj" fmla="val 875"/>
              </a:avLst>
            </a:prstGeom>
            <a:grp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 b="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0989DBAB-046C-2241-B80A-0D5F89A2374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24050" y="1720667"/>
              <a:ext cx="0" cy="164160"/>
            </a:xfrm>
            <a:prstGeom prst="line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7" name="AutoShape 37">
            <a:extLst>
              <a:ext uri="{FF2B5EF4-FFF2-40B4-BE49-F238E27FC236}">
                <a16:creationId xmlns:a16="http://schemas.microsoft.com/office/drawing/2014/main" id="{ECCCB598-BDA3-F34E-A6FA-848A6DD46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9100" y="1822589"/>
            <a:ext cx="529260" cy="246240"/>
          </a:xfrm>
          <a:prstGeom prst="roundRect">
            <a:avLst>
              <a:gd name="adj" fmla="val 875"/>
            </a:avLst>
          </a:prstGeom>
          <a:solidFill>
            <a:srgbClr val="00B050">
              <a:alpha val="20000"/>
            </a:srgbClr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8" name="AutoShape 37">
            <a:extLst>
              <a:ext uri="{FF2B5EF4-FFF2-40B4-BE49-F238E27FC236}">
                <a16:creationId xmlns:a16="http://schemas.microsoft.com/office/drawing/2014/main" id="{CF526E93-464C-6641-A6C9-30C7FDF0F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9100" y="2064080"/>
            <a:ext cx="529260" cy="246240"/>
          </a:xfrm>
          <a:prstGeom prst="roundRect">
            <a:avLst>
              <a:gd name="adj" fmla="val 875"/>
            </a:avLst>
          </a:prstGeom>
          <a:solidFill>
            <a:srgbClr val="00B050">
              <a:alpha val="20000"/>
            </a:srgbClr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9" name="AutoShape 37">
            <a:extLst>
              <a:ext uri="{FF2B5EF4-FFF2-40B4-BE49-F238E27FC236}">
                <a16:creationId xmlns:a16="http://schemas.microsoft.com/office/drawing/2014/main" id="{8926D900-4358-A14C-9504-3CA5B376E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4494" y="2305571"/>
            <a:ext cx="529260" cy="246240"/>
          </a:xfrm>
          <a:prstGeom prst="roundRect">
            <a:avLst>
              <a:gd name="adj" fmla="val 875"/>
            </a:avLst>
          </a:prstGeom>
          <a:solidFill>
            <a:srgbClr val="00B050">
              <a:alpha val="20000"/>
            </a:srgbClr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0" name="AutoShape 37">
            <a:extLst>
              <a:ext uri="{FF2B5EF4-FFF2-40B4-BE49-F238E27FC236}">
                <a16:creationId xmlns:a16="http://schemas.microsoft.com/office/drawing/2014/main" id="{2CBC7A0C-3654-9242-BE41-5CBA9F057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9100" y="2547063"/>
            <a:ext cx="529260" cy="246240"/>
          </a:xfrm>
          <a:prstGeom prst="roundRect">
            <a:avLst>
              <a:gd name="adj" fmla="val 875"/>
            </a:avLst>
          </a:prstGeom>
          <a:solidFill>
            <a:srgbClr val="00B050">
              <a:alpha val="20000"/>
            </a:srgbClr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09086F8-3829-9441-B94A-85B7A1198B11}"/>
              </a:ext>
            </a:extLst>
          </p:cNvPr>
          <p:cNvSpPr txBox="1"/>
          <p:nvPr/>
        </p:nvSpPr>
        <p:spPr>
          <a:xfrm>
            <a:off x="7586273" y="1777071"/>
            <a:ext cx="282450" cy="1015663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500" dirty="0">
                <a:latin typeface="Calibri" pitchFamily="34" charset="0"/>
              </a:rPr>
              <a:t>3</a:t>
            </a:r>
          </a:p>
          <a:p>
            <a:r>
              <a:rPr lang="tr-TR" sz="1500" dirty="0">
                <a:latin typeface="Calibri" pitchFamily="34" charset="0"/>
              </a:rPr>
              <a:t>2</a:t>
            </a:r>
          </a:p>
          <a:p>
            <a:r>
              <a:rPr lang="tr-TR" sz="1500" dirty="0">
                <a:latin typeface="Calibri" pitchFamily="34" charset="0"/>
              </a:rPr>
              <a:t>1</a:t>
            </a:r>
          </a:p>
          <a:p>
            <a:r>
              <a:rPr lang="tr-TR" sz="1500" dirty="0">
                <a:latin typeface="Calibri" pitchFamily="34" charset="0"/>
              </a:rPr>
              <a:t>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BC1CC0F-14EB-4446-800B-2E1844AFC1CC}"/>
              </a:ext>
            </a:extLst>
          </p:cNvPr>
          <p:cNvSpPr txBox="1"/>
          <p:nvPr/>
        </p:nvSpPr>
        <p:spPr>
          <a:xfrm>
            <a:off x="7897256" y="1865742"/>
            <a:ext cx="1004827" cy="64633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 err="1">
                <a:latin typeface="Calibri" pitchFamily="34" charset="0"/>
              </a:rPr>
              <a:t>Physical</a:t>
            </a:r>
            <a:r>
              <a:rPr lang="tr-TR" sz="1800" dirty="0">
                <a:latin typeface="Calibri" pitchFamily="34" charset="0"/>
              </a:rPr>
              <a:t> </a:t>
            </a:r>
          </a:p>
          <a:p>
            <a:r>
              <a:rPr lang="tr-TR" sz="1800" dirty="0">
                <a:latin typeface="Calibri" pitchFamily="34" charset="0"/>
              </a:rPr>
              <a:t>Memory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515E296D-3546-3A4B-AAC6-62D9A428CD22}"/>
              </a:ext>
            </a:extLst>
          </p:cNvPr>
          <p:cNvSpPr txBox="1"/>
          <p:nvPr/>
        </p:nvSpPr>
        <p:spPr>
          <a:xfrm>
            <a:off x="111293" y="2194165"/>
            <a:ext cx="692241" cy="64633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 err="1">
                <a:latin typeface="Calibri" pitchFamily="34" charset="0"/>
              </a:rPr>
              <a:t>Page</a:t>
            </a:r>
            <a:r>
              <a:rPr lang="tr-TR" sz="1800" dirty="0">
                <a:latin typeface="Calibri" pitchFamily="34" charset="0"/>
              </a:rPr>
              <a:t> </a:t>
            </a:r>
          </a:p>
          <a:p>
            <a:r>
              <a:rPr lang="tr-TR" sz="1800" dirty="0" err="1">
                <a:latin typeface="Calibri" pitchFamily="34" charset="0"/>
              </a:rPr>
              <a:t>Table</a:t>
            </a:r>
            <a:endParaRPr lang="tr-TR" sz="1800" dirty="0">
              <a:latin typeface="Calibri" pitchFamily="34" charset="0"/>
            </a:endParaRPr>
          </a:p>
        </p:txBody>
      </p:sp>
      <p:sp>
        <p:nvSpPr>
          <p:cNvPr id="13" name="Can 12">
            <a:extLst>
              <a:ext uri="{FF2B5EF4-FFF2-40B4-BE49-F238E27FC236}">
                <a16:creationId xmlns:a16="http://schemas.microsoft.com/office/drawing/2014/main" id="{58033588-5B3B-1443-8D5E-D12E9D3C12B8}"/>
              </a:ext>
            </a:extLst>
          </p:cNvPr>
          <p:cNvSpPr/>
          <p:nvPr/>
        </p:nvSpPr>
        <p:spPr bwMode="auto">
          <a:xfrm>
            <a:off x="3790950" y="4173008"/>
            <a:ext cx="1994134" cy="2235200"/>
          </a:xfrm>
          <a:prstGeom prst="can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7" name="AutoShape 37">
            <a:extLst>
              <a:ext uri="{FF2B5EF4-FFF2-40B4-BE49-F238E27FC236}">
                <a16:creationId xmlns:a16="http://schemas.microsoft.com/office/drawing/2014/main" id="{59FC0EBF-8728-6E44-8826-9422F6316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1270" y="4842578"/>
            <a:ext cx="529260" cy="246240"/>
          </a:xfrm>
          <a:prstGeom prst="roundRect">
            <a:avLst>
              <a:gd name="adj" fmla="val 875"/>
            </a:avLst>
          </a:prstGeom>
          <a:solidFill>
            <a:srgbClr val="FFC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8" name="AutoShape 37">
            <a:extLst>
              <a:ext uri="{FF2B5EF4-FFF2-40B4-BE49-F238E27FC236}">
                <a16:creationId xmlns:a16="http://schemas.microsoft.com/office/drawing/2014/main" id="{FE531D65-76AA-F64F-9813-AF2CD9293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1270" y="5576514"/>
            <a:ext cx="529260" cy="246240"/>
          </a:xfrm>
          <a:prstGeom prst="roundRect">
            <a:avLst>
              <a:gd name="adj" fmla="val 875"/>
            </a:avLst>
          </a:prstGeom>
          <a:solidFill>
            <a:srgbClr val="FFC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F8F9B8A-D7B0-D540-BF8F-1D2B0E8711DE}"/>
              </a:ext>
            </a:extLst>
          </p:cNvPr>
          <p:cNvSpPr txBox="1"/>
          <p:nvPr/>
        </p:nvSpPr>
        <p:spPr>
          <a:xfrm>
            <a:off x="4340568" y="6408208"/>
            <a:ext cx="588623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Disk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9A4FD22-B86D-8F41-B866-0559156DD137}"/>
              </a:ext>
            </a:extLst>
          </p:cNvPr>
          <p:cNvSpPr txBox="1"/>
          <p:nvPr/>
        </p:nvSpPr>
        <p:spPr>
          <a:xfrm>
            <a:off x="7496665" y="1271675"/>
            <a:ext cx="461665" cy="49148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PPN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0803D77-82AF-194A-B2B4-E4E9529F5136}"/>
              </a:ext>
            </a:extLst>
          </p:cNvPr>
          <p:cNvSpPr txBox="1"/>
          <p:nvPr/>
        </p:nvSpPr>
        <p:spPr>
          <a:xfrm>
            <a:off x="760470" y="1657237"/>
            <a:ext cx="282450" cy="240065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500" dirty="0">
                <a:latin typeface="Calibri" pitchFamily="34" charset="0"/>
              </a:rPr>
              <a:t>9</a:t>
            </a:r>
          </a:p>
          <a:p>
            <a:r>
              <a:rPr lang="tr-TR" sz="1500" dirty="0">
                <a:latin typeface="Calibri" pitchFamily="34" charset="0"/>
              </a:rPr>
              <a:t>8</a:t>
            </a:r>
          </a:p>
          <a:p>
            <a:r>
              <a:rPr lang="tr-TR" sz="1500" dirty="0">
                <a:latin typeface="Calibri" pitchFamily="34" charset="0"/>
              </a:rPr>
              <a:t>7</a:t>
            </a:r>
          </a:p>
          <a:p>
            <a:r>
              <a:rPr lang="tr-TR" sz="1500" dirty="0">
                <a:latin typeface="Calibri" pitchFamily="34" charset="0"/>
              </a:rPr>
              <a:t>6</a:t>
            </a:r>
          </a:p>
          <a:p>
            <a:r>
              <a:rPr lang="tr-TR" sz="1500" dirty="0">
                <a:latin typeface="Calibri" pitchFamily="34" charset="0"/>
              </a:rPr>
              <a:t>5</a:t>
            </a:r>
          </a:p>
          <a:p>
            <a:r>
              <a:rPr lang="tr-TR" sz="1500" dirty="0">
                <a:latin typeface="Calibri" pitchFamily="34" charset="0"/>
              </a:rPr>
              <a:t>4</a:t>
            </a:r>
          </a:p>
          <a:p>
            <a:r>
              <a:rPr lang="tr-TR" sz="1500" dirty="0">
                <a:latin typeface="Calibri" pitchFamily="34" charset="0"/>
              </a:rPr>
              <a:t>3</a:t>
            </a:r>
          </a:p>
          <a:p>
            <a:r>
              <a:rPr lang="tr-TR" sz="1500" dirty="0">
                <a:latin typeface="Calibri" pitchFamily="34" charset="0"/>
              </a:rPr>
              <a:t>2</a:t>
            </a:r>
          </a:p>
          <a:p>
            <a:r>
              <a:rPr lang="tr-TR" sz="1500" dirty="0">
                <a:latin typeface="Calibri" pitchFamily="34" charset="0"/>
              </a:rPr>
              <a:t>1</a:t>
            </a:r>
          </a:p>
          <a:p>
            <a:r>
              <a:rPr lang="tr-TR" sz="1500" dirty="0">
                <a:latin typeface="Calibri" pitchFamily="34" charset="0"/>
              </a:rPr>
              <a:t>0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0A409D5F-5988-D342-A05A-C1A7EA3F181A}"/>
              </a:ext>
            </a:extLst>
          </p:cNvPr>
          <p:cNvSpPr txBox="1"/>
          <p:nvPr/>
        </p:nvSpPr>
        <p:spPr>
          <a:xfrm>
            <a:off x="666313" y="1199045"/>
            <a:ext cx="461665" cy="50430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VPN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05073A09-06EF-BE4F-BFB1-989CDF68FA5E}"/>
              </a:ext>
            </a:extLst>
          </p:cNvPr>
          <p:cNvSpPr txBox="1"/>
          <p:nvPr/>
        </p:nvSpPr>
        <p:spPr>
          <a:xfrm>
            <a:off x="1028331" y="3157023"/>
            <a:ext cx="28886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10D1AF0-CC72-8842-8FF7-0F3EE9C7A79F}"/>
              </a:ext>
            </a:extLst>
          </p:cNvPr>
          <p:cNvSpPr txBox="1"/>
          <p:nvPr/>
        </p:nvSpPr>
        <p:spPr>
          <a:xfrm>
            <a:off x="1028331" y="1730098"/>
            <a:ext cx="28886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C33625D-A2D2-0140-93B6-2955C07477AF}"/>
              </a:ext>
            </a:extLst>
          </p:cNvPr>
          <p:cNvSpPr txBox="1"/>
          <p:nvPr/>
        </p:nvSpPr>
        <p:spPr>
          <a:xfrm>
            <a:off x="1028331" y="2586253"/>
            <a:ext cx="28886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E04C6C2-3377-A747-889A-454267E955E0}"/>
              </a:ext>
            </a:extLst>
          </p:cNvPr>
          <p:cNvSpPr txBox="1"/>
          <p:nvPr/>
        </p:nvSpPr>
        <p:spPr>
          <a:xfrm>
            <a:off x="1028331" y="2300868"/>
            <a:ext cx="28886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7E0B9138-00F8-4146-A211-A268E735AB5B}"/>
              </a:ext>
            </a:extLst>
          </p:cNvPr>
          <p:cNvSpPr txBox="1"/>
          <p:nvPr/>
        </p:nvSpPr>
        <p:spPr>
          <a:xfrm>
            <a:off x="1028331" y="3727790"/>
            <a:ext cx="28886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3AC593DD-A574-1846-B579-C270AA7B9B82}"/>
              </a:ext>
            </a:extLst>
          </p:cNvPr>
          <p:cNvSpPr txBox="1"/>
          <p:nvPr/>
        </p:nvSpPr>
        <p:spPr>
          <a:xfrm>
            <a:off x="1028331" y="2015483"/>
            <a:ext cx="28886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C327033-0A36-7840-9D5A-3B07707C42A3}"/>
              </a:ext>
            </a:extLst>
          </p:cNvPr>
          <p:cNvSpPr txBox="1"/>
          <p:nvPr/>
        </p:nvSpPr>
        <p:spPr>
          <a:xfrm>
            <a:off x="1028331" y="2871638"/>
            <a:ext cx="28886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0162001-864B-C14D-90D4-E85D32ED3387}"/>
              </a:ext>
            </a:extLst>
          </p:cNvPr>
          <p:cNvSpPr txBox="1"/>
          <p:nvPr/>
        </p:nvSpPr>
        <p:spPr>
          <a:xfrm>
            <a:off x="1028331" y="3442408"/>
            <a:ext cx="28886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0211DEA-B8D5-4545-8620-49D78E02570D}"/>
              </a:ext>
            </a:extLst>
          </p:cNvPr>
          <p:cNvSpPr txBox="1"/>
          <p:nvPr/>
        </p:nvSpPr>
        <p:spPr>
          <a:xfrm>
            <a:off x="1356644" y="1711870"/>
            <a:ext cx="1407758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Disk </a:t>
            </a:r>
            <a:r>
              <a:rPr lang="tr-TR" sz="1600" dirty="0" err="1">
                <a:solidFill>
                  <a:srgbClr val="002060"/>
                </a:solidFill>
                <a:latin typeface="Calibri" pitchFamily="34" charset="0"/>
              </a:rPr>
              <a:t>Block</a:t>
            </a:r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= 12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9A31811-5BA9-1645-87E9-A9578D919CE6}"/>
              </a:ext>
            </a:extLst>
          </p:cNvPr>
          <p:cNvSpPr txBox="1"/>
          <p:nvPr/>
        </p:nvSpPr>
        <p:spPr>
          <a:xfrm>
            <a:off x="1603495" y="2286289"/>
            <a:ext cx="744114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PPN=1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D5D6A95-BE49-7841-A048-2DE488AF8BA6}"/>
              </a:ext>
            </a:extLst>
          </p:cNvPr>
          <p:cNvSpPr txBox="1"/>
          <p:nvPr/>
        </p:nvSpPr>
        <p:spPr>
          <a:xfrm>
            <a:off x="1571373" y="2587192"/>
            <a:ext cx="744114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PPN=0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D8215F0-FA75-BA4E-88B6-7BB55EB47D6E}"/>
              </a:ext>
            </a:extLst>
          </p:cNvPr>
          <p:cNvSpPr txBox="1"/>
          <p:nvPr/>
        </p:nvSpPr>
        <p:spPr>
          <a:xfrm>
            <a:off x="1571373" y="3153264"/>
            <a:ext cx="744114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PPN=2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229C464-46EF-054F-B8B5-E73B0CF8F6CD}"/>
              </a:ext>
            </a:extLst>
          </p:cNvPr>
          <p:cNvSpPr txBox="1"/>
          <p:nvPr/>
        </p:nvSpPr>
        <p:spPr>
          <a:xfrm>
            <a:off x="1530729" y="3741807"/>
            <a:ext cx="744114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PPN=3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B6BD5D17-D065-8F47-AB22-FB6160F9E82B}"/>
              </a:ext>
            </a:extLst>
          </p:cNvPr>
          <p:cNvSpPr txBox="1"/>
          <p:nvPr/>
        </p:nvSpPr>
        <p:spPr>
          <a:xfrm>
            <a:off x="1359606" y="3453093"/>
            <a:ext cx="1257075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Disk </a:t>
            </a:r>
            <a:r>
              <a:rPr lang="tr-TR" sz="1600" dirty="0" err="1">
                <a:solidFill>
                  <a:srgbClr val="002060"/>
                </a:solidFill>
                <a:latin typeface="Calibri" pitchFamily="34" charset="0"/>
              </a:rPr>
              <a:t>Block</a:t>
            </a:r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=7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25D6B403-D4A4-A842-9924-52B1514F7747}"/>
              </a:ext>
            </a:extLst>
          </p:cNvPr>
          <p:cNvSpPr txBox="1"/>
          <p:nvPr/>
        </p:nvSpPr>
        <p:spPr>
          <a:xfrm>
            <a:off x="1433655" y="1989427"/>
            <a:ext cx="1014445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Zero </a:t>
            </a:r>
            <a:r>
              <a:rPr lang="tr-TR" sz="1600" dirty="0" err="1">
                <a:solidFill>
                  <a:srgbClr val="002060"/>
                </a:solidFill>
                <a:latin typeface="Calibri" pitchFamily="34" charset="0"/>
              </a:rPr>
              <a:t>Page</a:t>
            </a:r>
            <a:endParaRPr lang="tr-TR" sz="16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68E42DDF-2A77-1743-B6AD-9F92CAA8DC37}"/>
              </a:ext>
            </a:extLst>
          </p:cNvPr>
          <p:cNvSpPr txBox="1"/>
          <p:nvPr/>
        </p:nvSpPr>
        <p:spPr>
          <a:xfrm>
            <a:off x="1423663" y="2855328"/>
            <a:ext cx="1014445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600" dirty="0">
                <a:solidFill>
                  <a:srgbClr val="002060"/>
                </a:solidFill>
                <a:latin typeface="Calibri" pitchFamily="34" charset="0"/>
              </a:rPr>
              <a:t>Zero </a:t>
            </a:r>
            <a:r>
              <a:rPr lang="tr-TR" sz="1600" dirty="0" err="1">
                <a:solidFill>
                  <a:srgbClr val="002060"/>
                </a:solidFill>
                <a:latin typeface="Calibri" pitchFamily="34" charset="0"/>
              </a:rPr>
              <a:t>Page</a:t>
            </a:r>
            <a:endParaRPr lang="tr-TR" sz="16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3FAF49D6-3248-B148-B998-04B0D9F75D95}"/>
              </a:ext>
            </a:extLst>
          </p:cNvPr>
          <p:cNvSpPr txBox="1"/>
          <p:nvPr/>
        </p:nvSpPr>
        <p:spPr>
          <a:xfrm>
            <a:off x="3853128" y="4781032"/>
            <a:ext cx="418704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12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9435602-3C55-364E-BCCC-A3AC47A323A9}"/>
              </a:ext>
            </a:extLst>
          </p:cNvPr>
          <p:cNvSpPr txBox="1"/>
          <p:nvPr/>
        </p:nvSpPr>
        <p:spPr>
          <a:xfrm>
            <a:off x="3978944" y="5514968"/>
            <a:ext cx="301686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7</a:t>
            </a:r>
          </a:p>
        </p:txBody>
      </p:sp>
      <p:sp>
        <p:nvSpPr>
          <p:cNvPr id="131" name="AutoShape 37">
            <a:extLst>
              <a:ext uri="{FF2B5EF4-FFF2-40B4-BE49-F238E27FC236}">
                <a16:creationId xmlns:a16="http://schemas.microsoft.com/office/drawing/2014/main" id="{9E179AC6-D9DF-C346-A714-C5A44066A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1270" y="5209546"/>
            <a:ext cx="529260" cy="246240"/>
          </a:xfrm>
          <a:prstGeom prst="roundRect">
            <a:avLst>
              <a:gd name="adj" fmla="val 875"/>
            </a:avLst>
          </a:prstGeom>
          <a:solidFill>
            <a:srgbClr val="F6F2F2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67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67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67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67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sz="2177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0578359-5F5A-D84F-A758-D8C8E3123DEA}"/>
              </a:ext>
            </a:extLst>
          </p:cNvPr>
          <p:cNvSpPr txBox="1"/>
          <p:nvPr/>
        </p:nvSpPr>
        <p:spPr>
          <a:xfrm>
            <a:off x="3869820" y="5150364"/>
            <a:ext cx="418704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15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3492318C-142F-0C44-836C-1519F4D64C8B}"/>
              </a:ext>
            </a:extLst>
          </p:cNvPr>
          <p:cNvSpPr txBox="1"/>
          <p:nvPr/>
        </p:nvSpPr>
        <p:spPr>
          <a:xfrm>
            <a:off x="7163576" y="1747524"/>
            <a:ext cx="386644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M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429C87E-20ED-B14F-BC9E-09C8F6635702}"/>
              </a:ext>
            </a:extLst>
          </p:cNvPr>
          <p:cNvSpPr txBox="1"/>
          <p:nvPr/>
        </p:nvSpPr>
        <p:spPr>
          <a:xfrm>
            <a:off x="4328385" y="5514968"/>
            <a:ext cx="306494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E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D199321B-0F28-444F-927D-74DE1CC8916B}"/>
              </a:ext>
            </a:extLst>
          </p:cNvPr>
          <p:cNvSpPr txBox="1"/>
          <p:nvPr/>
        </p:nvSpPr>
        <p:spPr>
          <a:xfrm>
            <a:off x="4340568" y="4776304"/>
            <a:ext cx="306494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T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393E756-4AD3-BE4E-A43C-2D1159C18311}"/>
              </a:ext>
            </a:extLst>
          </p:cNvPr>
          <p:cNvSpPr txBox="1"/>
          <p:nvPr/>
        </p:nvSpPr>
        <p:spPr>
          <a:xfrm>
            <a:off x="7205228" y="2491331"/>
            <a:ext cx="335348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U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03DAF9B3-7643-4843-8031-9A33FB46DB8E}"/>
              </a:ext>
            </a:extLst>
          </p:cNvPr>
          <p:cNvSpPr txBox="1"/>
          <p:nvPr/>
        </p:nvSpPr>
        <p:spPr>
          <a:xfrm>
            <a:off x="7050404" y="4921276"/>
            <a:ext cx="335348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U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04422796-8AE1-A241-8263-0D762C64C823}"/>
              </a:ext>
            </a:extLst>
          </p:cNvPr>
          <p:cNvSpPr txBox="1"/>
          <p:nvPr/>
        </p:nvSpPr>
        <p:spPr>
          <a:xfrm>
            <a:off x="4328385" y="982759"/>
            <a:ext cx="306494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tr-TR" sz="1800" dirty="0">
                <a:latin typeface="Calibri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1262358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VM map structure</a:t>
            </a:r>
          </a:p>
        </p:txBody>
      </p:sp>
      <p:sp>
        <p:nvSpPr>
          <p:cNvPr id="176130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147724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OS keeps a 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map</a:t>
            </a:r>
            <a:r>
              <a:rPr lang="ja-JP" altLang="en-GB" dirty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GB" altLang="ja-JP" dirty="0">
                <a:latin typeface="Calibri" charset="0"/>
                <a:ea typeface="Calibri" charset="0"/>
                <a:cs typeface="Calibri" charset="0"/>
              </a:rPr>
              <a:t> of the layout of the process address space.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This is separate from the page tables.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In fact, the VM map is used by the OS to lay out the page tables.</a:t>
            </a:r>
          </a:p>
          <a:p>
            <a:pPr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This map can indicate where to find pages that are not in memory</a:t>
            </a:r>
          </a:p>
          <a:p>
            <a:pPr lvl="1">
              <a:lnSpc>
                <a:spcPct val="12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>
                <a:latin typeface="Calibri" charset="0"/>
                <a:ea typeface="Calibri" charset="0"/>
                <a:cs typeface="Calibri" charset="0"/>
              </a:rPr>
              <a:t>e.g., the disk file ID and the offset into the file.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008001" y="2904121"/>
            <a:ext cx="6917760" cy="3824640"/>
            <a:chOff x="1008001" y="2642761"/>
            <a:chExt cx="6917760" cy="3824640"/>
          </a:xfrm>
        </p:grpSpPr>
        <p:sp>
          <p:nvSpPr>
            <p:cNvPr id="176131" name="Line 3"/>
            <p:cNvSpPr>
              <a:spLocks noChangeShapeType="1"/>
            </p:cNvSpPr>
            <p:nvPr/>
          </p:nvSpPr>
          <p:spPr bwMode="auto">
            <a:xfrm flipV="1">
              <a:off x="2126881" y="4149001"/>
              <a:ext cx="1440" cy="2952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2" name="AutoShape 4"/>
            <p:cNvSpPr>
              <a:spLocks noChangeArrowheads="1"/>
            </p:cNvSpPr>
            <p:nvPr/>
          </p:nvSpPr>
          <p:spPr bwMode="auto">
            <a:xfrm>
              <a:off x="1008001" y="2642761"/>
              <a:ext cx="2204640" cy="3820320"/>
            </a:xfrm>
            <a:prstGeom prst="roundRect">
              <a:avLst>
                <a:gd name="adj" fmla="val 65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3" name="AutoShape 5"/>
            <p:cNvSpPr>
              <a:spLocks noChangeArrowheads="1"/>
            </p:cNvSpPr>
            <p:nvPr/>
          </p:nvSpPr>
          <p:spPr bwMode="auto">
            <a:xfrm>
              <a:off x="1008001" y="3315241"/>
              <a:ext cx="2204640" cy="567360"/>
            </a:xfrm>
            <a:prstGeom prst="roundRect">
              <a:avLst>
                <a:gd name="adj" fmla="val 25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4" name="AutoShape 6"/>
            <p:cNvSpPr>
              <a:spLocks noChangeArrowheads="1"/>
            </p:cNvSpPr>
            <p:nvPr/>
          </p:nvSpPr>
          <p:spPr bwMode="auto">
            <a:xfrm>
              <a:off x="1008001" y="5960521"/>
              <a:ext cx="2204640" cy="502560"/>
            </a:xfrm>
            <a:prstGeom prst="roundRect">
              <a:avLst>
                <a:gd name="adj" fmla="val 28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5" name="AutoShape 7"/>
            <p:cNvSpPr>
              <a:spLocks noChangeArrowheads="1"/>
            </p:cNvSpPr>
            <p:nvPr/>
          </p:nvSpPr>
          <p:spPr bwMode="auto">
            <a:xfrm>
              <a:off x="1008001" y="5447881"/>
              <a:ext cx="2204640" cy="512640"/>
            </a:xfrm>
            <a:prstGeom prst="roundRect">
              <a:avLst>
                <a:gd name="adj" fmla="val 278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6" name="Line 8"/>
            <p:cNvSpPr>
              <a:spLocks noChangeShapeType="1"/>
            </p:cNvSpPr>
            <p:nvPr/>
          </p:nvSpPr>
          <p:spPr bwMode="auto">
            <a:xfrm>
              <a:off x="2126881" y="3881161"/>
              <a:ext cx="1440" cy="1929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7" name="AutoShape 9"/>
            <p:cNvSpPr>
              <a:spLocks noChangeArrowheads="1"/>
            </p:cNvSpPr>
            <p:nvPr/>
          </p:nvSpPr>
          <p:spPr bwMode="auto">
            <a:xfrm>
              <a:off x="1008001" y="4362121"/>
              <a:ext cx="2204640" cy="534240"/>
            </a:xfrm>
            <a:prstGeom prst="roundRect">
              <a:avLst>
                <a:gd name="adj" fmla="val 26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38" name="Text Box 10"/>
            <p:cNvSpPr txBox="1">
              <a:spLocks noChangeArrowheads="1"/>
            </p:cNvSpPr>
            <p:nvPr/>
          </p:nvSpPr>
          <p:spPr bwMode="auto">
            <a:xfrm>
              <a:off x="1854720" y="3465000"/>
              <a:ext cx="54144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Stack</a:t>
              </a:r>
            </a:p>
          </p:txBody>
        </p:sp>
        <p:sp>
          <p:nvSpPr>
            <p:cNvPr id="176139" name="Text Box 11"/>
            <p:cNvSpPr txBox="1">
              <a:spLocks noChangeArrowheads="1"/>
            </p:cNvSpPr>
            <p:nvPr/>
          </p:nvSpPr>
          <p:spPr bwMode="auto">
            <a:xfrm>
              <a:off x="1864801" y="4509001"/>
              <a:ext cx="5328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Heap</a:t>
              </a:r>
            </a:p>
          </p:txBody>
        </p:sp>
        <p:sp>
          <p:nvSpPr>
            <p:cNvPr id="176140" name="Text Box 12"/>
            <p:cNvSpPr txBox="1">
              <a:spLocks noChangeArrowheads="1"/>
            </p:cNvSpPr>
            <p:nvPr/>
          </p:nvSpPr>
          <p:spPr bwMode="auto">
            <a:xfrm>
              <a:off x="1383841" y="5462281"/>
              <a:ext cx="1494720" cy="72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Initialized vars</a:t>
              </a:r>
            </a:p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(data segment)</a:t>
              </a:r>
              <a:r>
                <a:rPr lang="en-US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1" name="Text Box 13"/>
            <p:cNvSpPr txBox="1">
              <a:spLocks noChangeArrowheads="1"/>
            </p:cNvSpPr>
            <p:nvPr/>
          </p:nvSpPr>
          <p:spPr bwMode="auto">
            <a:xfrm>
              <a:off x="1450081" y="5982121"/>
              <a:ext cx="1442880" cy="48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Code</a:t>
              </a:r>
            </a:p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(text segment)</a:t>
              </a:r>
              <a:r>
                <a:rPr lang="en-US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2" name="AutoShape 14"/>
            <p:cNvSpPr>
              <a:spLocks noChangeArrowheads="1"/>
            </p:cNvSpPr>
            <p:nvPr/>
          </p:nvSpPr>
          <p:spPr bwMode="auto">
            <a:xfrm>
              <a:off x="1008001" y="4883401"/>
              <a:ext cx="2204640" cy="565920"/>
            </a:xfrm>
            <a:prstGeom prst="roundRect">
              <a:avLst>
                <a:gd name="adj" fmla="val 255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3" name="Text Box 15"/>
            <p:cNvSpPr txBox="1">
              <a:spLocks noChangeArrowheads="1"/>
            </p:cNvSpPr>
            <p:nvPr/>
          </p:nvSpPr>
          <p:spPr bwMode="auto">
            <a:xfrm>
              <a:off x="1277281" y="4942440"/>
              <a:ext cx="1756800" cy="483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Uninitialized vars</a:t>
              </a:r>
            </a:p>
            <a:p>
              <a:pPr algn="ctr"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(BSS segment)</a:t>
              </a:r>
              <a:r>
                <a:rPr lang="en-US" altLang="en-US" sz="1633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4" name="AutoShape 16"/>
            <p:cNvSpPr>
              <a:spLocks noChangeArrowheads="1"/>
            </p:cNvSpPr>
            <p:nvPr/>
          </p:nvSpPr>
          <p:spPr bwMode="auto">
            <a:xfrm>
              <a:off x="1008001" y="2642761"/>
              <a:ext cx="2204640" cy="672480"/>
            </a:xfrm>
            <a:prstGeom prst="roundRect">
              <a:avLst>
                <a:gd name="adj" fmla="val 213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5" name="Text Box 17"/>
            <p:cNvSpPr txBox="1">
              <a:spLocks noChangeArrowheads="1"/>
            </p:cNvSpPr>
            <p:nvPr/>
          </p:nvSpPr>
          <p:spPr bwMode="auto">
            <a:xfrm>
              <a:off x="1300321" y="2876041"/>
              <a:ext cx="173808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en-US" altLang="en-US" sz="1633" dirty="0"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6" name="Line 18"/>
            <p:cNvSpPr>
              <a:spLocks noChangeShapeType="1"/>
            </p:cNvSpPr>
            <p:nvPr/>
          </p:nvSpPr>
          <p:spPr bwMode="auto">
            <a:xfrm>
              <a:off x="3229921" y="6199561"/>
              <a:ext cx="1602720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7" name="Text Box 19"/>
            <p:cNvSpPr txBox="1">
              <a:spLocks noChangeArrowheads="1"/>
            </p:cNvSpPr>
            <p:nvPr/>
          </p:nvSpPr>
          <p:spPr bwMode="auto">
            <a:xfrm>
              <a:off x="4910401" y="6093001"/>
              <a:ext cx="255456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Page in from executable file</a:t>
              </a:r>
            </a:p>
          </p:txBody>
        </p:sp>
        <p:sp>
          <p:nvSpPr>
            <p:cNvPr id="176148" name="Text Box 20"/>
            <p:cNvSpPr txBox="1">
              <a:spLocks noChangeArrowheads="1"/>
            </p:cNvSpPr>
            <p:nvPr/>
          </p:nvSpPr>
          <p:spPr bwMode="auto">
            <a:xfrm>
              <a:off x="4910401" y="5417641"/>
              <a:ext cx="3015360" cy="46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Page in from executable or swap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(if page was previously modified)</a:t>
              </a:r>
              <a:r>
                <a:rPr lang="en-US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49" name="Text Box 21"/>
            <p:cNvSpPr txBox="1">
              <a:spLocks noChangeArrowheads="1"/>
            </p:cNvSpPr>
            <p:nvPr/>
          </p:nvSpPr>
          <p:spPr bwMode="auto">
            <a:xfrm>
              <a:off x="4910400" y="3876841"/>
              <a:ext cx="3012480" cy="701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Copy-on-write of zero page or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page in from swap</a:t>
              </a:r>
              <a:b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</a:b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(if page was previously modified)</a:t>
              </a:r>
              <a:r>
                <a:rPr lang="en-US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altLang="en-US" sz="1633">
                <a:solidFill>
                  <a:srgbClr val="2323DC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50" name="Line 22"/>
            <p:cNvSpPr>
              <a:spLocks noChangeShapeType="1"/>
            </p:cNvSpPr>
            <p:nvPr/>
          </p:nvSpPr>
          <p:spPr bwMode="auto">
            <a:xfrm>
              <a:off x="3229921" y="5672521"/>
              <a:ext cx="1602720" cy="14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51" name="Line 23"/>
            <p:cNvSpPr>
              <a:spLocks noChangeShapeType="1"/>
            </p:cNvSpPr>
            <p:nvPr/>
          </p:nvSpPr>
          <p:spPr bwMode="auto">
            <a:xfrm flipV="1">
              <a:off x="3229921" y="4360681"/>
              <a:ext cx="1565280" cy="8208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52" name="Line 24"/>
            <p:cNvSpPr>
              <a:spLocks noChangeShapeType="1"/>
            </p:cNvSpPr>
            <p:nvPr/>
          </p:nvSpPr>
          <p:spPr bwMode="auto">
            <a:xfrm flipV="1">
              <a:off x="3229921" y="4210921"/>
              <a:ext cx="1527840" cy="4449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76153" name="Line 25"/>
            <p:cNvSpPr>
              <a:spLocks noChangeShapeType="1"/>
            </p:cNvSpPr>
            <p:nvPr/>
          </p:nvSpPr>
          <p:spPr bwMode="auto">
            <a:xfrm>
              <a:off x="3229921" y="3568681"/>
              <a:ext cx="1578240" cy="4766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31294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  <a:tab pos="8533566" algn="l"/>
              </a:tabLst>
            </a:pPr>
            <a:r>
              <a:rPr lang="en-GB" altLang="en-US"/>
              <a:t>Approximating LRU:   Additional-Reference-Bits </a:t>
            </a:r>
          </a:p>
        </p:txBody>
      </p:sp>
      <p:sp>
        <p:nvSpPr>
          <p:cNvPr id="15974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525899" cy="497205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Use the PTE reference bit and a small </a:t>
            </a:r>
            <a:r>
              <a:rPr lang="en-GB" altLang="en-US" b="1" dirty="0">
                <a:solidFill>
                  <a:srgbClr val="993333"/>
                </a:solidFill>
              </a:rPr>
              <a:t>counter</a:t>
            </a:r>
            <a:r>
              <a:rPr lang="en-GB" altLang="en-US" dirty="0"/>
              <a:t> per page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(Use a counter of, say, 2 or 3 bits in size, and store it in the PTE)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Periodically (say every 100 </a:t>
            </a:r>
            <a:r>
              <a:rPr lang="en-GB" altLang="en-US" dirty="0" err="1"/>
              <a:t>msec</a:t>
            </a:r>
            <a:r>
              <a:rPr lang="en-GB" altLang="en-US" dirty="0"/>
              <a:t>), scan all physical pages in the system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the page has not been accessed (PTE reference bit == 0), </a:t>
            </a:r>
            <a:r>
              <a:rPr lang="en-GB" altLang="en-US" b="1" dirty="0">
                <a:solidFill>
                  <a:srgbClr val="993333"/>
                </a:solidFill>
              </a:rPr>
              <a:t>increment (or shift right)</a:t>
            </a:r>
            <a:r>
              <a:rPr lang="en-GB" altLang="en-US" dirty="0"/>
              <a:t> the counter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If the page has been accessed (reference bit == 1), </a:t>
            </a:r>
            <a:r>
              <a:rPr lang="en-GB" altLang="en-US" b="1" dirty="0">
                <a:solidFill>
                  <a:srgbClr val="993333"/>
                </a:solidFill>
              </a:rPr>
              <a:t>set counter to zero (or shift right)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b="1" dirty="0">
                <a:solidFill>
                  <a:srgbClr val="993333"/>
                </a:solidFill>
              </a:rPr>
              <a:t>Clear</a:t>
            </a:r>
            <a:r>
              <a:rPr lang="en-GB" altLang="en-US" dirty="0"/>
              <a:t> the PTE reference bit in either case!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Counter will contain the number of scans since the last reference to this page.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PTE that contains the highest counter value is the least recently used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So, </a:t>
            </a:r>
            <a:r>
              <a:rPr lang="en-GB" altLang="en-US" b="1" dirty="0">
                <a:solidFill>
                  <a:srgbClr val="993333"/>
                </a:solidFill>
              </a:rPr>
              <a:t>evict the page with the highest counter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b="1" dirty="0">
              <a:solidFill>
                <a:srgbClr val="99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2110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Basic Page Replacement</a:t>
            </a:r>
          </a:p>
        </p:txBody>
      </p:sp>
      <p:sp>
        <p:nvSpPr>
          <p:cNvPr id="1372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How do we replace pages?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US" altLang="en-US" dirty="0"/>
              <a:t>Find the location of the desired page on disk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US" altLang="en-US" dirty="0"/>
              <a:t>Find a free frame:</a:t>
            </a:r>
          </a:p>
          <a:p>
            <a:pPr lvl="2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US" altLang="en-US" dirty="0"/>
              <a:t>If there is a free frame, use it</a:t>
            </a:r>
          </a:p>
          <a:p>
            <a:pPr lvl="2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US" altLang="en-US" dirty="0"/>
              <a:t>If there is no free frame, use a page replacement algorithm to select a </a:t>
            </a:r>
            <a:r>
              <a:rPr lang="en-US" altLang="en-US" dirty="0">
                <a:solidFill>
                  <a:srgbClr val="CC3300"/>
                </a:solidFill>
              </a:rPr>
              <a:t>victim</a:t>
            </a:r>
            <a:r>
              <a:rPr lang="en-US" altLang="en-US" dirty="0"/>
              <a:t> frame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US" altLang="en-US" dirty="0"/>
              <a:t>Read the desired page into the (newly) free frame. Update the page and frame tables.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US" altLang="en-US" dirty="0"/>
              <a:t>Restart the process</a:t>
            </a:r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i="1" dirty="0">
              <a:solidFill>
                <a:srgbClr val="2323D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4130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1" y="93961"/>
            <a:ext cx="7807680" cy="424800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LRU example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04241" y="1384039"/>
            <a:ext cx="7541280" cy="4217760"/>
            <a:chOff x="1444321" y="720361"/>
            <a:chExt cx="7541280" cy="4217760"/>
          </a:xfrm>
        </p:grpSpPr>
        <p:grpSp>
          <p:nvGrpSpPr>
            <p:cNvPr id="4" name="Group 37"/>
            <p:cNvGrpSpPr>
              <a:grpSpLocks/>
            </p:cNvGrpSpPr>
            <p:nvPr/>
          </p:nvGrpSpPr>
          <p:grpSpPr bwMode="auto">
            <a:xfrm>
              <a:off x="1967041" y="1796041"/>
              <a:ext cx="7018560" cy="872640"/>
              <a:chOff x="1366" y="1247"/>
              <a:chExt cx="4874" cy="606"/>
            </a:xfrm>
          </p:grpSpPr>
          <p:grpSp>
            <p:nvGrpSpPr>
              <p:cNvPr id="161821" name="Group 38"/>
              <p:cNvGrpSpPr>
                <a:grpSpLocks/>
              </p:cNvGrpSpPr>
              <p:nvPr/>
            </p:nvGrpSpPr>
            <p:grpSpPr bwMode="auto">
              <a:xfrm>
                <a:off x="1366" y="1247"/>
                <a:ext cx="3491" cy="606"/>
                <a:chOff x="1366" y="1247"/>
                <a:chExt cx="3491" cy="606"/>
              </a:xfrm>
            </p:grpSpPr>
            <p:sp>
              <p:nvSpPr>
                <p:cNvPr id="161823" name="AutoShape 39"/>
                <p:cNvSpPr>
                  <a:spLocks noChangeArrowheads="1"/>
                </p:cNvSpPr>
                <p:nvPr/>
              </p:nvSpPr>
              <p:spPr bwMode="auto">
                <a:xfrm>
                  <a:off x="1366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24" name="AutoShape 40"/>
                <p:cNvSpPr>
                  <a:spLocks noChangeArrowheads="1"/>
                </p:cNvSpPr>
                <p:nvPr/>
              </p:nvSpPr>
              <p:spPr bwMode="auto">
                <a:xfrm>
                  <a:off x="1598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1</a:t>
                  </a:r>
                </a:p>
              </p:txBody>
            </p:sp>
            <p:sp>
              <p:nvSpPr>
                <p:cNvPr id="161825" name="AutoShape 41"/>
                <p:cNvSpPr>
                  <a:spLocks noChangeArrowheads="1"/>
                </p:cNvSpPr>
                <p:nvPr/>
              </p:nvSpPr>
              <p:spPr bwMode="auto">
                <a:xfrm>
                  <a:off x="1830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1</a:t>
                  </a:r>
                </a:p>
              </p:txBody>
            </p:sp>
            <p:sp>
              <p:nvSpPr>
                <p:cNvPr id="161826" name="AutoShape 42"/>
                <p:cNvSpPr>
                  <a:spLocks noChangeArrowheads="1"/>
                </p:cNvSpPr>
                <p:nvPr/>
              </p:nvSpPr>
              <p:spPr bwMode="auto">
                <a:xfrm>
                  <a:off x="2062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1</a:t>
                  </a:r>
                </a:p>
              </p:txBody>
            </p:sp>
            <p:sp>
              <p:nvSpPr>
                <p:cNvPr id="161827" name="AutoShape 43"/>
                <p:cNvSpPr>
                  <a:spLocks noChangeArrowheads="1"/>
                </p:cNvSpPr>
                <p:nvPr/>
              </p:nvSpPr>
              <p:spPr bwMode="auto">
                <a:xfrm>
                  <a:off x="2294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28" name="AutoShape 44"/>
                <p:cNvSpPr>
                  <a:spLocks noChangeArrowheads="1"/>
                </p:cNvSpPr>
                <p:nvPr/>
              </p:nvSpPr>
              <p:spPr bwMode="auto">
                <a:xfrm>
                  <a:off x="2525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29" name="AutoShape 45"/>
                <p:cNvSpPr>
                  <a:spLocks noChangeArrowheads="1"/>
                </p:cNvSpPr>
                <p:nvPr/>
              </p:nvSpPr>
              <p:spPr bwMode="auto">
                <a:xfrm>
                  <a:off x="2757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1</a:t>
                  </a:r>
                </a:p>
              </p:txBody>
            </p:sp>
            <p:sp>
              <p:nvSpPr>
                <p:cNvPr id="161830" name="AutoShape 46"/>
                <p:cNvSpPr>
                  <a:spLocks noChangeArrowheads="1"/>
                </p:cNvSpPr>
                <p:nvPr/>
              </p:nvSpPr>
              <p:spPr bwMode="auto">
                <a:xfrm>
                  <a:off x="2989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1</a:t>
                  </a:r>
                </a:p>
              </p:txBody>
            </p:sp>
            <p:sp>
              <p:nvSpPr>
                <p:cNvPr id="161831" name="AutoShape 47"/>
                <p:cNvSpPr>
                  <a:spLocks noChangeArrowheads="1"/>
                </p:cNvSpPr>
                <p:nvPr/>
              </p:nvSpPr>
              <p:spPr bwMode="auto">
                <a:xfrm>
                  <a:off x="3221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32" name="AutoShape 48"/>
                <p:cNvSpPr>
                  <a:spLocks noChangeArrowheads="1"/>
                </p:cNvSpPr>
                <p:nvPr/>
              </p:nvSpPr>
              <p:spPr bwMode="auto">
                <a:xfrm>
                  <a:off x="3452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1</a:t>
                  </a:r>
                </a:p>
              </p:txBody>
            </p:sp>
            <p:sp>
              <p:nvSpPr>
                <p:cNvPr id="161833" name="AutoShape 49"/>
                <p:cNvSpPr>
                  <a:spLocks noChangeArrowheads="1"/>
                </p:cNvSpPr>
                <p:nvPr/>
              </p:nvSpPr>
              <p:spPr bwMode="auto">
                <a:xfrm>
                  <a:off x="3681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34" name="AutoShape 50"/>
                <p:cNvSpPr>
                  <a:spLocks noChangeArrowheads="1"/>
                </p:cNvSpPr>
                <p:nvPr/>
              </p:nvSpPr>
              <p:spPr bwMode="auto">
                <a:xfrm>
                  <a:off x="3913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1</a:t>
                  </a:r>
                </a:p>
              </p:txBody>
            </p:sp>
            <p:sp>
              <p:nvSpPr>
                <p:cNvPr id="161835" name="AutoShape 51"/>
                <p:cNvSpPr>
                  <a:spLocks noChangeArrowheads="1"/>
                </p:cNvSpPr>
                <p:nvPr/>
              </p:nvSpPr>
              <p:spPr bwMode="auto">
                <a:xfrm>
                  <a:off x="4145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1</a:t>
                  </a:r>
                </a:p>
              </p:txBody>
            </p:sp>
            <p:sp>
              <p:nvSpPr>
                <p:cNvPr id="161836" name="AutoShape 52"/>
                <p:cNvSpPr>
                  <a:spLocks noChangeArrowheads="1"/>
                </p:cNvSpPr>
                <p:nvPr/>
              </p:nvSpPr>
              <p:spPr bwMode="auto">
                <a:xfrm>
                  <a:off x="4376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0</a:t>
                  </a:r>
                </a:p>
              </p:txBody>
            </p:sp>
            <p:sp>
              <p:nvSpPr>
                <p:cNvPr id="161837" name="AutoShape 53"/>
                <p:cNvSpPr>
                  <a:spLocks noChangeArrowheads="1"/>
                </p:cNvSpPr>
                <p:nvPr/>
              </p:nvSpPr>
              <p:spPr bwMode="auto">
                <a:xfrm>
                  <a:off x="4608" y="1247"/>
                  <a:ext cx="250" cy="607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>
                      <a:latin typeface="Lucidasans" charset="0"/>
                    </a:rPr>
                    <a:t>0</a:t>
                  </a:r>
                </a:p>
              </p:txBody>
            </p:sp>
          </p:grpSp>
          <p:sp>
            <p:nvSpPr>
              <p:cNvPr id="161822" name="Text Box 54"/>
              <p:cNvSpPr txBox="1">
                <a:spLocks noChangeArrowheads="1"/>
              </p:cNvSpPr>
              <p:nvPr/>
            </p:nvSpPr>
            <p:spPr bwMode="auto">
              <a:xfrm>
                <a:off x="4952" y="1307"/>
                <a:ext cx="1289" cy="3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Increment counter</a:t>
                </a:r>
              </a:p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for untouched pages</a:t>
                </a:r>
              </a:p>
            </p:txBody>
          </p:sp>
        </p:grpSp>
        <p:grpSp>
          <p:nvGrpSpPr>
            <p:cNvPr id="161794" name="Group 2"/>
            <p:cNvGrpSpPr>
              <a:grpSpLocks/>
            </p:cNvGrpSpPr>
            <p:nvPr/>
          </p:nvGrpSpPr>
          <p:grpSpPr bwMode="auto">
            <a:xfrm>
              <a:off x="1967041" y="720361"/>
              <a:ext cx="5027040" cy="874080"/>
              <a:chOff x="1366" y="501"/>
              <a:chExt cx="3491" cy="606"/>
            </a:xfrm>
          </p:grpSpPr>
          <p:sp>
            <p:nvSpPr>
              <p:cNvPr id="161853" name="AutoShape 3"/>
              <p:cNvSpPr>
                <a:spLocks noChangeArrowheads="1"/>
              </p:cNvSpPr>
              <p:nvPr/>
            </p:nvSpPr>
            <p:spPr bwMode="auto">
              <a:xfrm>
                <a:off x="1366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4" name="AutoShape 4"/>
              <p:cNvSpPr>
                <a:spLocks noChangeArrowheads="1"/>
              </p:cNvSpPr>
              <p:nvPr/>
            </p:nvSpPr>
            <p:spPr bwMode="auto">
              <a:xfrm>
                <a:off x="1598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5" name="AutoShape 5"/>
              <p:cNvSpPr>
                <a:spLocks noChangeArrowheads="1"/>
              </p:cNvSpPr>
              <p:nvPr/>
            </p:nvSpPr>
            <p:spPr bwMode="auto">
              <a:xfrm>
                <a:off x="1830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6" name="AutoShape 6"/>
              <p:cNvSpPr>
                <a:spLocks noChangeArrowheads="1"/>
              </p:cNvSpPr>
              <p:nvPr/>
            </p:nvSpPr>
            <p:spPr bwMode="auto">
              <a:xfrm>
                <a:off x="2062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7" name="AutoShape 7"/>
              <p:cNvSpPr>
                <a:spLocks noChangeArrowheads="1"/>
              </p:cNvSpPr>
              <p:nvPr/>
            </p:nvSpPr>
            <p:spPr bwMode="auto">
              <a:xfrm>
                <a:off x="2294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8" name="AutoShape 8"/>
              <p:cNvSpPr>
                <a:spLocks noChangeArrowheads="1"/>
              </p:cNvSpPr>
              <p:nvPr/>
            </p:nvSpPr>
            <p:spPr bwMode="auto">
              <a:xfrm>
                <a:off x="2525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9" name="AutoShape 9"/>
              <p:cNvSpPr>
                <a:spLocks noChangeArrowheads="1"/>
              </p:cNvSpPr>
              <p:nvPr/>
            </p:nvSpPr>
            <p:spPr bwMode="auto">
              <a:xfrm>
                <a:off x="2757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0" name="AutoShape 10"/>
              <p:cNvSpPr>
                <a:spLocks noChangeArrowheads="1"/>
              </p:cNvSpPr>
              <p:nvPr/>
            </p:nvSpPr>
            <p:spPr bwMode="auto">
              <a:xfrm>
                <a:off x="2988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1" name="AutoShape 11"/>
              <p:cNvSpPr>
                <a:spLocks noChangeArrowheads="1"/>
              </p:cNvSpPr>
              <p:nvPr/>
            </p:nvSpPr>
            <p:spPr bwMode="auto">
              <a:xfrm>
                <a:off x="3220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2" name="AutoShape 12"/>
              <p:cNvSpPr>
                <a:spLocks noChangeArrowheads="1"/>
              </p:cNvSpPr>
              <p:nvPr/>
            </p:nvSpPr>
            <p:spPr bwMode="auto">
              <a:xfrm>
                <a:off x="3452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3" name="AutoShape 13"/>
              <p:cNvSpPr>
                <a:spLocks noChangeArrowheads="1"/>
              </p:cNvSpPr>
              <p:nvPr/>
            </p:nvSpPr>
            <p:spPr bwMode="auto">
              <a:xfrm>
                <a:off x="3681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4" name="AutoShape 14"/>
              <p:cNvSpPr>
                <a:spLocks noChangeArrowheads="1"/>
              </p:cNvSpPr>
              <p:nvPr/>
            </p:nvSpPr>
            <p:spPr bwMode="auto">
              <a:xfrm>
                <a:off x="3913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5" name="AutoShape 15"/>
              <p:cNvSpPr>
                <a:spLocks noChangeArrowheads="1"/>
              </p:cNvSpPr>
              <p:nvPr/>
            </p:nvSpPr>
            <p:spPr bwMode="auto">
              <a:xfrm>
                <a:off x="4144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6" name="AutoShape 16"/>
              <p:cNvSpPr>
                <a:spLocks noChangeArrowheads="1"/>
              </p:cNvSpPr>
              <p:nvPr/>
            </p:nvSpPr>
            <p:spPr bwMode="auto">
              <a:xfrm>
                <a:off x="4376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67" name="AutoShape 17"/>
              <p:cNvSpPr>
                <a:spLocks noChangeArrowheads="1"/>
              </p:cNvSpPr>
              <p:nvPr/>
            </p:nvSpPr>
            <p:spPr bwMode="auto">
              <a:xfrm>
                <a:off x="4608" y="501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</p:grpSp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1968481" y="2844361"/>
              <a:ext cx="5027040" cy="872640"/>
              <a:chOff x="1367" y="1975"/>
              <a:chExt cx="3491" cy="606"/>
            </a:xfrm>
          </p:grpSpPr>
          <p:sp>
            <p:nvSpPr>
              <p:cNvPr id="161838" name="AutoShape 19"/>
              <p:cNvSpPr>
                <a:spLocks noChangeArrowheads="1"/>
              </p:cNvSpPr>
              <p:nvPr/>
            </p:nvSpPr>
            <p:spPr bwMode="auto">
              <a:xfrm>
                <a:off x="1367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39" name="AutoShape 20"/>
              <p:cNvSpPr>
                <a:spLocks noChangeArrowheads="1"/>
              </p:cNvSpPr>
              <p:nvPr/>
            </p:nvSpPr>
            <p:spPr bwMode="auto">
              <a:xfrm>
                <a:off x="1599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61840" name="AutoShape 21"/>
              <p:cNvSpPr>
                <a:spLocks noChangeArrowheads="1"/>
              </p:cNvSpPr>
              <p:nvPr/>
            </p:nvSpPr>
            <p:spPr bwMode="auto">
              <a:xfrm>
                <a:off x="1830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61841" name="AutoShape 22"/>
              <p:cNvSpPr>
                <a:spLocks noChangeArrowheads="1"/>
              </p:cNvSpPr>
              <p:nvPr/>
            </p:nvSpPr>
            <p:spPr bwMode="auto">
              <a:xfrm>
                <a:off x="2062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61842" name="AutoShape 23"/>
              <p:cNvSpPr>
                <a:spLocks noChangeArrowheads="1"/>
              </p:cNvSpPr>
              <p:nvPr/>
            </p:nvSpPr>
            <p:spPr bwMode="auto">
              <a:xfrm>
                <a:off x="2294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43" name="AutoShape 24"/>
              <p:cNvSpPr>
                <a:spLocks noChangeArrowheads="1"/>
              </p:cNvSpPr>
              <p:nvPr/>
            </p:nvSpPr>
            <p:spPr bwMode="auto">
              <a:xfrm>
                <a:off x="2526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44" name="AutoShape 25"/>
              <p:cNvSpPr>
                <a:spLocks noChangeArrowheads="1"/>
              </p:cNvSpPr>
              <p:nvPr/>
            </p:nvSpPr>
            <p:spPr bwMode="auto">
              <a:xfrm>
                <a:off x="2758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61845" name="AutoShape 26"/>
              <p:cNvSpPr>
                <a:spLocks noChangeArrowheads="1"/>
              </p:cNvSpPr>
              <p:nvPr/>
            </p:nvSpPr>
            <p:spPr bwMode="auto">
              <a:xfrm>
                <a:off x="2990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61846" name="AutoShape 27"/>
              <p:cNvSpPr>
                <a:spLocks noChangeArrowheads="1"/>
              </p:cNvSpPr>
              <p:nvPr/>
            </p:nvSpPr>
            <p:spPr bwMode="auto">
              <a:xfrm>
                <a:off x="3221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47" name="AutoShape 28"/>
              <p:cNvSpPr>
                <a:spLocks noChangeArrowheads="1"/>
              </p:cNvSpPr>
              <p:nvPr/>
            </p:nvSpPr>
            <p:spPr bwMode="auto">
              <a:xfrm>
                <a:off x="3453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61848" name="AutoShape 29"/>
              <p:cNvSpPr>
                <a:spLocks noChangeArrowheads="1"/>
              </p:cNvSpPr>
              <p:nvPr/>
            </p:nvSpPr>
            <p:spPr bwMode="auto">
              <a:xfrm>
                <a:off x="3681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49" name="AutoShape 30"/>
              <p:cNvSpPr>
                <a:spLocks noChangeArrowheads="1"/>
              </p:cNvSpPr>
              <p:nvPr/>
            </p:nvSpPr>
            <p:spPr bwMode="auto">
              <a:xfrm>
                <a:off x="3913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61850" name="AutoShape 31"/>
              <p:cNvSpPr>
                <a:spLocks noChangeArrowheads="1"/>
              </p:cNvSpPr>
              <p:nvPr/>
            </p:nvSpPr>
            <p:spPr bwMode="auto">
              <a:xfrm>
                <a:off x="4145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1</a:t>
                </a:r>
              </a:p>
            </p:txBody>
          </p:sp>
          <p:sp>
            <p:nvSpPr>
              <p:cNvPr id="161851" name="AutoShape 32"/>
              <p:cNvSpPr>
                <a:spLocks noChangeArrowheads="1"/>
              </p:cNvSpPr>
              <p:nvPr/>
            </p:nvSpPr>
            <p:spPr bwMode="auto">
              <a:xfrm>
                <a:off x="4377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  <p:sp>
            <p:nvSpPr>
              <p:cNvPr id="161852" name="AutoShape 33"/>
              <p:cNvSpPr>
                <a:spLocks noChangeArrowheads="1"/>
              </p:cNvSpPr>
              <p:nvPr/>
            </p:nvSpPr>
            <p:spPr bwMode="auto">
              <a:xfrm>
                <a:off x="4609" y="1975"/>
                <a:ext cx="250" cy="607"/>
              </a:xfrm>
              <a:prstGeom prst="roundRect">
                <a:avLst>
                  <a:gd name="adj" fmla="val 398"/>
                </a:avLst>
              </a:prstGeom>
              <a:solidFill>
                <a:srgbClr val="00B8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i="1">
                    <a:latin typeface="Calibri" charset="0"/>
                    <a:ea typeface="Calibri" charset="0"/>
                    <a:cs typeface="Calibri" charset="0"/>
                  </a:rPr>
                  <a:t>0</a:t>
                </a:r>
              </a:p>
            </p:txBody>
          </p:sp>
        </p:grpSp>
        <p:sp>
          <p:nvSpPr>
            <p:cNvPr id="161796" name="Line 34"/>
            <p:cNvSpPr>
              <a:spLocks noChangeShapeType="1"/>
            </p:cNvSpPr>
            <p:nvPr/>
          </p:nvSpPr>
          <p:spPr bwMode="auto">
            <a:xfrm>
              <a:off x="1569601" y="1391400"/>
              <a:ext cx="1440" cy="1451520"/>
            </a:xfrm>
            <a:prstGeom prst="line">
              <a:avLst/>
            </a:prstGeom>
            <a:noFill/>
            <a:ln w="1836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2177" i="1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61797" name="Text Box 35"/>
            <p:cNvSpPr txBox="1">
              <a:spLocks noChangeArrowheads="1"/>
            </p:cNvSpPr>
            <p:nvPr/>
          </p:nvSpPr>
          <p:spPr bwMode="auto">
            <a:xfrm rot="5400000">
              <a:off x="1329121" y="906121"/>
              <a:ext cx="550080" cy="319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2177" i="1">
                  <a:latin typeface="Calibri" charset="0"/>
                  <a:ea typeface="Calibri" charset="0"/>
                  <a:cs typeface="Calibri" charset="0"/>
                </a:rPr>
                <a:t>time</a:t>
              </a:r>
            </a:p>
          </p:txBody>
        </p:sp>
        <p:sp>
          <p:nvSpPr>
            <p:cNvPr id="161798" name="Text Box 36"/>
            <p:cNvSpPr txBox="1">
              <a:spLocks noChangeArrowheads="1"/>
            </p:cNvSpPr>
            <p:nvPr/>
          </p:nvSpPr>
          <p:spPr bwMode="auto">
            <a:xfrm>
              <a:off x="7132321" y="1027081"/>
              <a:ext cx="1494720" cy="48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00B8FF"/>
                  </a:solidFill>
                  <a:latin typeface="Calibri" charset="0"/>
                  <a:ea typeface="Calibri" charset="0"/>
                  <a:cs typeface="Calibri" charset="0"/>
                </a:rPr>
                <a:t>Accessed pages</a:t>
              </a:r>
            </a:p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00B8FF"/>
                  </a:solidFill>
                  <a:latin typeface="Calibri" charset="0"/>
                  <a:ea typeface="Calibri" charset="0"/>
                  <a:cs typeface="Calibri" charset="0"/>
                </a:rPr>
                <a:t>in blue</a:t>
              </a:r>
            </a:p>
          </p:txBody>
        </p:sp>
        <p:grpSp>
          <p:nvGrpSpPr>
            <p:cNvPr id="6" name="Group 55"/>
            <p:cNvGrpSpPr>
              <a:grpSpLocks/>
            </p:cNvGrpSpPr>
            <p:nvPr/>
          </p:nvGrpSpPr>
          <p:grpSpPr bwMode="auto">
            <a:xfrm>
              <a:off x="1968481" y="3954601"/>
              <a:ext cx="7017120" cy="983520"/>
              <a:chOff x="1367" y="2746"/>
              <a:chExt cx="4873" cy="683"/>
            </a:xfrm>
          </p:grpSpPr>
          <p:grpSp>
            <p:nvGrpSpPr>
              <p:cNvPr id="161804" name="Group 56"/>
              <p:cNvGrpSpPr>
                <a:grpSpLocks/>
              </p:cNvGrpSpPr>
              <p:nvPr/>
            </p:nvGrpSpPr>
            <p:grpSpPr bwMode="auto">
              <a:xfrm>
                <a:off x="1367" y="2746"/>
                <a:ext cx="3490" cy="605"/>
                <a:chOff x="1367" y="2746"/>
                <a:chExt cx="3490" cy="605"/>
              </a:xfrm>
            </p:grpSpPr>
            <p:sp>
              <p:nvSpPr>
                <p:cNvPr id="161806" name="AutoShape 57"/>
                <p:cNvSpPr>
                  <a:spLocks noChangeArrowheads="1"/>
                </p:cNvSpPr>
                <p:nvPr/>
              </p:nvSpPr>
              <p:spPr bwMode="auto">
                <a:xfrm>
                  <a:off x="1367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  <p:sp>
              <p:nvSpPr>
                <p:cNvPr id="161807" name="AutoShape 58"/>
                <p:cNvSpPr>
                  <a:spLocks noChangeArrowheads="1"/>
                </p:cNvSpPr>
                <p:nvPr/>
              </p:nvSpPr>
              <p:spPr bwMode="auto">
                <a:xfrm>
                  <a:off x="1599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2</a:t>
                  </a:r>
                </a:p>
              </p:txBody>
            </p:sp>
            <p:sp>
              <p:nvSpPr>
                <p:cNvPr id="161808" name="AutoShape 59"/>
                <p:cNvSpPr>
                  <a:spLocks noChangeArrowheads="1"/>
                </p:cNvSpPr>
                <p:nvPr/>
              </p:nvSpPr>
              <p:spPr bwMode="auto">
                <a:xfrm>
                  <a:off x="1830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  <p:sp>
              <p:nvSpPr>
                <p:cNvPr id="161809" name="AutoShape 60"/>
                <p:cNvSpPr>
                  <a:spLocks noChangeArrowheads="1"/>
                </p:cNvSpPr>
                <p:nvPr/>
              </p:nvSpPr>
              <p:spPr bwMode="auto">
                <a:xfrm>
                  <a:off x="2062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  <p:sp>
              <p:nvSpPr>
                <p:cNvPr id="161810" name="AutoShape 61"/>
                <p:cNvSpPr>
                  <a:spLocks noChangeArrowheads="1"/>
                </p:cNvSpPr>
                <p:nvPr/>
              </p:nvSpPr>
              <p:spPr bwMode="auto">
                <a:xfrm>
                  <a:off x="2294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  <p:sp>
              <p:nvSpPr>
                <p:cNvPr id="161811" name="AutoShape 62"/>
                <p:cNvSpPr>
                  <a:spLocks noChangeArrowheads="1"/>
                </p:cNvSpPr>
                <p:nvPr/>
              </p:nvSpPr>
              <p:spPr bwMode="auto">
                <a:xfrm>
                  <a:off x="2525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1</a:t>
                  </a:r>
                </a:p>
              </p:txBody>
            </p:sp>
            <p:sp>
              <p:nvSpPr>
                <p:cNvPr id="161812" name="AutoShape 63"/>
                <p:cNvSpPr>
                  <a:spLocks noChangeArrowheads="1"/>
                </p:cNvSpPr>
                <p:nvPr/>
              </p:nvSpPr>
              <p:spPr bwMode="auto">
                <a:xfrm>
                  <a:off x="2757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2</a:t>
                  </a:r>
                </a:p>
              </p:txBody>
            </p:sp>
            <p:sp>
              <p:nvSpPr>
                <p:cNvPr id="161813" name="AutoShape 64"/>
                <p:cNvSpPr>
                  <a:spLocks noChangeArrowheads="1"/>
                </p:cNvSpPr>
                <p:nvPr/>
              </p:nvSpPr>
              <p:spPr bwMode="auto">
                <a:xfrm>
                  <a:off x="2989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2</a:t>
                  </a:r>
                </a:p>
              </p:txBody>
            </p:sp>
            <p:sp>
              <p:nvSpPr>
                <p:cNvPr id="161814" name="AutoShape 65"/>
                <p:cNvSpPr>
                  <a:spLocks noChangeArrowheads="1"/>
                </p:cNvSpPr>
                <p:nvPr/>
              </p:nvSpPr>
              <p:spPr bwMode="auto">
                <a:xfrm>
                  <a:off x="3221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  <p:sp>
              <p:nvSpPr>
                <p:cNvPr id="161815" name="AutoShape 66"/>
                <p:cNvSpPr>
                  <a:spLocks noChangeArrowheads="1"/>
                </p:cNvSpPr>
                <p:nvPr/>
              </p:nvSpPr>
              <p:spPr bwMode="auto">
                <a:xfrm>
                  <a:off x="3453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  <p:sp>
              <p:nvSpPr>
                <p:cNvPr id="161816" name="AutoShape 67"/>
                <p:cNvSpPr>
                  <a:spLocks noChangeArrowheads="1"/>
                </p:cNvSpPr>
                <p:nvPr/>
              </p:nvSpPr>
              <p:spPr bwMode="auto">
                <a:xfrm>
                  <a:off x="3681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1</a:t>
                  </a:r>
                </a:p>
              </p:txBody>
            </p:sp>
            <p:sp>
              <p:nvSpPr>
                <p:cNvPr id="161817" name="AutoShape 68"/>
                <p:cNvSpPr>
                  <a:spLocks noChangeArrowheads="1"/>
                </p:cNvSpPr>
                <p:nvPr/>
              </p:nvSpPr>
              <p:spPr bwMode="auto">
                <a:xfrm>
                  <a:off x="3913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  <p:sp>
              <p:nvSpPr>
                <p:cNvPr id="161818" name="AutoShape 69"/>
                <p:cNvSpPr>
                  <a:spLocks noChangeArrowheads="1"/>
                </p:cNvSpPr>
                <p:nvPr/>
              </p:nvSpPr>
              <p:spPr bwMode="auto">
                <a:xfrm>
                  <a:off x="4145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CC99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2</a:t>
                  </a:r>
                </a:p>
              </p:txBody>
            </p:sp>
            <p:sp>
              <p:nvSpPr>
                <p:cNvPr id="161819" name="AutoShape 70"/>
                <p:cNvSpPr>
                  <a:spLocks noChangeArrowheads="1"/>
                </p:cNvSpPr>
                <p:nvPr/>
              </p:nvSpPr>
              <p:spPr bwMode="auto">
                <a:xfrm>
                  <a:off x="4376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 dirty="0">
                      <a:latin typeface="Calibri" charset="0"/>
                      <a:ea typeface="Calibri" charset="0"/>
                      <a:cs typeface="Calibri" charset="0"/>
                    </a:rPr>
                    <a:t>1</a:t>
                  </a:r>
                </a:p>
              </p:txBody>
            </p:sp>
            <p:sp>
              <p:nvSpPr>
                <p:cNvPr id="161820" name="AutoShape 71"/>
                <p:cNvSpPr>
                  <a:spLocks noChangeArrowheads="1"/>
                </p:cNvSpPr>
                <p:nvPr/>
              </p:nvSpPr>
              <p:spPr bwMode="auto">
                <a:xfrm>
                  <a:off x="4608" y="2746"/>
                  <a:ext cx="250" cy="606"/>
                </a:xfrm>
                <a:prstGeom prst="roundRect">
                  <a:avLst>
                    <a:gd name="adj" fmla="val 398"/>
                  </a:avLst>
                </a:prstGeom>
                <a:solidFill>
                  <a:srgbClr val="FFFFFF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633" i="1">
                      <a:latin typeface="Calibri" charset="0"/>
                      <a:ea typeface="Calibri" charset="0"/>
                      <a:cs typeface="Calibri" charset="0"/>
                    </a:rPr>
                    <a:t>0</a:t>
                  </a:r>
                </a:p>
              </p:txBody>
            </p:sp>
          </p:grpSp>
          <p:sp>
            <p:nvSpPr>
              <p:cNvPr id="161805" name="Text Box 72"/>
              <p:cNvSpPr txBox="1">
                <a:spLocks noChangeArrowheads="1"/>
              </p:cNvSpPr>
              <p:nvPr/>
            </p:nvSpPr>
            <p:spPr bwMode="auto">
              <a:xfrm>
                <a:off x="4952" y="2777"/>
                <a:ext cx="1289" cy="6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67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67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67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67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2813" algn="l"/>
                    <a:tab pos="1371600" algn="l"/>
                    <a:tab pos="1828800" algn="l"/>
                    <a:tab pos="2286000" algn="l"/>
                    <a:tab pos="2741613" algn="l"/>
                    <a:tab pos="3200400" algn="l"/>
                    <a:tab pos="3657600" algn="l"/>
                    <a:tab pos="4114800" algn="l"/>
                    <a:tab pos="4570413" algn="l"/>
                    <a:tab pos="5029200" algn="l"/>
                    <a:tab pos="5486400" algn="l"/>
                    <a:tab pos="5940425" algn="l"/>
                    <a:tab pos="6399213" algn="l"/>
                    <a:tab pos="6858000" algn="l"/>
                    <a:tab pos="7315200" algn="l"/>
                    <a:tab pos="7769225" algn="l"/>
                    <a:tab pos="8226425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These pages have</a:t>
                </a:r>
              </a:p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the highest counter</a:t>
                </a:r>
              </a:p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value and can be</a:t>
                </a:r>
              </a:p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alibri" charset="0"/>
                    <a:ea typeface="Calibri" charset="0"/>
                    <a:cs typeface="Calibri" charset="0"/>
                  </a:rPr>
                  <a:t>evicted.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4146651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Evicting the best page</a:t>
            </a:r>
          </a:p>
        </p:txBody>
      </p:sp>
      <p:sp>
        <p:nvSpPr>
          <p:cNvPr id="1433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Goal of the page replacement algorithm: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Reduce </a:t>
            </a:r>
            <a:r>
              <a:rPr lang="en-GB" altLang="en-US" b="1" dirty="0">
                <a:solidFill>
                  <a:srgbClr val="993333"/>
                </a:solidFill>
              </a:rPr>
              <a:t>page fault rate</a:t>
            </a:r>
            <a:r>
              <a:rPr lang="en-GB" altLang="en-US" dirty="0"/>
              <a:t> by selecting the best page to evict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The </a:t>
            </a:r>
            <a:r>
              <a:rPr lang="ja-JP" altLang="en-GB" dirty="0"/>
              <a:t>“</a:t>
            </a:r>
            <a:r>
              <a:rPr lang="en-GB" altLang="ja-JP" dirty="0"/>
              <a:t>best</a:t>
            </a:r>
            <a:r>
              <a:rPr lang="ja-JP" altLang="en-GB" dirty="0"/>
              <a:t>”</a:t>
            </a:r>
            <a:r>
              <a:rPr lang="en-GB" altLang="ja-JP" dirty="0"/>
              <a:t> pages are those that will never be used again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However, it's impossible to know in general whether a page will be touched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If you have information on future access patterns, it is possible to </a:t>
            </a:r>
            <a:r>
              <a:rPr lang="en-GB" altLang="en-US" i="1" dirty="0">
                <a:solidFill>
                  <a:srgbClr val="2323DC"/>
                </a:solidFill>
              </a:rPr>
              <a:t>prove</a:t>
            </a:r>
            <a:r>
              <a:rPr lang="en-GB" altLang="en-US" dirty="0"/>
              <a:t> that evicting those pages that will be used the </a:t>
            </a:r>
            <a:r>
              <a:rPr lang="en-GB" altLang="en-US" i="1" dirty="0">
                <a:solidFill>
                  <a:srgbClr val="2323DC"/>
                </a:solidFill>
              </a:rPr>
              <a:t>furthest in the future</a:t>
            </a:r>
            <a:r>
              <a:rPr lang="en-GB" altLang="en-US" dirty="0"/>
              <a:t> will </a:t>
            </a:r>
            <a:r>
              <a:rPr lang="en-GB" altLang="en-US" i="1" dirty="0">
                <a:solidFill>
                  <a:srgbClr val="2323DC"/>
                </a:solidFill>
              </a:rPr>
              <a:t>minimize</a:t>
            </a:r>
            <a:r>
              <a:rPr lang="en-GB" altLang="en-US" dirty="0"/>
              <a:t> the page fault rate</a:t>
            </a:r>
          </a:p>
          <a:p>
            <a:pPr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What is the best algorithm for deciding the order to evict pages?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Much attention has been paid to this problem.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Used to be a very hot research topic.</a:t>
            </a:r>
          </a:p>
          <a:p>
            <a:pPr lvl="1"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</a:tabLst>
            </a:pPr>
            <a:r>
              <a:rPr lang="en-GB" altLang="en-US" dirty="0"/>
              <a:t>These days, widely considered solved (at least, solved well enough)</a:t>
            </a:r>
          </a:p>
        </p:txBody>
      </p:sp>
    </p:spTree>
    <p:extLst>
      <p:ext uri="{BB962C8B-B14F-4D97-AF65-F5344CB8AC3E}">
        <p14:creationId xmlns:p14="http://schemas.microsoft.com/office/powerpoint/2010/main" val="20029440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Locality</a:t>
            </a:r>
          </a:p>
        </p:txBody>
      </p:sp>
      <p:sp>
        <p:nvSpPr>
          <p:cNvPr id="14131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/>
              <a:t>Exploiting locality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b="1">
                <a:solidFill>
                  <a:srgbClr val="993333"/>
                </a:solidFill>
              </a:rPr>
              <a:t>Temporal locality</a:t>
            </a:r>
            <a:r>
              <a:rPr lang="en-GB" altLang="en-US"/>
              <a:t>: Memory accessed recently tends to be accessed again soon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b="1">
                <a:solidFill>
                  <a:srgbClr val="993333"/>
                </a:solidFill>
              </a:rPr>
              <a:t>Spatial locality</a:t>
            </a:r>
            <a:r>
              <a:rPr lang="en-GB" altLang="en-US"/>
              <a:t>: Memory locations </a:t>
            </a:r>
            <a:r>
              <a:rPr lang="en-GB" altLang="en-US" i="1">
                <a:solidFill>
                  <a:srgbClr val="993333"/>
                </a:solidFill>
              </a:rPr>
              <a:t>near</a:t>
            </a:r>
            <a:r>
              <a:rPr lang="en-GB" altLang="en-US"/>
              <a:t> recently-accessed memory is likely to be referenced soon</a:t>
            </a:r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/>
              <a:t>Locality helps to reduce the frequency of paging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/>
              <a:t>Once something is in memory, it should be used many times</a:t>
            </a:r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/>
              <a:t>This depends on many things: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/>
              <a:t>The amount of locality and reference patterns in a program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/>
              <a:t>The </a:t>
            </a:r>
            <a:r>
              <a:rPr lang="en-GB" altLang="en-US" i="1">
                <a:solidFill>
                  <a:srgbClr val="993333"/>
                </a:solidFill>
              </a:rPr>
              <a:t>page replacement policy</a:t>
            </a:r>
          </a:p>
          <a:p>
            <a:pPr lvl="1"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/>
              <a:t>The amount of physical memory and the </a:t>
            </a:r>
            <a:r>
              <a:rPr lang="en-GB" altLang="en-US" i="1">
                <a:solidFill>
                  <a:srgbClr val="993333"/>
                </a:solidFill>
              </a:rPr>
              <a:t>application footprint</a:t>
            </a:r>
          </a:p>
          <a:p>
            <a:pPr>
              <a:lnSpc>
                <a:spcPct val="94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i="1">
              <a:solidFill>
                <a:srgbClr val="99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2708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Page Replacement Basics</a:t>
            </a:r>
          </a:p>
        </p:txBody>
      </p:sp>
      <p:sp>
        <p:nvSpPr>
          <p:cNvPr id="14541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sz="2000" dirty="0"/>
              <a:t>Most page replacement algorithms operate on some data structure that represents physical memory: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878401" y="2088545"/>
            <a:ext cx="7335360" cy="1411200"/>
            <a:chOff x="878401" y="1410121"/>
            <a:chExt cx="7335360" cy="1411200"/>
          </a:xfrm>
        </p:grpSpPr>
        <p:sp>
          <p:nvSpPr>
            <p:cNvPr id="145411" name="AutoShape 3"/>
            <p:cNvSpPr>
              <a:spLocks noChangeArrowheads="1"/>
            </p:cNvSpPr>
            <p:nvPr/>
          </p:nvSpPr>
          <p:spPr bwMode="auto">
            <a:xfrm>
              <a:off x="87840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2" name="AutoShape 4"/>
            <p:cNvSpPr>
              <a:spLocks noChangeArrowheads="1"/>
            </p:cNvSpPr>
            <p:nvPr/>
          </p:nvSpPr>
          <p:spPr bwMode="auto">
            <a:xfrm>
              <a:off x="11073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3" name="AutoShape 5"/>
            <p:cNvSpPr>
              <a:spLocks noChangeArrowheads="1"/>
            </p:cNvSpPr>
            <p:nvPr/>
          </p:nvSpPr>
          <p:spPr bwMode="auto">
            <a:xfrm>
              <a:off x="13363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4" name="AutoShape 6"/>
            <p:cNvSpPr>
              <a:spLocks noChangeArrowheads="1"/>
            </p:cNvSpPr>
            <p:nvPr/>
          </p:nvSpPr>
          <p:spPr bwMode="auto">
            <a:xfrm>
              <a:off x="15652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5" name="AutoShape 7"/>
            <p:cNvSpPr>
              <a:spLocks noChangeArrowheads="1"/>
            </p:cNvSpPr>
            <p:nvPr/>
          </p:nvSpPr>
          <p:spPr bwMode="auto">
            <a:xfrm>
              <a:off x="179424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6" name="AutoShape 8"/>
            <p:cNvSpPr>
              <a:spLocks noChangeArrowheads="1"/>
            </p:cNvSpPr>
            <p:nvPr/>
          </p:nvSpPr>
          <p:spPr bwMode="auto">
            <a:xfrm>
              <a:off x="2021760" y="1410121"/>
              <a:ext cx="24768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7" name="AutoShape 9"/>
            <p:cNvSpPr>
              <a:spLocks noChangeArrowheads="1"/>
            </p:cNvSpPr>
            <p:nvPr/>
          </p:nvSpPr>
          <p:spPr bwMode="auto">
            <a:xfrm>
              <a:off x="22521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8" name="AutoShape 10"/>
            <p:cNvSpPr>
              <a:spLocks noChangeArrowheads="1"/>
            </p:cNvSpPr>
            <p:nvPr/>
          </p:nvSpPr>
          <p:spPr bwMode="auto">
            <a:xfrm>
              <a:off x="24811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9" name="AutoShape 11"/>
            <p:cNvSpPr>
              <a:spLocks noChangeArrowheads="1"/>
            </p:cNvSpPr>
            <p:nvPr/>
          </p:nvSpPr>
          <p:spPr bwMode="auto">
            <a:xfrm>
              <a:off x="27100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0" name="AutoShape 12"/>
            <p:cNvSpPr>
              <a:spLocks noChangeArrowheads="1"/>
            </p:cNvSpPr>
            <p:nvPr/>
          </p:nvSpPr>
          <p:spPr bwMode="auto">
            <a:xfrm>
              <a:off x="2939041" y="1410121"/>
              <a:ext cx="24480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1" name="AutoShape 13"/>
            <p:cNvSpPr>
              <a:spLocks noChangeArrowheads="1"/>
            </p:cNvSpPr>
            <p:nvPr/>
          </p:nvSpPr>
          <p:spPr bwMode="auto">
            <a:xfrm>
              <a:off x="31636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2" name="AutoShape 14"/>
            <p:cNvSpPr>
              <a:spLocks noChangeArrowheads="1"/>
            </p:cNvSpPr>
            <p:nvPr/>
          </p:nvSpPr>
          <p:spPr bwMode="auto">
            <a:xfrm>
              <a:off x="339264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3" name="AutoShape 15"/>
            <p:cNvSpPr>
              <a:spLocks noChangeArrowheads="1"/>
            </p:cNvSpPr>
            <p:nvPr/>
          </p:nvSpPr>
          <p:spPr bwMode="auto">
            <a:xfrm>
              <a:off x="362160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4" name="AutoShape 16"/>
            <p:cNvSpPr>
              <a:spLocks noChangeArrowheads="1"/>
            </p:cNvSpPr>
            <p:nvPr/>
          </p:nvSpPr>
          <p:spPr bwMode="auto">
            <a:xfrm>
              <a:off x="38505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5" name="AutoShape 17"/>
            <p:cNvSpPr>
              <a:spLocks noChangeArrowheads="1"/>
            </p:cNvSpPr>
            <p:nvPr/>
          </p:nvSpPr>
          <p:spPr bwMode="auto">
            <a:xfrm>
              <a:off x="40795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6" name="AutoShape 18"/>
            <p:cNvSpPr>
              <a:spLocks noChangeArrowheads="1"/>
            </p:cNvSpPr>
            <p:nvPr/>
          </p:nvSpPr>
          <p:spPr bwMode="auto">
            <a:xfrm>
              <a:off x="43084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7" name="AutoShape 19"/>
            <p:cNvSpPr>
              <a:spLocks noChangeArrowheads="1"/>
            </p:cNvSpPr>
            <p:nvPr/>
          </p:nvSpPr>
          <p:spPr bwMode="auto">
            <a:xfrm>
              <a:off x="453744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8" name="AutoShape 20"/>
            <p:cNvSpPr>
              <a:spLocks noChangeArrowheads="1"/>
            </p:cNvSpPr>
            <p:nvPr/>
          </p:nvSpPr>
          <p:spPr bwMode="auto">
            <a:xfrm>
              <a:off x="4764961" y="1410121"/>
              <a:ext cx="24768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9" name="AutoShape 21"/>
            <p:cNvSpPr>
              <a:spLocks noChangeArrowheads="1"/>
            </p:cNvSpPr>
            <p:nvPr/>
          </p:nvSpPr>
          <p:spPr bwMode="auto">
            <a:xfrm>
              <a:off x="49953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0" name="AutoShape 22"/>
            <p:cNvSpPr>
              <a:spLocks noChangeArrowheads="1"/>
            </p:cNvSpPr>
            <p:nvPr/>
          </p:nvSpPr>
          <p:spPr bwMode="auto">
            <a:xfrm>
              <a:off x="52243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1" name="AutoShape 23"/>
            <p:cNvSpPr>
              <a:spLocks noChangeArrowheads="1"/>
            </p:cNvSpPr>
            <p:nvPr/>
          </p:nvSpPr>
          <p:spPr bwMode="auto">
            <a:xfrm>
              <a:off x="54532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2" name="AutoShape 24"/>
            <p:cNvSpPr>
              <a:spLocks noChangeArrowheads="1"/>
            </p:cNvSpPr>
            <p:nvPr/>
          </p:nvSpPr>
          <p:spPr bwMode="auto">
            <a:xfrm>
              <a:off x="5682241" y="1410121"/>
              <a:ext cx="24480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3" name="AutoShape 25"/>
            <p:cNvSpPr>
              <a:spLocks noChangeArrowheads="1"/>
            </p:cNvSpPr>
            <p:nvPr/>
          </p:nvSpPr>
          <p:spPr bwMode="auto">
            <a:xfrm>
              <a:off x="59068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4" name="AutoShape 26"/>
            <p:cNvSpPr>
              <a:spLocks noChangeArrowheads="1"/>
            </p:cNvSpPr>
            <p:nvPr/>
          </p:nvSpPr>
          <p:spPr bwMode="auto">
            <a:xfrm>
              <a:off x="613584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5" name="AutoShape 27"/>
            <p:cNvSpPr>
              <a:spLocks noChangeArrowheads="1"/>
            </p:cNvSpPr>
            <p:nvPr/>
          </p:nvSpPr>
          <p:spPr bwMode="auto">
            <a:xfrm>
              <a:off x="636480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6" name="AutoShape 28"/>
            <p:cNvSpPr>
              <a:spLocks noChangeArrowheads="1"/>
            </p:cNvSpPr>
            <p:nvPr/>
          </p:nvSpPr>
          <p:spPr bwMode="auto">
            <a:xfrm>
              <a:off x="65937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7" name="AutoShape 29"/>
            <p:cNvSpPr>
              <a:spLocks noChangeArrowheads="1"/>
            </p:cNvSpPr>
            <p:nvPr/>
          </p:nvSpPr>
          <p:spPr bwMode="auto">
            <a:xfrm>
              <a:off x="68227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8" name="AutoShape 30"/>
            <p:cNvSpPr>
              <a:spLocks noChangeArrowheads="1"/>
            </p:cNvSpPr>
            <p:nvPr/>
          </p:nvSpPr>
          <p:spPr bwMode="auto">
            <a:xfrm>
              <a:off x="70516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9" name="AutoShape 31"/>
            <p:cNvSpPr>
              <a:spLocks noChangeArrowheads="1"/>
            </p:cNvSpPr>
            <p:nvPr/>
          </p:nvSpPr>
          <p:spPr bwMode="auto">
            <a:xfrm>
              <a:off x="728064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40" name="AutoShape 32"/>
            <p:cNvSpPr>
              <a:spLocks noChangeArrowheads="1"/>
            </p:cNvSpPr>
            <p:nvPr/>
          </p:nvSpPr>
          <p:spPr bwMode="auto">
            <a:xfrm>
              <a:off x="7508160" y="1410121"/>
              <a:ext cx="24768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41" name="AutoShape 33"/>
            <p:cNvSpPr>
              <a:spLocks noChangeArrowheads="1"/>
            </p:cNvSpPr>
            <p:nvPr/>
          </p:nvSpPr>
          <p:spPr bwMode="auto">
            <a:xfrm>
              <a:off x="77385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42" name="AutoShape 34"/>
            <p:cNvSpPr>
              <a:spLocks noChangeArrowheads="1"/>
            </p:cNvSpPr>
            <p:nvPr/>
          </p:nvSpPr>
          <p:spPr bwMode="auto">
            <a:xfrm>
              <a:off x="79675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grpSp>
          <p:nvGrpSpPr>
            <p:cNvPr id="2" name="Group 35"/>
            <p:cNvGrpSpPr>
              <a:grpSpLocks/>
            </p:cNvGrpSpPr>
            <p:nvPr/>
          </p:nvGrpSpPr>
          <p:grpSpPr bwMode="auto">
            <a:xfrm>
              <a:off x="1234081" y="1909801"/>
              <a:ext cx="6694560" cy="911520"/>
              <a:chOff x="857" y="1326"/>
              <a:chExt cx="4649" cy="633"/>
            </a:xfrm>
          </p:grpSpPr>
          <p:grpSp>
            <p:nvGrpSpPr>
              <p:cNvPr id="145447" name="Group 36"/>
              <p:cNvGrpSpPr>
                <a:grpSpLocks/>
              </p:cNvGrpSpPr>
              <p:nvPr/>
            </p:nvGrpSpPr>
            <p:grpSpPr bwMode="auto">
              <a:xfrm>
                <a:off x="857" y="1326"/>
                <a:ext cx="4284" cy="633"/>
                <a:chOff x="857" y="1326"/>
                <a:chExt cx="4284" cy="633"/>
              </a:xfrm>
            </p:grpSpPr>
            <p:sp>
              <p:nvSpPr>
                <p:cNvPr id="14544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727" y="1767"/>
                  <a:ext cx="627" cy="1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814" i="1">
                      <a:solidFill>
                        <a:srgbClr val="993333"/>
                      </a:solidFill>
                      <a:latin typeface="Luxi Sans" charset="0"/>
                    </a:rPr>
                    <a:t>Free list</a:t>
                  </a:r>
                </a:p>
              </p:txBody>
            </p:sp>
            <p:sp>
              <p:nvSpPr>
                <p:cNvPr id="145450" name="Line 38"/>
                <p:cNvSpPr>
                  <a:spLocks noChangeShapeType="1"/>
                </p:cNvSpPr>
                <p:nvPr/>
              </p:nvSpPr>
              <p:spPr bwMode="auto">
                <a:xfrm>
                  <a:off x="857" y="1333"/>
                  <a:ext cx="1777" cy="517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1" name="Line 39"/>
                <p:cNvSpPr>
                  <a:spLocks noChangeShapeType="1"/>
                </p:cNvSpPr>
                <p:nvPr/>
              </p:nvSpPr>
              <p:spPr bwMode="auto">
                <a:xfrm>
                  <a:off x="1021" y="1326"/>
                  <a:ext cx="1640" cy="492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2" name="Line 40"/>
                <p:cNvSpPr>
                  <a:spLocks noChangeShapeType="1"/>
                </p:cNvSpPr>
                <p:nvPr/>
              </p:nvSpPr>
              <p:spPr bwMode="auto">
                <a:xfrm>
                  <a:off x="1186" y="1339"/>
                  <a:ext cx="1488" cy="447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3" name="Line 41"/>
                <p:cNvSpPr>
                  <a:spLocks noChangeShapeType="1"/>
                </p:cNvSpPr>
                <p:nvPr/>
              </p:nvSpPr>
              <p:spPr bwMode="auto">
                <a:xfrm>
                  <a:off x="1660" y="1326"/>
                  <a:ext cx="1047" cy="422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4" name="Line 42"/>
                <p:cNvSpPr>
                  <a:spLocks noChangeShapeType="1"/>
                </p:cNvSpPr>
                <p:nvPr/>
              </p:nvSpPr>
              <p:spPr bwMode="auto">
                <a:xfrm>
                  <a:off x="1825" y="1352"/>
                  <a:ext cx="935" cy="391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5" name="Line 43"/>
                <p:cNvSpPr>
                  <a:spLocks noChangeShapeType="1"/>
                </p:cNvSpPr>
                <p:nvPr/>
              </p:nvSpPr>
              <p:spPr bwMode="auto">
                <a:xfrm>
                  <a:off x="2121" y="1339"/>
                  <a:ext cx="731" cy="403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6" name="Line 44"/>
                <p:cNvSpPr>
                  <a:spLocks noChangeShapeType="1"/>
                </p:cNvSpPr>
                <p:nvPr/>
              </p:nvSpPr>
              <p:spPr bwMode="auto">
                <a:xfrm>
                  <a:off x="2450" y="1326"/>
                  <a:ext cx="454" cy="429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7" name="Line 45"/>
                <p:cNvSpPr>
                  <a:spLocks noChangeShapeType="1"/>
                </p:cNvSpPr>
                <p:nvPr/>
              </p:nvSpPr>
              <p:spPr bwMode="auto">
                <a:xfrm>
                  <a:off x="2602" y="1326"/>
                  <a:ext cx="342" cy="429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8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3318" y="1339"/>
                  <a:ext cx="225" cy="409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9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3357" y="1352"/>
                  <a:ext cx="377" cy="409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60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3423" y="1358"/>
                  <a:ext cx="449" cy="397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61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3437" y="1358"/>
                  <a:ext cx="903" cy="422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62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3437" y="1358"/>
                  <a:ext cx="1074" cy="466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63" name="Line 51"/>
                <p:cNvSpPr>
                  <a:spLocks noChangeShapeType="1"/>
                </p:cNvSpPr>
                <p:nvPr/>
              </p:nvSpPr>
              <p:spPr bwMode="auto">
                <a:xfrm flipH="1">
                  <a:off x="3423" y="1370"/>
                  <a:ext cx="1562" cy="485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64" name="Line 52"/>
                <p:cNvSpPr>
                  <a:spLocks noChangeShapeType="1"/>
                </p:cNvSpPr>
                <p:nvPr/>
              </p:nvSpPr>
              <p:spPr bwMode="auto">
                <a:xfrm flipH="1">
                  <a:off x="3431" y="1377"/>
                  <a:ext cx="1712" cy="517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</p:grpSp>
          <p:sp>
            <p:nvSpPr>
              <p:cNvPr id="145448" name="Line 53"/>
              <p:cNvSpPr>
                <a:spLocks noChangeShapeType="1"/>
              </p:cNvSpPr>
              <p:nvPr/>
            </p:nvSpPr>
            <p:spPr bwMode="auto">
              <a:xfrm flipH="1">
                <a:off x="3425" y="1370"/>
                <a:ext cx="2082" cy="562"/>
              </a:xfrm>
              <a:prstGeom prst="line">
                <a:avLst/>
              </a:prstGeom>
              <a:noFill/>
              <a:ln w="9360">
                <a:solidFill>
                  <a:srgbClr val="993333"/>
                </a:solidFill>
                <a:miter lim="800000"/>
                <a:headEnd type="triangle" w="med" len="med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3427103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14726" algn="l"/>
                <a:tab pos="828013" algn="l"/>
                <a:tab pos="1244178" algn="l"/>
                <a:tab pos="1658904" algn="l"/>
                <a:tab pos="2073631" algn="l"/>
                <a:tab pos="2486917" algn="l"/>
                <a:tab pos="2903083" algn="l"/>
                <a:tab pos="3317809" algn="l"/>
                <a:tab pos="3732535" algn="l"/>
                <a:tab pos="4145822" algn="l"/>
                <a:tab pos="4561987" algn="l"/>
                <a:tab pos="4976713" algn="l"/>
                <a:tab pos="5388560" algn="l"/>
                <a:tab pos="5804726" algn="l"/>
                <a:tab pos="6220892" algn="l"/>
                <a:tab pos="6635618" algn="l"/>
                <a:tab pos="7047464" algn="l"/>
                <a:tab pos="7462190" algn="l"/>
                <a:tab pos="7879796" algn="l"/>
                <a:tab pos="8294522" algn="l"/>
              </a:tabLst>
            </a:pPr>
            <a:r>
              <a:rPr lang="en-GB" altLang="en-US"/>
              <a:t>Page Replacement Basics</a:t>
            </a:r>
          </a:p>
        </p:txBody>
      </p:sp>
      <p:sp>
        <p:nvSpPr>
          <p:cNvPr id="14541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Most page replacement algorithms operate on some data structure that represents physical memory: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endParaRPr lang="en-GB" altLang="en-US" dirty="0"/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Might consist of a bitmap, one bit per physical page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Might be more involved, e.g., a reference count for each page (remember Shared memory/</a:t>
            </a:r>
            <a:r>
              <a:rPr lang="en-GB" altLang="en-US" dirty="0" err="1"/>
              <a:t>CoW</a:t>
            </a:r>
            <a:r>
              <a:rPr lang="en-GB" altLang="en-US" dirty="0"/>
              <a:t>?)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Free list consists of pages that are unallocated</a:t>
            </a:r>
          </a:p>
          <a:p>
            <a:pPr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Several ways of implementing this data structure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Scan all process PTEs that correspond to mapped pages (valid bit == 1)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dirty="0"/>
              <a:t>Keep separate linked list of physical pages</a:t>
            </a:r>
          </a:p>
          <a:p>
            <a:pPr lvl="1">
              <a:lnSpc>
                <a:spcPct val="110000"/>
              </a:lnSpc>
              <a:tabLst>
                <a:tab pos="254884" algn="l"/>
                <a:tab pos="410407" algn="l"/>
                <a:tab pos="826572" algn="l"/>
                <a:tab pos="1241298" algn="l"/>
                <a:tab pos="1656024" algn="l"/>
                <a:tab pos="2069311" algn="l"/>
                <a:tab pos="2485477" algn="l"/>
                <a:tab pos="2900203" algn="l"/>
                <a:tab pos="3314929" algn="l"/>
                <a:tab pos="3726775" algn="l"/>
                <a:tab pos="4144381" algn="l"/>
                <a:tab pos="4559107" algn="l"/>
                <a:tab pos="4973833" algn="l"/>
                <a:tab pos="5385679" algn="l"/>
                <a:tab pos="5803286" algn="l"/>
                <a:tab pos="6218012" algn="l"/>
                <a:tab pos="6629858" algn="l"/>
                <a:tab pos="7044584" algn="l"/>
                <a:tab pos="7462190" algn="l"/>
                <a:tab pos="7876916" algn="l"/>
                <a:tab pos="8288762" algn="l"/>
                <a:tab pos="8533566" algn="l"/>
              </a:tabLst>
            </a:pPr>
            <a:r>
              <a:rPr lang="en-GB" altLang="en-US" b="1" i="1" dirty="0">
                <a:solidFill>
                  <a:srgbClr val="993333"/>
                </a:solidFill>
              </a:rPr>
              <a:t>Inverted page table</a:t>
            </a:r>
            <a:r>
              <a:rPr lang="en-GB" altLang="en-US" dirty="0"/>
              <a:t>: One entry per physical page, each entry points to PTE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78401" y="2088545"/>
            <a:ext cx="7335360" cy="1411200"/>
            <a:chOff x="878401" y="1410121"/>
            <a:chExt cx="7335360" cy="1411200"/>
          </a:xfrm>
        </p:grpSpPr>
        <p:sp>
          <p:nvSpPr>
            <p:cNvPr id="145411" name="AutoShape 3"/>
            <p:cNvSpPr>
              <a:spLocks noChangeArrowheads="1"/>
            </p:cNvSpPr>
            <p:nvPr/>
          </p:nvSpPr>
          <p:spPr bwMode="auto">
            <a:xfrm>
              <a:off x="87840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2" name="AutoShape 4"/>
            <p:cNvSpPr>
              <a:spLocks noChangeArrowheads="1"/>
            </p:cNvSpPr>
            <p:nvPr/>
          </p:nvSpPr>
          <p:spPr bwMode="auto">
            <a:xfrm>
              <a:off x="11073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3" name="AutoShape 5"/>
            <p:cNvSpPr>
              <a:spLocks noChangeArrowheads="1"/>
            </p:cNvSpPr>
            <p:nvPr/>
          </p:nvSpPr>
          <p:spPr bwMode="auto">
            <a:xfrm>
              <a:off x="13363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4" name="AutoShape 6"/>
            <p:cNvSpPr>
              <a:spLocks noChangeArrowheads="1"/>
            </p:cNvSpPr>
            <p:nvPr/>
          </p:nvSpPr>
          <p:spPr bwMode="auto">
            <a:xfrm>
              <a:off x="15652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5" name="AutoShape 7"/>
            <p:cNvSpPr>
              <a:spLocks noChangeArrowheads="1"/>
            </p:cNvSpPr>
            <p:nvPr/>
          </p:nvSpPr>
          <p:spPr bwMode="auto">
            <a:xfrm>
              <a:off x="179424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6" name="AutoShape 8"/>
            <p:cNvSpPr>
              <a:spLocks noChangeArrowheads="1"/>
            </p:cNvSpPr>
            <p:nvPr/>
          </p:nvSpPr>
          <p:spPr bwMode="auto">
            <a:xfrm>
              <a:off x="2021760" y="1410121"/>
              <a:ext cx="24768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7" name="AutoShape 9"/>
            <p:cNvSpPr>
              <a:spLocks noChangeArrowheads="1"/>
            </p:cNvSpPr>
            <p:nvPr/>
          </p:nvSpPr>
          <p:spPr bwMode="auto">
            <a:xfrm>
              <a:off x="22521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8" name="AutoShape 10"/>
            <p:cNvSpPr>
              <a:spLocks noChangeArrowheads="1"/>
            </p:cNvSpPr>
            <p:nvPr/>
          </p:nvSpPr>
          <p:spPr bwMode="auto">
            <a:xfrm>
              <a:off x="24811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19" name="AutoShape 11"/>
            <p:cNvSpPr>
              <a:spLocks noChangeArrowheads="1"/>
            </p:cNvSpPr>
            <p:nvPr/>
          </p:nvSpPr>
          <p:spPr bwMode="auto">
            <a:xfrm>
              <a:off x="27100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0" name="AutoShape 12"/>
            <p:cNvSpPr>
              <a:spLocks noChangeArrowheads="1"/>
            </p:cNvSpPr>
            <p:nvPr/>
          </p:nvSpPr>
          <p:spPr bwMode="auto">
            <a:xfrm>
              <a:off x="2939041" y="1410121"/>
              <a:ext cx="24480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1" name="AutoShape 13"/>
            <p:cNvSpPr>
              <a:spLocks noChangeArrowheads="1"/>
            </p:cNvSpPr>
            <p:nvPr/>
          </p:nvSpPr>
          <p:spPr bwMode="auto">
            <a:xfrm>
              <a:off x="31636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2" name="AutoShape 14"/>
            <p:cNvSpPr>
              <a:spLocks noChangeArrowheads="1"/>
            </p:cNvSpPr>
            <p:nvPr/>
          </p:nvSpPr>
          <p:spPr bwMode="auto">
            <a:xfrm>
              <a:off x="339264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3" name="AutoShape 15"/>
            <p:cNvSpPr>
              <a:spLocks noChangeArrowheads="1"/>
            </p:cNvSpPr>
            <p:nvPr/>
          </p:nvSpPr>
          <p:spPr bwMode="auto">
            <a:xfrm>
              <a:off x="362160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4" name="AutoShape 16"/>
            <p:cNvSpPr>
              <a:spLocks noChangeArrowheads="1"/>
            </p:cNvSpPr>
            <p:nvPr/>
          </p:nvSpPr>
          <p:spPr bwMode="auto">
            <a:xfrm>
              <a:off x="38505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5" name="AutoShape 17"/>
            <p:cNvSpPr>
              <a:spLocks noChangeArrowheads="1"/>
            </p:cNvSpPr>
            <p:nvPr/>
          </p:nvSpPr>
          <p:spPr bwMode="auto">
            <a:xfrm>
              <a:off x="40795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6" name="AutoShape 18"/>
            <p:cNvSpPr>
              <a:spLocks noChangeArrowheads="1"/>
            </p:cNvSpPr>
            <p:nvPr/>
          </p:nvSpPr>
          <p:spPr bwMode="auto">
            <a:xfrm>
              <a:off x="43084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7" name="AutoShape 19"/>
            <p:cNvSpPr>
              <a:spLocks noChangeArrowheads="1"/>
            </p:cNvSpPr>
            <p:nvPr/>
          </p:nvSpPr>
          <p:spPr bwMode="auto">
            <a:xfrm>
              <a:off x="453744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8" name="AutoShape 20"/>
            <p:cNvSpPr>
              <a:spLocks noChangeArrowheads="1"/>
            </p:cNvSpPr>
            <p:nvPr/>
          </p:nvSpPr>
          <p:spPr bwMode="auto">
            <a:xfrm>
              <a:off x="4764961" y="1410121"/>
              <a:ext cx="24768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29" name="AutoShape 21"/>
            <p:cNvSpPr>
              <a:spLocks noChangeArrowheads="1"/>
            </p:cNvSpPr>
            <p:nvPr/>
          </p:nvSpPr>
          <p:spPr bwMode="auto">
            <a:xfrm>
              <a:off x="49953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0" name="AutoShape 22"/>
            <p:cNvSpPr>
              <a:spLocks noChangeArrowheads="1"/>
            </p:cNvSpPr>
            <p:nvPr/>
          </p:nvSpPr>
          <p:spPr bwMode="auto">
            <a:xfrm>
              <a:off x="52243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1" name="AutoShape 23"/>
            <p:cNvSpPr>
              <a:spLocks noChangeArrowheads="1"/>
            </p:cNvSpPr>
            <p:nvPr/>
          </p:nvSpPr>
          <p:spPr bwMode="auto">
            <a:xfrm>
              <a:off x="54532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2" name="AutoShape 24"/>
            <p:cNvSpPr>
              <a:spLocks noChangeArrowheads="1"/>
            </p:cNvSpPr>
            <p:nvPr/>
          </p:nvSpPr>
          <p:spPr bwMode="auto">
            <a:xfrm>
              <a:off x="5682241" y="1410121"/>
              <a:ext cx="24480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3" name="AutoShape 25"/>
            <p:cNvSpPr>
              <a:spLocks noChangeArrowheads="1"/>
            </p:cNvSpPr>
            <p:nvPr/>
          </p:nvSpPr>
          <p:spPr bwMode="auto">
            <a:xfrm>
              <a:off x="59068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4" name="AutoShape 26"/>
            <p:cNvSpPr>
              <a:spLocks noChangeArrowheads="1"/>
            </p:cNvSpPr>
            <p:nvPr/>
          </p:nvSpPr>
          <p:spPr bwMode="auto">
            <a:xfrm>
              <a:off x="613584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5" name="AutoShape 27"/>
            <p:cNvSpPr>
              <a:spLocks noChangeArrowheads="1"/>
            </p:cNvSpPr>
            <p:nvPr/>
          </p:nvSpPr>
          <p:spPr bwMode="auto">
            <a:xfrm>
              <a:off x="636480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6" name="AutoShape 28"/>
            <p:cNvSpPr>
              <a:spLocks noChangeArrowheads="1"/>
            </p:cNvSpPr>
            <p:nvPr/>
          </p:nvSpPr>
          <p:spPr bwMode="auto">
            <a:xfrm>
              <a:off x="65937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7" name="AutoShape 29"/>
            <p:cNvSpPr>
              <a:spLocks noChangeArrowheads="1"/>
            </p:cNvSpPr>
            <p:nvPr/>
          </p:nvSpPr>
          <p:spPr bwMode="auto">
            <a:xfrm>
              <a:off x="68227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8" name="AutoShape 30"/>
            <p:cNvSpPr>
              <a:spLocks noChangeArrowheads="1"/>
            </p:cNvSpPr>
            <p:nvPr/>
          </p:nvSpPr>
          <p:spPr bwMode="auto">
            <a:xfrm>
              <a:off x="705168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39" name="AutoShape 31"/>
            <p:cNvSpPr>
              <a:spLocks noChangeArrowheads="1"/>
            </p:cNvSpPr>
            <p:nvPr/>
          </p:nvSpPr>
          <p:spPr bwMode="auto">
            <a:xfrm>
              <a:off x="728064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40" name="AutoShape 32"/>
            <p:cNvSpPr>
              <a:spLocks noChangeArrowheads="1"/>
            </p:cNvSpPr>
            <p:nvPr/>
          </p:nvSpPr>
          <p:spPr bwMode="auto">
            <a:xfrm>
              <a:off x="7508160" y="1410121"/>
              <a:ext cx="24768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41" name="AutoShape 33"/>
            <p:cNvSpPr>
              <a:spLocks noChangeArrowheads="1"/>
            </p:cNvSpPr>
            <p:nvPr/>
          </p:nvSpPr>
          <p:spPr bwMode="auto">
            <a:xfrm>
              <a:off x="773856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45442" name="AutoShape 34"/>
            <p:cNvSpPr>
              <a:spLocks noChangeArrowheads="1"/>
            </p:cNvSpPr>
            <p:nvPr/>
          </p:nvSpPr>
          <p:spPr bwMode="auto">
            <a:xfrm>
              <a:off x="7967521" y="1410121"/>
              <a:ext cx="246240" cy="600480"/>
            </a:xfrm>
            <a:prstGeom prst="roundRect">
              <a:avLst>
                <a:gd name="adj" fmla="val 588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67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67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67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67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tr-TR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grpSp>
          <p:nvGrpSpPr>
            <p:cNvPr id="2" name="Group 35"/>
            <p:cNvGrpSpPr>
              <a:grpSpLocks/>
            </p:cNvGrpSpPr>
            <p:nvPr/>
          </p:nvGrpSpPr>
          <p:grpSpPr bwMode="auto">
            <a:xfrm>
              <a:off x="1234081" y="1909801"/>
              <a:ext cx="6694560" cy="911520"/>
              <a:chOff x="857" y="1326"/>
              <a:chExt cx="4649" cy="633"/>
            </a:xfrm>
          </p:grpSpPr>
          <p:grpSp>
            <p:nvGrpSpPr>
              <p:cNvPr id="145447" name="Group 36"/>
              <p:cNvGrpSpPr>
                <a:grpSpLocks/>
              </p:cNvGrpSpPr>
              <p:nvPr/>
            </p:nvGrpSpPr>
            <p:grpSpPr bwMode="auto">
              <a:xfrm>
                <a:off x="857" y="1326"/>
                <a:ext cx="4284" cy="633"/>
                <a:chOff x="857" y="1326"/>
                <a:chExt cx="4284" cy="633"/>
              </a:xfrm>
            </p:grpSpPr>
            <p:sp>
              <p:nvSpPr>
                <p:cNvPr id="14544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727" y="1767"/>
                  <a:ext cx="627" cy="1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67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67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67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67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2813" algn="l"/>
                      <a:tab pos="1371600" algn="l"/>
                      <a:tab pos="1828800" algn="l"/>
                      <a:tab pos="2286000" algn="l"/>
                      <a:tab pos="2741613" algn="l"/>
                      <a:tab pos="3200400" algn="l"/>
                      <a:tab pos="3657600" algn="l"/>
                      <a:tab pos="4114800" algn="l"/>
                      <a:tab pos="4570413" algn="l"/>
                      <a:tab pos="5029200" algn="l"/>
                      <a:tab pos="5486400" algn="l"/>
                      <a:tab pos="5940425" algn="l"/>
                      <a:tab pos="6399213" algn="l"/>
                      <a:tab pos="6858000" algn="l"/>
                      <a:tab pos="7315200" algn="l"/>
                      <a:tab pos="7769225" algn="l"/>
                      <a:tab pos="8226425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814" i="1">
                      <a:solidFill>
                        <a:srgbClr val="993333"/>
                      </a:solidFill>
                      <a:latin typeface="Luxi Sans" charset="0"/>
                    </a:rPr>
                    <a:t>Free list</a:t>
                  </a:r>
                </a:p>
              </p:txBody>
            </p:sp>
            <p:sp>
              <p:nvSpPr>
                <p:cNvPr id="145450" name="Line 38"/>
                <p:cNvSpPr>
                  <a:spLocks noChangeShapeType="1"/>
                </p:cNvSpPr>
                <p:nvPr/>
              </p:nvSpPr>
              <p:spPr bwMode="auto">
                <a:xfrm>
                  <a:off x="857" y="1333"/>
                  <a:ext cx="1777" cy="517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1" name="Line 39"/>
                <p:cNvSpPr>
                  <a:spLocks noChangeShapeType="1"/>
                </p:cNvSpPr>
                <p:nvPr/>
              </p:nvSpPr>
              <p:spPr bwMode="auto">
                <a:xfrm>
                  <a:off x="1021" y="1326"/>
                  <a:ext cx="1640" cy="492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2" name="Line 40"/>
                <p:cNvSpPr>
                  <a:spLocks noChangeShapeType="1"/>
                </p:cNvSpPr>
                <p:nvPr/>
              </p:nvSpPr>
              <p:spPr bwMode="auto">
                <a:xfrm>
                  <a:off x="1186" y="1339"/>
                  <a:ext cx="1488" cy="447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3" name="Line 41"/>
                <p:cNvSpPr>
                  <a:spLocks noChangeShapeType="1"/>
                </p:cNvSpPr>
                <p:nvPr/>
              </p:nvSpPr>
              <p:spPr bwMode="auto">
                <a:xfrm>
                  <a:off x="1660" y="1326"/>
                  <a:ext cx="1047" cy="422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4" name="Line 42"/>
                <p:cNvSpPr>
                  <a:spLocks noChangeShapeType="1"/>
                </p:cNvSpPr>
                <p:nvPr/>
              </p:nvSpPr>
              <p:spPr bwMode="auto">
                <a:xfrm>
                  <a:off x="1825" y="1352"/>
                  <a:ext cx="935" cy="391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5" name="Line 43"/>
                <p:cNvSpPr>
                  <a:spLocks noChangeShapeType="1"/>
                </p:cNvSpPr>
                <p:nvPr/>
              </p:nvSpPr>
              <p:spPr bwMode="auto">
                <a:xfrm>
                  <a:off x="2121" y="1339"/>
                  <a:ext cx="731" cy="403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6" name="Line 44"/>
                <p:cNvSpPr>
                  <a:spLocks noChangeShapeType="1"/>
                </p:cNvSpPr>
                <p:nvPr/>
              </p:nvSpPr>
              <p:spPr bwMode="auto">
                <a:xfrm>
                  <a:off x="2450" y="1326"/>
                  <a:ext cx="454" cy="429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7" name="Line 45"/>
                <p:cNvSpPr>
                  <a:spLocks noChangeShapeType="1"/>
                </p:cNvSpPr>
                <p:nvPr/>
              </p:nvSpPr>
              <p:spPr bwMode="auto">
                <a:xfrm>
                  <a:off x="2602" y="1326"/>
                  <a:ext cx="342" cy="429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8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3318" y="1339"/>
                  <a:ext cx="225" cy="409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59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3357" y="1352"/>
                  <a:ext cx="377" cy="409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60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3423" y="1358"/>
                  <a:ext cx="449" cy="397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61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3437" y="1358"/>
                  <a:ext cx="903" cy="422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62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3437" y="1358"/>
                  <a:ext cx="1074" cy="466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63" name="Line 51"/>
                <p:cNvSpPr>
                  <a:spLocks noChangeShapeType="1"/>
                </p:cNvSpPr>
                <p:nvPr/>
              </p:nvSpPr>
              <p:spPr bwMode="auto">
                <a:xfrm flipH="1">
                  <a:off x="3423" y="1370"/>
                  <a:ext cx="1562" cy="485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  <p:sp>
              <p:nvSpPr>
                <p:cNvPr id="145464" name="Line 52"/>
                <p:cNvSpPr>
                  <a:spLocks noChangeShapeType="1"/>
                </p:cNvSpPr>
                <p:nvPr/>
              </p:nvSpPr>
              <p:spPr bwMode="auto">
                <a:xfrm flipH="1">
                  <a:off x="3431" y="1377"/>
                  <a:ext cx="1712" cy="517"/>
                </a:xfrm>
                <a:prstGeom prst="line">
                  <a:avLst/>
                </a:prstGeom>
                <a:noFill/>
                <a:ln w="9360">
                  <a:solidFill>
                    <a:srgbClr val="993333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r-TR" sz="2177"/>
                </a:p>
              </p:txBody>
            </p:sp>
          </p:grpSp>
          <p:sp>
            <p:nvSpPr>
              <p:cNvPr id="145448" name="Line 53"/>
              <p:cNvSpPr>
                <a:spLocks noChangeShapeType="1"/>
              </p:cNvSpPr>
              <p:nvPr/>
            </p:nvSpPr>
            <p:spPr bwMode="auto">
              <a:xfrm flipH="1">
                <a:off x="3425" y="1370"/>
                <a:ext cx="2082" cy="562"/>
              </a:xfrm>
              <a:prstGeom prst="line">
                <a:avLst/>
              </a:prstGeom>
              <a:noFill/>
              <a:ln w="9360">
                <a:solidFill>
                  <a:srgbClr val="993333"/>
                </a:solidFill>
                <a:miter lim="800000"/>
                <a:headEnd type="triangle" w="med" len="med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2177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076897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A1B8E-4CB9-2F4E-8FB1-33C53EDA4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Inverted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Tables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073BE-41FD-8847-AC5D-35737C178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1197678"/>
            <a:ext cx="7896225" cy="5247367"/>
          </a:xfrm>
        </p:spPr>
        <p:txBody>
          <a:bodyPr/>
          <a:lstStyle/>
          <a:p>
            <a:r>
              <a:rPr lang="tr-TR" dirty="0" err="1">
                <a:solidFill>
                  <a:srgbClr val="C00000"/>
                </a:solidFill>
              </a:rPr>
              <a:t>Inverted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Page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Table</a:t>
            </a:r>
            <a:r>
              <a:rPr lang="tr-TR" dirty="0"/>
              <a:t> is a </a:t>
            </a:r>
            <a:r>
              <a:rPr lang="tr-TR" dirty="0" err="1"/>
              <a:t>mapping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frame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Virtual </a:t>
            </a:r>
            <a:r>
              <a:rPr lang="tr-TR" dirty="0" err="1"/>
              <a:t>Page</a:t>
            </a:r>
            <a:r>
              <a:rPr lang="tr-TR" dirty="0"/>
              <a:t>.</a:t>
            </a:r>
          </a:p>
          <a:p>
            <a:pPr lvl="1"/>
            <a:r>
              <a:rPr lang="tr-TR" dirty="0" err="1"/>
              <a:t>Stores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 </a:t>
            </a:r>
            <a:r>
              <a:rPr lang="tr-TR" dirty="0" err="1"/>
              <a:t>refers</a:t>
            </a:r>
            <a:r>
              <a:rPr lang="tr-TR" dirty="0"/>
              <a:t> a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.</a:t>
            </a:r>
          </a:p>
          <a:p>
            <a:pPr lvl="1"/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replacement</a:t>
            </a:r>
            <a:r>
              <a:rPr lang="tr-TR" dirty="0"/>
              <a:t>, </a:t>
            </a:r>
            <a:r>
              <a:rPr lang="tr-TR" dirty="0" err="1"/>
              <a:t>replaced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existing</a:t>
            </a:r>
            <a:r>
              <a:rPr lang="tr-TR" dirty="0"/>
              <a:t> </a:t>
            </a:r>
            <a:r>
              <a:rPr lang="tr-TR" dirty="0" err="1"/>
              <a:t>address</a:t>
            </a:r>
            <a:r>
              <a:rPr lang="tr-TR" dirty="0"/>
              <a:t> </a:t>
            </a:r>
            <a:r>
              <a:rPr lang="tr-TR" dirty="0" err="1"/>
              <a:t>translation</a:t>
            </a:r>
            <a:r>
              <a:rPr lang="tr-TR" dirty="0"/>
              <a:t> </a:t>
            </a:r>
            <a:r>
              <a:rPr lang="tr-TR" b="1" dirty="0" err="1">
                <a:solidFill>
                  <a:srgbClr val="C00000"/>
                </a:solidFill>
              </a:rPr>
              <a:t>invalidated</a:t>
            </a:r>
            <a:r>
              <a:rPr lang="tr-TR" dirty="0"/>
              <a:t>.</a:t>
            </a:r>
          </a:p>
          <a:p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uses</a:t>
            </a:r>
            <a:r>
              <a:rPr lang="tr-TR" dirty="0"/>
              <a:t>:</a:t>
            </a:r>
          </a:p>
          <a:p>
            <a:pPr lvl="1"/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copy</a:t>
            </a:r>
            <a:r>
              <a:rPr lang="tr-TR" dirty="0"/>
              <a:t>-on-</a:t>
            </a:r>
            <a:r>
              <a:rPr lang="tr-TR" dirty="0" err="1"/>
              <a:t>write</a:t>
            </a:r>
            <a:r>
              <a:rPr lang="tr-TR" dirty="0"/>
              <a:t>,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references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frame</a:t>
            </a:r>
            <a:r>
              <a:rPr lang="tr-TR" dirty="0"/>
              <a:t> </a:t>
            </a:r>
            <a:r>
              <a:rPr lang="tr-TR" dirty="0" err="1"/>
              <a:t>needs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stored</a:t>
            </a:r>
            <a:r>
              <a:rPr lang="tr-TR" dirty="0"/>
              <a:t>.</a:t>
            </a:r>
          </a:p>
          <a:p>
            <a:pPr lvl="1"/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architectures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b="1" dirty="0" err="1">
                <a:solidFill>
                  <a:srgbClr val="C00000"/>
                </a:solidFill>
              </a:rPr>
              <a:t>address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translation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HW </a:t>
            </a:r>
            <a:r>
              <a:rPr lang="tr-TR" dirty="0" err="1"/>
              <a:t>help</a:t>
            </a:r>
            <a:r>
              <a:rPr lang="tr-TR" dirty="0"/>
              <a:t>. </a:t>
            </a:r>
          </a:p>
          <a:p>
            <a:pPr lvl="2"/>
            <a:r>
              <a:rPr lang="tr-TR" dirty="0"/>
              <a:t>A </a:t>
            </a:r>
            <a:r>
              <a:rPr lang="tr-TR" dirty="0" err="1"/>
              <a:t>hash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pid</a:t>
            </a:r>
            <a:r>
              <a:rPr lang="tr-TR" dirty="0"/>
              <a:t>, </a:t>
            </a:r>
            <a:r>
              <a:rPr lang="tr-TR" dirty="0" err="1"/>
              <a:t>virtual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) </a:t>
            </a:r>
            <a:r>
              <a:rPr lang="tr-TR" dirty="0" err="1"/>
              <a:t>pair</a:t>
            </a:r>
            <a:r>
              <a:rPr lang="tr-TR" dirty="0"/>
              <a:t> </a:t>
            </a:r>
            <a:r>
              <a:rPr lang="tr-TR" dirty="0" err="1"/>
              <a:t>points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inverted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 </a:t>
            </a:r>
            <a:r>
              <a:rPr lang="tr-TR" dirty="0" err="1"/>
              <a:t>entry</a:t>
            </a:r>
            <a:r>
              <a:rPr lang="tr-TR" dirty="0"/>
              <a:t>.</a:t>
            </a:r>
          </a:p>
          <a:p>
            <a:pPr lvl="2"/>
            <a:r>
              <a:rPr lang="tr-TR" dirty="0" err="1"/>
              <a:t>If</a:t>
            </a:r>
            <a:r>
              <a:rPr lang="tr-TR" dirty="0"/>
              <a:t> IPT </a:t>
            </a:r>
            <a:r>
              <a:rPr lang="tr-TR" dirty="0" err="1"/>
              <a:t>entry</a:t>
            </a:r>
            <a:r>
              <a:rPr lang="tr-TR" dirty="0"/>
              <a:t> </a:t>
            </a:r>
            <a:r>
              <a:rPr lang="tr-TR" dirty="0" err="1"/>
              <a:t>points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address</a:t>
            </a:r>
            <a:r>
              <a:rPr lang="tr-TR" dirty="0"/>
              <a:t> </a:t>
            </a:r>
            <a:r>
              <a:rPr lang="tr-TR" dirty="0" err="1"/>
              <a:t>space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, it is </a:t>
            </a:r>
            <a:r>
              <a:rPr lang="tr-TR" dirty="0" err="1"/>
              <a:t>success</a:t>
            </a:r>
            <a:r>
              <a:rPr lang="tr-TR" dirty="0"/>
              <a:t>.</a:t>
            </a:r>
          </a:p>
          <a:p>
            <a:pPr lvl="2"/>
            <a:r>
              <a:rPr lang="tr-TR" dirty="0" err="1"/>
              <a:t>Otherwise</a:t>
            </a:r>
            <a:r>
              <a:rPr lang="tr-TR" dirty="0"/>
              <a:t> </a:t>
            </a:r>
            <a:r>
              <a:rPr lang="tr-TR" dirty="0" err="1"/>
              <a:t>hash</a:t>
            </a:r>
            <a:r>
              <a:rPr lang="tr-TR" dirty="0"/>
              <a:t> </a:t>
            </a:r>
            <a:r>
              <a:rPr lang="tr-TR" dirty="0" err="1"/>
              <a:t>chain</a:t>
            </a:r>
            <a:r>
              <a:rPr lang="tr-TR" dirty="0"/>
              <a:t> is </a:t>
            </a:r>
            <a:r>
              <a:rPr lang="tr-TR" dirty="0" err="1"/>
              <a:t>followed</a:t>
            </a:r>
            <a:r>
              <a:rPr lang="tr-TR" dirty="0"/>
              <a:t>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miss</a:t>
            </a:r>
            <a:r>
              <a:rPr lang="tr-TR" dirty="0"/>
              <a:t>, </a:t>
            </a:r>
            <a:r>
              <a:rPr lang="tr-TR" dirty="0" err="1"/>
              <a:t>page</a:t>
            </a:r>
            <a:r>
              <a:rPr lang="tr-TR" dirty="0"/>
              <a:t> is </a:t>
            </a:r>
            <a:r>
              <a:rPr lang="tr-TR" dirty="0" err="1"/>
              <a:t>invalid</a:t>
            </a:r>
            <a:r>
              <a:rPr lang="tr-TR" dirty="0"/>
              <a:t>,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fault</a:t>
            </a:r>
            <a:r>
              <a:rPr lang="tr-TR" dirty="0"/>
              <a:t> is  </a:t>
            </a:r>
            <a:r>
              <a:rPr lang="tr-TR" dirty="0" err="1"/>
              <a:t>invoked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34315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8749</TotalTime>
  <Words>4008</Words>
  <Application>Microsoft Macintosh PowerPoint</Application>
  <PresentationFormat>On-screen Show (4:3)</PresentationFormat>
  <Paragraphs>779</Paragraphs>
  <Slides>40</Slides>
  <Notes>37</Notes>
  <HiddenSlides>5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2" baseType="lpstr">
      <vt:lpstr>MS PGothic</vt:lpstr>
      <vt:lpstr>Arial</vt:lpstr>
      <vt:lpstr>Arial Narrow</vt:lpstr>
      <vt:lpstr>Bitstream Vera Serif</vt:lpstr>
      <vt:lpstr>Calibri</vt:lpstr>
      <vt:lpstr>Courier New</vt:lpstr>
      <vt:lpstr>Lucidasans</vt:lpstr>
      <vt:lpstr>Luxi Sans</vt:lpstr>
      <vt:lpstr>Times New Roman</vt:lpstr>
      <vt:lpstr>Wingdings</vt:lpstr>
      <vt:lpstr>Wingdings 2</vt:lpstr>
      <vt:lpstr>template2007</vt:lpstr>
      <vt:lpstr>Memory Management and Virtual Memory - 2</vt:lpstr>
      <vt:lpstr>Page Replacement</vt:lpstr>
      <vt:lpstr>PowerPoint Presentation</vt:lpstr>
      <vt:lpstr>Basic Page Replacement</vt:lpstr>
      <vt:lpstr>Evicting the best page</vt:lpstr>
      <vt:lpstr>Locality</vt:lpstr>
      <vt:lpstr>Page Replacement Basics</vt:lpstr>
      <vt:lpstr>Page Replacement Basics</vt:lpstr>
      <vt:lpstr>Inverted Page Tables</vt:lpstr>
      <vt:lpstr>Free List</vt:lpstr>
      <vt:lpstr>Page Replacement Algorithms/Policies</vt:lpstr>
      <vt:lpstr>Algorithms: Random and FIFO</vt:lpstr>
      <vt:lpstr>Algorithms: FIFO</vt:lpstr>
      <vt:lpstr>Belady's Anomaly</vt:lpstr>
      <vt:lpstr>Algorithm: OPT (a.k.a MIN)</vt:lpstr>
      <vt:lpstr>Algorithm: Least Recently Used (LRU)</vt:lpstr>
      <vt:lpstr>Algorithm: Least Recently Used (LRU)</vt:lpstr>
      <vt:lpstr>Approximating LRU:   Additional-Reference-Bits </vt:lpstr>
      <vt:lpstr>LRU approximation example (3 bits)</vt:lpstr>
      <vt:lpstr>Algorithm: Second-chance (Clock)</vt:lpstr>
      <vt:lpstr>Algorithm: Second-chance (Clock)</vt:lpstr>
      <vt:lpstr>Algorithm: Second-chance (Clock)</vt:lpstr>
      <vt:lpstr>Algorithm: Second-chance (Queue)</vt:lpstr>
      <vt:lpstr>Algorithm: Enhanced Second-chance (Clock)</vt:lpstr>
      <vt:lpstr>Swap Files</vt:lpstr>
      <vt:lpstr>Swap Files</vt:lpstr>
      <vt:lpstr>VM map structure</vt:lpstr>
      <vt:lpstr>Page Eviction</vt:lpstr>
      <vt:lpstr>Physical Frame Allocation</vt:lpstr>
      <vt:lpstr>Working Set</vt:lpstr>
      <vt:lpstr>Estimating the working set</vt:lpstr>
      <vt:lpstr>Page Fault Frequency</vt:lpstr>
      <vt:lpstr>When to Evict/Page-Out Pages</vt:lpstr>
      <vt:lpstr>Paging and swapping</vt:lpstr>
      <vt:lpstr>Trashing</vt:lpstr>
      <vt:lpstr>Benefits of sharing pages</vt:lpstr>
      <vt:lpstr>Page Replacement</vt:lpstr>
      <vt:lpstr>VM map structure</vt:lpstr>
      <vt:lpstr>Approximating LRU:   Additional-Reference-Bits </vt:lpstr>
      <vt:lpstr>LRU example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Erol Sahin</cp:lastModifiedBy>
  <cp:revision>110</cp:revision>
  <dcterms:modified xsi:type="dcterms:W3CDTF">2020-04-18T12:07:58Z</dcterms:modified>
</cp:coreProperties>
</file>