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537" r:id="rId2"/>
    <p:sldId id="1646" r:id="rId3"/>
    <p:sldId id="1648" r:id="rId4"/>
    <p:sldId id="1636" r:id="rId5"/>
    <p:sldId id="1650" r:id="rId6"/>
    <p:sldId id="1649" r:id="rId7"/>
    <p:sldId id="1639" r:id="rId8"/>
    <p:sldId id="1640" r:id="rId9"/>
    <p:sldId id="1641" r:id="rId10"/>
    <p:sldId id="1642" r:id="rId11"/>
    <p:sldId id="1643" r:id="rId12"/>
    <p:sldId id="1644" r:id="rId13"/>
    <p:sldId id="1645" r:id="rId14"/>
  </p:sldIdLst>
  <p:sldSz cx="9144000" cy="6858000" type="screen4x3"/>
  <p:notesSz cx="7302500" cy="95869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F1C7C7"/>
    <a:srgbClr val="990000"/>
    <a:srgbClr val="D5F1CF"/>
    <a:srgbClr val="E9E1C9"/>
    <a:srgbClr val="DED8C4"/>
    <a:srgbClr val="E7DDBB"/>
    <a:srgbClr val="DDCE9F"/>
    <a:srgbClr val="E2AC00"/>
    <a:srgbClr val="F8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61"/>
    <p:restoredTop sz="93308"/>
  </p:normalViewPr>
  <p:slideViewPr>
    <p:cSldViewPr snapToGrid="0">
      <p:cViewPr varScale="1">
        <p:scale>
          <a:sx n="146" d="100"/>
          <a:sy n="146" d="100"/>
        </p:scale>
        <p:origin x="168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05059F57-434C-234E-A638-CAB6984B9ECE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7</a:t>
            </a:fld>
            <a:endParaRPr lang="en-GB" altLang="en-US"/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7413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5253049-BCF6-E047-87CC-3F9EE6B0AA4D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GB" altLang="en-US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9461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00BFAC7-4212-0C48-A188-8045ACA0DBAA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1509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D7B6C89-E177-E045-BBB0-5F48E5B8E400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3557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D2283BD-F2E5-674B-A976-EF4EF60FA4C0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11</a:t>
            </a:fld>
            <a:endParaRPr lang="en-GB" altLang="en-US"/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5605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BA96117-CC5A-5841-88A5-C926EB4DFB96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en-GB" altLang="en-US"/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7653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15F4470-BCE3-BD4F-B06C-3263961FBDCE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/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9701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Introduction to Operating Systems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8160" y="6205321"/>
            <a:ext cx="70502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altLang="en-US" sz="1451">
                <a:solidFill>
                  <a:srgbClr val="000000"/>
                </a:solidFill>
                <a:latin typeface="Verdana" charset="0"/>
              </a:rPr>
              <a:t>Some of the following slides are adapted from Matt Welsh, Harvard Univ.</a:t>
            </a:r>
          </a:p>
        </p:txBody>
      </p:sp>
    </p:spTree>
    <p:extLst>
      <p:ext uri="{BB962C8B-B14F-4D97-AF65-F5344CB8AC3E}">
        <p14:creationId xmlns:p14="http://schemas.microsoft.com/office/powerpoint/2010/main" val="1386837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6" b="10318"/>
          <a:stretch>
            <a:fillRect/>
          </a:stretch>
        </p:blipFill>
        <p:spPr bwMode="auto">
          <a:xfrm>
            <a:off x="1031041" y="4330441"/>
            <a:ext cx="6697440" cy="262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 b="39896"/>
          <a:stretch>
            <a:fillRect/>
          </a:stretch>
        </p:blipFill>
        <p:spPr bwMode="auto">
          <a:xfrm>
            <a:off x="1488961" y="361"/>
            <a:ext cx="5549760" cy="46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Parallel Computing and Clusters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574272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High-end scientific apps want to use many CPUs at once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Parallel processing to crunch on enormous data sets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Need OS and language primitives for dividing program into parallel activities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Need OS primitives for fast communication between processors</a:t>
            </a:r>
          </a:p>
          <a:p>
            <a:pPr marL="1141937" lvl="2">
              <a:lnSpc>
                <a:spcPct val="96000"/>
              </a:lnSpc>
              <a:spcBef>
                <a:spcPts val="408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degree of speedup dictated by communication/computation ratio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Many kinds of parallel machines: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SMPs: symmetric multiprocessors – several CPUs accessing the same memory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MPPs: massively parallel processors – each CPU may have its own memory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Clusters: connect a lot of commodity machines with a fast network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1" y="3935881"/>
            <a:ext cx="2558880" cy="25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" y="3871081"/>
            <a:ext cx="2744640" cy="25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1" y="4075561"/>
            <a:ext cx="3349440" cy="2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1" y="4396681"/>
            <a:ext cx="397152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>
            <a:fillRect/>
          </a:stretch>
        </p:blipFill>
        <p:spPr bwMode="auto">
          <a:xfrm>
            <a:off x="4157281" y="3843721"/>
            <a:ext cx="4641120" cy="28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Distributed OS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59568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Goal – Make use of geographically distributed resources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workstations on a LAN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servers across the Internet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Supports communication between applications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interprocess communication (on a single machine):</a:t>
            </a:r>
          </a:p>
          <a:p>
            <a:pPr marL="1141937" lvl="2">
              <a:lnSpc>
                <a:spcPct val="96000"/>
              </a:lnSpc>
              <a:spcBef>
                <a:spcPts val="408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message passing and shared memory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networking procotols (across multiple machines):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TCP/IP, Java RMI, .NET SOAP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“The Grid”, .NET, and OGSA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Idea: Seamlessly connect vast computational resources across the Internet</a:t>
            </a:r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Embedded OS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407952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The rise of tiny computers everywhere – ubiquitous computing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Processor cost low enough to embed in many devices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PDAs, cell phones, pagers, ...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How many CPUs are in your car? On your body right now?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Gets more interesting with ubiquitous networking!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Wireless networks becoming pervasive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Sensor networks are an exciting new direction here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Little “motes” with less 4KB of RAM, some sensors, and a radio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Typically very constrained hardware resources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slow processors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very small amount of memory (e.g. 8 MB)‏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no disk – but maybe quasi-permanent storage such as EEPROM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1" y="475236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" y="474228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1" y="474084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2137"/>
          </a:xfrm>
        </p:spPr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 OS – </a:t>
            </a:r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libraries</a:t>
            </a:r>
            <a:endParaRPr lang="tr-TR" dirty="0"/>
          </a:p>
          <a:p>
            <a:pPr lvl="1"/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ran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program at a time, </a:t>
            </a:r>
            <a:r>
              <a:rPr lang="tr-TR" dirty="0" err="1"/>
              <a:t>so</a:t>
            </a:r>
            <a:r>
              <a:rPr lang="tr-TR" dirty="0"/>
              <a:t> no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an OS</a:t>
            </a:r>
          </a:p>
          <a:p>
            <a:pPr lvl="1"/>
            <a:r>
              <a:rPr lang="tr-TR" dirty="0"/>
              <a:t>Programming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wiring</a:t>
            </a:r>
            <a:r>
              <a:rPr lang="tr-TR" dirty="0"/>
              <a:t>..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4501801"/>
            <a:ext cx="2214720" cy="16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241" y="4223881"/>
            <a:ext cx="2075040" cy="25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Harvard Mark I, 1944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1" y="4521960"/>
            <a:ext cx="2250720" cy="16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93281" y="4359241"/>
            <a:ext cx="1162080" cy="5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IBM 360, 1960's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60" y="4267081"/>
            <a:ext cx="2108160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33440" y="4189321"/>
            <a:ext cx="1946880" cy="2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ENIAC, 1945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2533AFE-96CA-B043-9DDD-BA81EE2E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21" y="125641"/>
            <a:ext cx="1251360" cy="7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9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76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02721" y="361"/>
            <a:ext cx="7529760" cy="5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2903" dirty="0">
              <a:solidFill>
                <a:srgbClr val="993333"/>
              </a:solidFill>
              <a:latin typeface="Luxi Sans" charset="0"/>
            </a:endParaRPr>
          </a:p>
        </p:txBody>
      </p:sp>
      <p:pic>
        <p:nvPicPr>
          <p:cNvPr id="4" name="Picture 3" descr="2866184570_a844a3404a_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848"/>
            <a:ext cx="9290200" cy="42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Punch</a:t>
            </a:r>
            <a:r>
              <a:rPr lang="tr-TR" dirty="0"/>
              <a:t> </a:t>
            </a:r>
            <a:r>
              <a:rPr lang="tr-TR" dirty="0" err="1"/>
              <a:t>Card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3044521"/>
            <a:ext cx="3312000" cy="15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  <a:p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1" y="4562281"/>
            <a:ext cx="6148800" cy="1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8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Disk spooling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Disks were much read stack onto disk while previous program is running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With multiple programs on disk, need to decide which to run next!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But, CPU still idle while program accesses a peripheral (e.g., tape or disk!)‏</a:t>
            </a:r>
          </a:p>
        </p:txBody>
      </p:sp>
    </p:spTree>
    <p:extLst>
      <p:ext uri="{BB962C8B-B14F-4D97-AF65-F5344CB8AC3E}">
        <p14:creationId xmlns:p14="http://schemas.microsoft.com/office/powerpoint/2010/main" val="44032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Multiprogramming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586592" cy="4972050"/>
          </a:xfrm>
          <a:solidFill>
            <a:srgbClr val="FFFFFF"/>
          </a:solidFill>
        </p:spPr>
        <p:txBody>
          <a:bodyPr vert="horz" wrap="square" lIns="81638" tIns="42452" rIns="81638" bIns="42452" numCol="1" anchor="t" anchorCtr="0" compatLnSpc="1">
            <a:prstTxWarp prst="textNoShape">
              <a:avLst/>
            </a:prstTxWarp>
          </a:bodyPr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To increase system utilization, </a:t>
            </a:r>
            <a:r>
              <a:rPr lang="en-GB" altLang="en-US" dirty="0">
                <a:solidFill>
                  <a:srgbClr val="2323DC"/>
                </a:solidFill>
              </a:rPr>
              <a:t>multiprogramming</a:t>
            </a:r>
            <a:r>
              <a:rPr lang="en-GB" altLang="en-US" dirty="0"/>
              <a:t> OS’s were invented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keeps multiple runnable jobs loaded in memory at once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Overlaps I/O of a job with computing of another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While one job waits for I/O to compile, CPU runs instructions from another job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To benefit, need </a:t>
            </a:r>
            <a:r>
              <a:rPr lang="en-GB" altLang="en-US" dirty="0">
                <a:solidFill>
                  <a:srgbClr val="993333"/>
                </a:solidFill>
              </a:rPr>
              <a:t>asynchronous</a:t>
            </a:r>
            <a:r>
              <a:rPr lang="en-GB" altLang="en-US" dirty="0"/>
              <a:t> I/O devices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need some way to know when devices are done performing I/O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Goal: optimize system throughput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perhaps at the cost of response time…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buNone/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GB" altLang="en-US" dirty="0"/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GB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80" y="1197678"/>
            <a:ext cx="2760213" cy="22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62153" y="3675560"/>
            <a:ext cx="275904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Dennis Ritchie and Ken Thompson at a PDP11, 1971</a:t>
            </a:r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Timesharing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73248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To support interactive use, </a:t>
            </a:r>
            <a:r>
              <a:rPr lang="en-GB" altLang="en-US">
                <a:solidFill>
                  <a:srgbClr val="2323DC"/>
                </a:solidFill>
              </a:rPr>
              <a:t>timesharing </a:t>
            </a:r>
            <a:r>
              <a:rPr lang="en-GB" altLang="en-US"/>
              <a:t>OS's were created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multiple terminals connected to one machine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each user has illusion of entire machine to him/herself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optimize response time, perhaps at the cost of throughput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Timeslicing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divide CPU fairly among the users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if job is truly interactive (e.g. editor), then can switch between programs and users faster than users can generate load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MIT Multics (mid-1960’s) was the first large timeshared system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nearly all modern OS concepts can be traced back to Multics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0" y="4426921"/>
            <a:ext cx="3300480" cy="2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1" y="4431241"/>
            <a:ext cx="2759040" cy="22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Personal Computing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5742720"/>
          </a:xfrm>
        </p:spPr>
        <p:txBody>
          <a:bodyPr/>
          <a:lstStyle/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Totally changed the computing industry.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CP/M: First personal computer OS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IBM needed OS for their PCs, CP/M behind schedule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Bill Gates to the rescue: Bought 86-DOS and made MS-DOS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DOS is basically a subroutine library!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Many popular personal computers follow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Apple, Commodore, TRS-80, TI 99/4, Atari, etc...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1" y="757800"/>
            <a:ext cx="2175840" cy="14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01" y="5038921"/>
            <a:ext cx="3055680" cy="1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1" y="4144680"/>
            <a:ext cx="253872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5441" y="4280040"/>
            <a:ext cx="27590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Bill Gates and Paul Allen, c.1975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73440" y="4555081"/>
            <a:ext cx="2862720" cy="4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Commodore VIC-20 </a:t>
            </a:r>
          </a:p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1451">
              <a:latin typeface="Luxi Sans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28321" y="3935881"/>
            <a:ext cx="119952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IBM PC, 1981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1" y="2549160"/>
            <a:ext cx="16848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115041" y="2315880"/>
            <a:ext cx="14702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Apple LISA, 1983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270561" y="407881"/>
            <a:ext cx="112752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Apple I, 1976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4550761"/>
            <a:ext cx="2777760" cy="20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850</Words>
  <Application>Microsoft Macintosh PowerPoint</Application>
  <PresentationFormat>On-screen Show (4:3)</PresentationFormat>
  <Paragraphs>117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MS Gothic</vt:lpstr>
      <vt:lpstr>ＭＳ Ｐゴシック</vt:lpstr>
      <vt:lpstr>Arial</vt:lpstr>
      <vt:lpstr>Arial Narrow</vt:lpstr>
      <vt:lpstr>Bitstream Vera Serif</vt:lpstr>
      <vt:lpstr>Calibri</vt:lpstr>
      <vt:lpstr>Luxi Sans</vt:lpstr>
      <vt:lpstr>Times New Roman</vt:lpstr>
      <vt:lpstr>Verdana</vt:lpstr>
      <vt:lpstr>Wingdings</vt:lpstr>
      <vt:lpstr>Wingdings 2</vt:lpstr>
      <vt:lpstr>template2007</vt:lpstr>
      <vt:lpstr>Overview Introduction to Operating Systems </vt:lpstr>
      <vt:lpstr>In the Beginning…</vt:lpstr>
      <vt:lpstr>In the Beginning…</vt:lpstr>
      <vt:lpstr>Punch Card</vt:lpstr>
      <vt:lpstr>In the Beginning…</vt:lpstr>
      <vt:lpstr>In the Beginning…</vt:lpstr>
      <vt:lpstr>Multiprogramming</vt:lpstr>
      <vt:lpstr>Timesharing</vt:lpstr>
      <vt:lpstr>Personal Computing</vt:lpstr>
      <vt:lpstr>PowerPoint Presentation</vt:lpstr>
      <vt:lpstr>Parallel Computing and Clusters</vt:lpstr>
      <vt:lpstr>Distributed OS</vt:lpstr>
      <vt:lpstr>Embedded OS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cp:lastModifiedBy>Microsoft Office User</cp:lastModifiedBy>
  <cp:revision>88</cp:revision>
  <dcterms:modified xsi:type="dcterms:W3CDTF">2020-02-03T06:22:25Z</dcterms:modified>
</cp:coreProperties>
</file>