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1580" r:id="rId2"/>
  </p:sldIdLst>
  <p:sldSz cx="9144000" cy="6858000" type="screen4x3"/>
  <p:notesSz cx="7302500" cy="9586913"/>
  <p:custDataLst>
    <p:tags r:id="rId5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CF"/>
    <a:srgbClr val="F1C7C7"/>
    <a:srgbClr val="F6F5BD"/>
    <a:srgbClr val="990000"/>
    <a:srgbClr val="E9E1C9"/>
    <a:srgbClr val="DED8C4"/>
    <a:srgbClr val="E7DDBB"/>
    <a:srgbClr val="DDCE9F"/>
    <a:srgbClr val="E2AC00"/>
    <a:srgbClr val="F8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4"/>
    <p:restoredTop sz="93355"/>
  </p:normalViewPr>
  <p:slideViewPr>
    <p:cSldViewPr snapToGrid="0">
      <p:cViewPr varScale="1">
        <p:scale>
          <a:sx n="131" d="100"/>
          <a:sy n="131" d="100"/>
        </p:scale>
        <p:origin x="176" y="6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8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r>
              <a:rPr lang="en-GB" altLang="en-US" sz="1100"/>
              <a:t>18/02/08</a:t>
            </a:r>
          </a:p>
        </p:txBody>
      </p:sp>
      <p:sp>
        <p:nvSpPr>
          <p:cNvPr id="107523" name="Rectangle 12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SzPct val="45000"/>
              <a:buFont typeface="Wingdings" charset="2"/>
              <a:buNone/>
            </a:pPr>
            <a:fld id="{5DD0A201-CA2E-8948-B5C7-E41E80EA3248}" type="slidenum">
              <a:rPr lang="en-GB" altLang="en-US" sz="1100"/>
              <a:pPr>
                <a:spcBef>
                  <a:spcPct val="0"/>
                </a:spcBef>
                <a:buSzPct val="45000"/>
                <a:buFont typeface="Wingdings" charset="2"/>
                <a:buNone/>
              </a:pPr>
              <a:t>1</a:t>
            </a:fld>
            <a:endParaRPr lang="en-GB" altLang="en-US" sz="1100"/>
          </a:p>
        </p:txBody>
      </p:sp>
      <p:sp>
        <p:nvSpPr>
          <p:cNvPr id="107524" name="Text Box 2"/>
          <p:cNvSpPr txBox="1">
            <a:spLocks noChangeArrowheads="1"/>
          </p:cNvSpPr>
          <p:nvPr/>
        </p:nvSpPr>
        <p:spPr bwMode="auto">
          <a:xfrm>
            <a:off x="1493838" y="960438"/>
            <a:ext cx="4325937" cy="32908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spcBef>
                <a:spcPct val="30000"/>
              </a:spcBef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defRPr sz="1200">
                <a:solidFill>
                  <a:srgbClr val="000000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eaLnBrk="1">
              <a:lnSpc>
                <a:spcPct val="94000"/>
              </a:lnSpc>
              <a:spcBef>
                <a:spcPct val="0"/>
              </a:spcBef>
              <a:buSzPct val="45000"/>
              <a:buFont typeface="Wingdings" charset="2"/>
              <a:buNone/>
            </a:pPr>
            <a:endParaRPr lang="tr-TR" altLang="en-US" sz="2400">
              <a:solidFill>
                <a:schemeClr val="bg1"/>
              </a:solidFill>
              <a:latin typeface="Bitstream Vera Serif" charset="0"/>
            </a:endParaRPr>
          </a:p>
        </p:txBody>
      </p:sp>
      <p:sp>
        <p:nvSpPr>
          <p:cNvPr id="107525" name="Rectangle 3"/>
          <p:cNvSpPr>
            <a:spLocks noGrp="1" noChangeArrowheads="1"/>
          </p:cNvSpPr>
          <p:nvPr>
            <p:ph type="body"/>
          </p:nvPr>
        </p:nvSpPr>
        <p:spPr>
          <a:xfrm>
            <a:off x="731838" y="4559300"/>
            <a:ext cx="5848350" cy="4321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wrap="none" anchor="ctr"/>
          <a:lstStyle/>
          <a:p>
            <a:endParaRPr lang="en-US" altLang="en-US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673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3"/>
          <p:cNvSpPr>
            <a:spLocks noGrp="1" noChangeArrowheads="1"/>
          </p:cNvSpPr>
          <p:nvPr>
            <p:ph idx="1"/>
          </p:nvPr>
        </p:nvSpPr>
        <p:spPr>
          <a:xfrm>
            <a:off x="1" y="5709959"/>
            <a:ext cx="9144000" cy="624165"/>
          </a:xfrm>
        </p:spPr>
        <p:txBody>
          <a:bodyPr/>
          <a:lstStyle/>
          <a:p>
            <a:r>
              <a:rPr lang="tr-TR" sz="2000" dirty="0"/>
              <a:t>How </a:t>
            </a:r>
            <a:r>
              <a:rPr lang="tr-TR" sz="2000" dirty="0" err="1"/>
              <a:t>many</a:t>
            </a:r>
            <a:r>
              <a:rPr lang="tr-TR" sz="2000" dirty="0"/>
              <a:t> </a:t>
            </a:r>
            <a:r>
              <a:rPr lang="tr-TR" sz="2000" dirty="0" err="1"/>
              <a:t>times</a:t>
            </a:r>
            <a:r>
              <a:rPr lang="tr-TR" sz="2000" dirty="0"/>
              <a:t> </a:t>
            </a:r>
            <a:r>
              <a:rPr lang="tr-TR" sz="2000" dirty="0" err="1"/>
              <a:t>will</a:t>
            </a:r>
            <a:r>
              <a:rPr lang="tr-TR" sz="2000" dirty="0"/>
              <a:t> </a:t>
            </a:r>
            <a:r>
              <a:rPr lang="tr-TR" sz="2000" dirty="0">
                <a:solidFill>
                  <a:srgbClr val="FF0000"/>
                </a:solidFill>
              </a:rPr>
              <a:t>X</a:t>
            </a:r>
            <a:r>
              <a:rPr lang="tr-TR" sz="2000" dirty="0"/>
              <a:t> be </a:t>
            </a:r>
            <a:r>
              <a:rPr lang="tr-TR" sz="2000" dirty="0" err="1"/>
              <a:t>printed</a:t>
            </a:r>
            <a:r>
              <a:rPr lang="tr-TR" sz="2000" dirty="0"/>
              <a:t>? </a:t>
            </a:r>
          </a:p>
          <a:p>
            <a:r>
              <a:rPr lang="tr-TR" sz="2000" dirty="0"/>
              <a:t>Hint: </a:t>
            </a:r>
            <a:r>
              <a:rPr lang="tr-TR" sz="2000" dirty="0" err="1"/>
              <a:t>You</a:t>
            </a:r>
            <a:r>
              <a:rPr lang="tr-TR" sz="2000" dirty="0"/>
              <a:t> </a:t>
            </a:r>
            <a:r>
              <a:rPr lang="tr-TR" sz="2000" dirty="0" err="1"/>
              <a:t>answer</a:t>
            </a:r>
            <a:r>
              <a:rPr lang="tr-TR" sz="2000" dirty="0"/>
              <a:t> </a:t>
            </a:r>
            <a:r>
              <a:rPr lang="tr-TR" sz="2000" dirty="0" err="1"/>
              <a:t>should</a:t>
            </a:r>
            <a:r>
              <a:rPr lang="tr-TR" sz="2000" dirty="0"/>
              <a:t> </a:t>
            </a:r>
            <a:r>
              <a:rPr lang="tr-TR" sz="2000" dirty="0" err="1"/>
              <a:t>provide</a:t>
            </a:r>
            <a:r>
              <a:rPr lang="tr-TR" sz="2000" dirty="0"/>
              <a:t> a </a:t>
            </a:r>
            <a:r>
              <a:rPr lang="tr-TR" sz="2000" dirty="0" err="1"/>
              <a:t>range</a:t>
            </a:r>
            <a:r>
              <a:rPr lang="tr-TR" sz="2000" dirty="0"/>
              <a:t> </a:t>
            </a:r>
            <a:r>
              <a:rPr lang="tr-TR" sz="2000" dirty="0" err="1"/>
              <a:t>such</a:t>
            </a:r>
            <a:r>
              <a:rPr lang="tr-TR" sz="2000" dirty="0"/>
              <a:t> as n=2, n &gt; 3, 1 &lt; n &lt; 5, </a:t>
            </a:r>
            <a:r>
              <a:rPr lang="tr-TR" sz="2000" dirty="0" err="1"/>
              <a:t>where</a:t>
            </a:r>
            <a:r>
              <a:rPr lang="tr-TR" sz="2000" dirty="0"/>
              <a:t> n is </a:t>
            </a:r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number</a:t>
            </a:r>
            <a:r>
              <a:rPr lang="tr-TR" sz="2000" dirty="0"/>
              <a:t> of  </a:t>
            </a:r>
            <a:r>
              <a:rPr lang="tr-TR" sz="2000" dirty="0" err="1"/>
              <a:t>X’s</a:t>
            </a:r>
            <a:r>
              <a:rPr lang="tr-TR" sz="2000" dirty="0"/>
              <a:t>.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36187" y="77821"/>
            <a:ext cx="8891081" cy="5707384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wrap="square" lIns="91429" tIns="45714" rIns="91429" bIns="45714">
            <a:spAutoFit/>
          </a:bodyPr>
          <a:lstStyle>
            <a:lvl1pPr>
              <a:lnSpc>
                <a:spcPct val="86000"/>
              </a:lnSpc>
              <a:spcBef>
                <a:spcPts val="2313"/>
              </a:spcBef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400">
                <a:solidFill>
                  <a:srgbClr val="000000"/>
                </a:solidFill>
                <a:latin typeface="Arial" charset="0"/>
                <a:ea typeface="ＭＳ Ｐゴシック" charset="-128"/>
                <a:cs typeface="MS Gothic" charset="-128"/>
              </a:defRPr>
            </a:lvl1pPr>
            <a:lvl2pPr marL="742950" indent="-28575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2pPr>
            <a:lvl3pPr marL="11430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i="1">
                <a:solidFill>
                  <a:srgbClr val="2300DC"/>
                </a:solidFill>
                <a:latin typeface="Arial" charset="0"/>
                <a:ea typeface="MS Gothic" charset="-128"/>
                <a:cs typeface="MS Gothic" charset="-128"/>
              </a:defRPr>
            </a:lvl3pPr>
            <a:lvl4pPr marL="1600200" indent="-228600">
              <a:lnSpc>
                <a:spcPct val="86000"/>
              </a:lnSpc>
              <a:spcAft>
                <a:spcPts val="575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4pPr>
            <a:lvl5pPr marL="2057400" indent="-228600">
              <a:lnSpc>
                <a:spcPct val="86000"/>
              </a:lnSpc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5pPr>
            <a:lvl6pPr marL="25146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6pPr>
            <a:lvl7pPr marL="29718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7pPr>
            <a:lvl8pPr marL="34290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8pPr>
            <a:lvl9pPr marL="3886200" indent="-228600" defTabSz="457200" eaLnBrk="0" fontAlgn="base" hangingPunct="0">
              <a:lnSpc>
                <a:spcPct val="86000"/>
              </a:lnSpc>
              <a:spcBef>
                <a:spcPct val="0"/>
              </a:spcBef>
              <a:spcAft>
                <a:spcPts val="288"/>
              </a:spcAft>
              <a:buClr>
                <a:srgbClr val="993333"/>
              </a:buClr>
              <a:buSzPct val="45000"/>
              <a:buFont typeface="Wingdings" charset="2"/>
              <a:buChar char=""/>
              <a:tabLst>
                <a:tab pos="287338" algn="l"/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  <a:tab pos="9410700" algn="l"/>
              </a:tabLst>
              <a:defRPr sz="2000">
                <a:solidFill>
                  <a:srgbClr val="000000"/>
                </a:solidFill>
                <a:latin typeface="Arial" charset="0"/>
                <a:ea typeface="MS Gothic" charset="-128"/>
                <a:cs typeface="MS Gothic" charset="-128"/>
              </a:defRPr>
            </a:lvl9pPr>
          </a:lstStyle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semaphore S0, S1, S2;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 err="1">
                <a:latin typeface="Courier New" charset="0"/>
              </a:rPr>
              <a:t>init</a:t>
            </a:r>
            <a:r>
              <a:rPr lang="en-GB" altLang="en-US" sz="1542" dirty="0">
                <a:latin typeface="Courier New" charset="0"/>
              </a:rPr>
              <a:t>(S0,1); </a:t>
            </a:r>
            <a:r>
              <a:rPr lang="en-GB" altLang="en-US" sz="1542" dirty="0" err="1">
                <a:latin typeface="Courier New" charset="0"/>
              </a:rPr>
              <a:t>init</a:t>
            </a:r>
            <a:r>
              <a:rPr lang="en-GB" altLang="en-US" sz="1542" dirty="0">
                <a:latin typeface="Courier New" charset="0"/>
              </a:rPr>
              <a:t> (S1,0); </a:t>
            </a:r>
            <a:r>
              <a:rPr lang="en-GB" altLang="en-US" sz="1542" dirty="0" err="1">
                <a:latin typeface="Courier New" charset="0"/>
              </a:rPr>
              <a:t>init</a:t>
            </a:r>
            <a:r>
              <a:rPr lang="en-GB" altLang="en-US" sz="1542" dirty="0">
                <a:latin typeface="Courier New" charset="0"/>
              </a:rPr>
              <a:t>(S2,0);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void thread0(){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 while(1){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    wait(S0);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    </a:t>
            </a:r>
            <a:r>
              <a:rPr lang="en-GB" altLang="en-US" sz="1542" dirty="0" err="1">
                <a:latin typeface="Courier New" charset="0"/>
              </a:rPr>
              <a:t>printf</a:t>
            </a:r>
            <a:r>
              <a:rPr lang="en-GB" altLang="en-US" sz="1542" dirty="0">
                <a:latin typeface="Courier New" charset="0"/>
              </a:rPr>
              <a:t>("</a:t>
            </a:r>
            <a:r>
              <a:rPr lang="en-GB" altLang="en-US" sz="1542" dirty="0">
                <a:solidFill>
                  <a:srgbClr val="FF0000"/>
                </a:solidFill>
                <a:latin typeface="Courier New" charset="0"/>
              </a:rPr>
              <a:t>X</a:t>
            </a:r>
            <a:r>
              <a:rPr lang="en-GB" altLang="en-US" sz="1542" dirty="0">
                <a:latin typeface="Courier New" charset="0"/>
              </a:rPr>
              <a:t>");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    signal(S1);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    signal(S2);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}}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void thread1(){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wait(S1);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signal(S0);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void thread2(){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wait(S2);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	signal (S0);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latin typeface="Courier New" charset="0"/>
              </a:rPr>
              <a:t>}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solidFill>
                  <a:schemeClr val="bg2"/>
                </a:solidFill>
                <a:latin typeface="Courier New" charset="0"/>
              </a:rPr>
              <a:t>main(){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solidFill>
                  <a:schemeClr val="bg2"/>
                </a:solidFill>
                <a:latin typeface="Courier New" charset="0"/>
              </a:rPr>
              <a:t>	</a:t>
            </a:r>
            <a:r>
              <a:rPr lang="en-GB" altLang="en-US" sz="1542" dirty="0" err="1">
                <a:solidFill>
                  <a:schemeClr val="bg2"/>
                </a:solidFill>
                <a:latin typeface="Courier New" charset="0"/>
              </a:rPr>
              <a:t>thread_create</a:t>
            </a:r>
            <a:r>
              <a:rPr lang="en-GB" altLang="en-US" sz="1542" dirty="0">
                <a:solidFill>
                  <a:schemeClr val="bg2"/>
                </a:solidFill>
                <a:latin typeface="Courier New" charset="0"/>
              </a:rPr>
              <a:t>(thread1()); //create threads - easy way ;)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solidFill>
                  <a:schemeClr val="bg2"/>
                </a:solidFill>
                <a:latin typeface="Courier New" charset="0"/>
              </a:rPr>
              <a:t>	</a:t>
            </a:r>
            <a:r>
              <a:rPr lang="en-GB" altLang="en-US" sz="1542" dirty="0" err="1">
                <a:solidFill>
                  <a:schemeClr val="bg2"/>
                </a:solidFill>
                <a:latin typeface="Courier New" charset="0"/>
              </a:rPr>
              <a:t>thread_create</a:t>
            </a:r>
            <a:r>
              <a:rPr lang="en-GB" altLang="en-US" sz="1542" dirty="0">
                <a:solidFill>
                  <a:schemeClr val="bg2"/>
                </a:solidFill>
                <a:latin typeface="Courier New" charset="0"/>
              </a:rPr>
              <a:t>(thread2());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solidFill>
                  <a:schemeClr val="bg2"/>
                </a:solidFill>
                <a:latin typeface="Courier New" charset="0"/>
              </a:rPr>
              <a:t>	</a:t>
            </a:r>
            <a:r>
              <a:rPr lang="en-GB" altLang="en-US" sz="1542" dirty="0" err="1">
                <a:solidFill>
                  <a:schemeClr val="bg2"/>
                </a:solidFill>
                <a:latin typeface="Courier New" charset="0"/>
              </a:rPr>
              <a:t>thread_create</a:t>
            </a:r>
            <a:r>
              <a:rPr lang="en-GB" altLang="en-US" sz="1542" dirty="0">
                <a:solidFill>
                  <a:schemeClr val="bg2"/>
                </a:solidFill>
                <a:latin typeface="Courier New" charset="0"/>
              </a:rPr>
              <a:t>(thread3());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solidFill>
                  <a:schemeClr val="bg2"/>
                </a:solidFill>
                <a:latin typeface="Courier New" charset="0"/>
              </a:rPr>
              <a:t>   // don’t worry about the syntax, exit, reap etc.</a:t>
            </a:r>
          </a:p>
          <a:p>
            <a:pPr eaLnBrk="1">
              <a:lnSpc>
                <a:spcPct val="82000"/>
              </a:lnSpc>
              <a:spcBef>
                <a:spcPts val="363"/>
              </a:spcBef>
              <a:spcAft>
                <a:spcPct val="0"/>
              </a:spcAft>
              <a:buClr>
                <a:srgbClr val="000000"/>
              </a:buClr>
            </a:pPr>
            <a:r>
              <a:rPr lang="en-GB" altLang="en-US" sz="1542" dirty="0">
                <a:solidFill>
                  <a:schemeClr val="bg2"/>
                </a:solidFill>
                <a:latin typeface="Courier New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8560494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3720</TotalTime>
  <Words>176</Words>
  <Application>Microsoft Macintosh PowerPoint</Application>
  <PresentationFormat>On-screen Show (4:3)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2" baseType="lpstr">
      <vt:lpstr>MS Gothic</vt:lpstr>
      <vt:lpstr>ＭＳ Ｐゴシック</vt:lpstr>
      <vt:lpstr>Arial</vt:lpstr>
      <vt:lpstr>Arial Narrow</vt:lpstr>
      <vt:lpstr>Bitstream Vera Serif</vt:lpstr>
      <vt:lpstr>Calibri</vt:lpstr>
      <vt:lpstr>Courier New</vt:lpstr>
      <vt:lpstr>Times New Roman</vt:lpstr>
      <vt:lpstr>Wingdings</vt:lpstr>
      <vt:lpstr>Wingdings 2</vt:lpstr>
      <vt:lpstr>template2007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Inter-Process Communication: Intro + Pipes</dc:title>
  <cp:lastModifiedBy>Microsoft Office User</cp:lastModifiedBy>
  <cp:revision>94</cp:revision>
  <dcterms:modified xsi:type="dcterms:W3CDTF">2020-03-09T08:31:24Z</dcterms:modified>
</cp:coreProperties>
</file>