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1537" r:id="rId2"/>
    <p:sldId id="1577" r:id="rId3"/>
    <p:sldId id="1578" r:id="rId4"/>
    <p:sldId id="1614" r:id="rId5"/>
    <p:sldId id="1616" r:id="rId6"/>
    <p:sldId id="1617" r:id="rId7"/>
    <p:sldId id="1619" r:id="rId8"/>
    <p:sldId id="1621" r:id="rId9"/>
    <p:sldId id="1623" r:id="rId10"/>
    <p:sldId id="1579" r:id="rId11"/>
    <p:sldId id="1580" r:id="rId12"/>
    <p:sldId id="1613" r:id="rId13"/>
    <p:sldId id="1583" r:id="rId14"/>
    <p:sldId id="1584" r:id="rId15"/>
    <p:sldId id="1586" r:id="rId16"/>
    <p:sldId id="1587" r:id="rId17"/>
    <p:sldId id="1588" r:id="rId18"/>
    <p:sldId id="1607" r:id="rId19"/>
    <p:sldId id="1624" r:id="rId20"/>
    <p:sldId id="1625" r:id="rId21"/>
    <p:sldId id="1589" r:id="rId22"/>
    <p:sldId id="1622" r:id="rId23"/>
    <p:sldId id="1606" r:id="rId24"/>
    <p:sldId id="1592" r:id="rId25"/>
    <p:sldId id="1593" r:id="rId26"/>
    <p:sldId id="1594" r:id="rId27"/>
    <p:sldId id="1595" r:id="rId28"/>
    <p:sldId id="1596" r:id="rId29"/>
    <p:sldId id="1608" r:id="rId30"/>
    <p:sldId id="1598" r:id="rId31"/>
    <p:sldId id="1599" r:id="rId32"/>
    <p:sldId id="1600" r:id="rId33"/>
    <p:sldId id="1626" r:id="rId34"/>
    <p:sldId id="1601" r:id="rId35"/>
    <p:sldId id="1602" r:id="rId36"/>
    <p:sldId id="1609" r:id="rId37"/>
    <p:sldId id="1610" r:id="rId38"/>
    <p:sldId id="1611" r:id="rId39"/>
  </p:sldIdLst>
  <p:sldSz cx="9144000" cy="6858000" type="screen4x3"/>
  <p:notesSz cx="7302500" cy="9586913"/>
  <p:custDataLst>
    <p:tags r:id="rId4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CF"/>
    <a:srgbClr val="F1C7C7"/>
    <a:srgbClr val="F6F5BD"/>
    <a:srgbClr val="990000"/>
    <a:srgbClr val="E9E1C9"/>
    <a:srgbClr val="DED8C4"/>
    <a:srgbClr val="E7DDBB"/>
    <a:srgbClr val="DDCE9F"/>
    <a:srgbClr val="E2AC00"/>
    <a:srgbClr val="F8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4"/>
    <p:restoredTop sz="93355"/>
  </p:normalViewPr>
  <p:slideViewPr>
    <p:cSldViewPr snapToGrid="0">
      <p:cViewPr varScale="1">
        <p:scale>
          <a:sx n="67" d="100"/>
          <a:sy n="67" d="100"/>
        </p:scale>
        <p:origin x="138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185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3F7C12D-A22B-7A44-A6D8-6632B77C0F2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16</a:t>
            </a:fld>
            <a:endParaRPr lang="en-GB" altLang="en-US" sz="1100"/>
          </a:p>
        </p:txBody>
      </p:sp>
      <p:sp>
        <p:nvSpPr>
          <p:cNvPr id="12186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1861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39176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390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98BBD45-277B-B647-BFB4-0AA094651291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17</a:t>
            </a:fld>
            <a:endParaRPr lang="en-GB" altLang="en-US" sz="1100"/>
          </a:p>
        </p:txBody>
      </p:sp>
      <p:sp>
        <p:nvSpPr>
          <p:cNvPr id="12390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390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3329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595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54C9E38-A4C9-4245-B3C6-1C946330BC1D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18</a:t>
            </a:fld>
            <a:endParaRPr lang="en-GB" altLang="en-US" sz="1100"/>
          </a:p>
        </p:txBody>
      </p:sp>
      <p:sp>
        <p:nvSpPr>
          <p:cNvPr id="12595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95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70847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595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54C9E38-A4C9-4245-B3C6-1C946330BC1D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21</a:t>
            </a:fld>
            <a:endParaRPr lang="en-GB" altLang="en-US" sz="1100"/>
          </a:p>
        </p:txBody>
      </p:sp>
      <p:sp>
        <p:nvSpPr>
          <p:cNvPr id="12595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95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58400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580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209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9A11EBF-C469-FF4E-AA8A-834D250F1BFF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24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210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21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85936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4147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9C825E5-BBD2-4442-8FDD-174B4A0EF22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25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4148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04961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6195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4A428BBD-3BD8-634F-B40C-A136A39E3B79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26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6196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619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08688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8243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BBDB6E8-1943-354F-8596-5AD7283AE2A4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27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8244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824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04823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0291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E47B8BE-4AD3-294E-BD74-BABEB4970606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28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8081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137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1F6D337-1DAB-0F44-9E87-F04F0C6E72F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100"/>
          </a:p>
        </p:txBody>
      </p:sp>
      <p:sp>
        <p:nvSpPr>
          <p:cNvPr id="10138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1381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21669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0291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E47B8BE-4AD3-294E-BD74-BABEB4970606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29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52947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4387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64F765D-6384-704C-9502-BCB7460585B6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30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4388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438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06298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6435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0BAD8B4-E764-8F4E-85CD-4EA41FB2024D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31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6436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643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69675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8483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6D46C38-66E0-8F4D-B511-33390FD64D17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32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8484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848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9459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0531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BC832E5-DBEC-C54E-B547-42363D7F32B8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34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0532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053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13646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35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701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36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3998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37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35570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38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1514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342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722EFDB-697E-7A47-A2BB-2E10DBDC54DC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</a:t>
            </a:fld>
            <a:endParaRPr lang="en-GB" altLang="en-US" sz="1100"/>
          </a:p>
        </p:txBody>
      </p:sp>
      <p:sp>
        <p:nvSpPr>
          <p:cNvPr id="10342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4350" cy="32893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342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8616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547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2F4C104-135D-CF48-91DC-2EB0EDB6E034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100"/>
          </a:p>
        </p:txBody>
      </p:sp>
      <p:sp>
        <p:nvSpPr>
          <p:cNvPr id="10547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547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1630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752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DD0A201-CA2E-8948-B5C7-E41E80EA324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11</a:t>
            </a:fld>
            <a:endParaRPr lang="en-GB" altLang="en-US" sz="1100"/>
          </a:p>
        </p:txBody>
      </p:sp>
      <p:sp>
        <p:nvSpPr>
          <p:cNvPr id="10752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752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673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752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DD0A201-CA2E-8948-B5C7-E41E80EA324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12</a:t>
            </a:fld>
            <a:endParaRPr lang="en-GB" altLang="en-US" sz="1100"/>
          </a:p>
        </p:txBody>
      </p:sp>
      <p:sp>
        <p:nvSpPr>
          <p:cNvPr id="10752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752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0658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1366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DFB7248-A9FC-9B49-8519-9D4660AB0751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13</a:t>
            </a:fld>
            <a:endParaRPr lang="en-GB" altLang="en-US" sz="1100"/>
          </a:p>
        </p:txBody>
      </p:sp>
      <p:sp>
        <p:nvSpPr>
          <p:cNvPr id="11366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366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982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1571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1BC872B-FAF5-CC4B-9D4D-27370ED987D6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14</a:t>
            </a:fld>
            <a:endParaRPr lang="en-GB" altLang="en-US" sz="1100"/>
          </a:p>
        </p:txBody>
      </p:sp>
      <p:sp>
        <p:nvSpPr>
          <p:cNvPr id="11571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571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8300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1981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1599C81-739B-254F-BEA9-ABFF24216BC9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15</a:t>
            </a:fld>
            <a:endParaRPr lang="en-GB" altLang="en-US" sz="1100"/>
          </a:p>
        </p:txBody>
      </p:sp>
      <p:sp>
        <p:nvSpPr>
          <p:cNvPr id="11981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9813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4147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greenteapress.com/wp/semaphores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Synchronization</a:t>
            </a:r>
            <a:br>
              <a:rPr lang="en-US" dirty="0"/>
            </a:br>
            <a:r>
              <a:rPr lang="en-US" dirty="0"/>
              <a:t>	Semaphores</a:t>
            </a:r>
            <a:endParaRPr lang="en-US" sz="20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400800"/>
            <a:ext cx="7678738" cy="381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Some of the slides are adapted from Matt Welsh’s.</a:t>
            </a:r>
          </a:p>
        </p:txBody>
      </p:sp>
    </p:spTree>
    <p:extLst>
      <p:ext uri="{BB962C8B-B14F-4D97-AF65-F5344CB8AC3E}">
        <p14:creationId xmlns:p14="http://schemas.microsoft.com/office/powerpoint/2010/main" val="1386837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Semaphore Example</a:t>
            </a:r>
          </a:p>
        </p:txBody>
      </p:sp>
      <p:sp>
        <p:nvSpPr>
          <p:cNvPr id="1044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Semaphores can be used to implement locks: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 semaphore where the counter value is only 0 or 1 is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called a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binary semaphore</a:t>
            </a:r>
            <a:r>
              <a:rPr lang="en-GB" altLang="en-US" dirty="0">
                <a:ea typeface="ＭＳ Ｐゴシック" charset="-128"/>
              </a:rPr>
              <a:t>.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  <p:grpSp>
        <p:nvGrpSpPr>
          <p:cNvPr id="104451" name="Group 4"/>
          <p:cNvGrpSpPr>
            <a:grpSpLocks/>
          </p:cNvGrpSpPr>
          <p:nvPr/>
        </p:nvGrpSpPr>
        <p:grpSpPr bwMode="auto">
          <a:xfrm>
            <a:off x="1344027" y="2011897"/>
            <a:ext cx="4544640" cy="3268800"/>
            <a:chOff x="727" y="1181"/>
            <a:chExt cx="3156" cy="2270"/>
          </a:xfrm>
        </p:grpSpPr>
        <p:sp>
          <p:nvSpPr>
            <p:cNvPr id="104460" name="Text Box 5"/>
            <p:cNvSpPr txBox="1">
              <a:spLocks noChangeArrowheads="1"/>
            </p:cNvSpPr>
            <p:nvPr/>
          </p:nvSpPr>
          <p:spPr bwMode="auto">
            <a:xfrm>
              <a:off x="727" y="1181"/>
              <a:ext cx="3156" cy="2270"/>
            </a:xfrm>
            <a:prstGeom prst="rect">
              <a:avLst/>
            </a:prstGeom>
            <a:solidFill>
              <a:srgbClr val="F6F5B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41468" tIns="42447" rIns="41468" bIns="42447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6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semaphore </a:t>
              </a:r>
              <a:r>
                <a:rPr lang="en-GB" altLang="en-US" sz="1633" dirty="0" err="1">
                  <a:solidFill>
                    <a:schemeClr val="accent2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; </a:t>
              </a:r>
              <a:r>
                <a:rPr lang="en-GB" altLang="en-US" sz="1633" dirty="0" err="1">
                  <a:solidFill>
                    <a:schemeClr val="accent2"/>
                  </a:solidFill>
                  <a:latin typeface="Courier New" charset="0"/>
                </a:rPr>
                <a:t>init</a:t>
              </a: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(</a:t>
              </a:r>
              <a:r>
                <a:rPr lang="en-GB" altLang="en-US" sz="1633" dirty="0" err="1">
                  <a:solidFill>
                    <a:schemeClr val="accent2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, 1);</a:t>
              </a:r>
            </a:p>
            <a:p>
              <a:pPr eaLnBrk="1">
                <a:lnSpc>
                  <a:spcPct val="96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 err="1">
                  <a:latin typeface="Courier New" charset="0"/>
                </a:rPr>
                <a:t>int</a:t>
              </a:r>
              <a:r>
                <a:rPr lang="en-GB" altLang="en-US" sz="1633" dirty="0">
                  <a:latin typeface="Courier New" charset="0"/>
                </a:rPr>
                <a:t> withdraw(account, amount) {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  wait(</a:t>
              </a:r>
              <a:r>
                <a:rPr lang="en-GB" altLang="en-US" sz="1633" dirty="0" err="1">
                  <a:solidFill>
                    <a:srgbClr val="2323DC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chemeClr val="bg1"/>
                  </a:solidFill>
                  <a:latin typeface="Courier New" charset="0"/>
                </a:rPr>
                <a:t>  </a:t>
              </a: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balance = </a:t>
              </a:r>
              <a:r>
                <a:rPr lang="en-GB" altLang="en-US" sz="1633" dirty="0" err="1">
                  <a:solidFill>
                    <a:srgbClr val="993333"/>
                  </a:solidFill>
                  <a:latin typeface="Courier New" charset="0"/>
                </a:rPr>
                <a:t>get_balance</a:t>
              </a: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(account);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  balance -= amount;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  </a:t>
              </a:r>
              <a:r>
                <a:rPr lang="en-GB" altLang="en-US" sz="1633" dirty="0" err="1">
                  <a:solidFill>
                    <a:srgbClr val="993333"/>
                  </a:solidFill>
                  <a:latin typeface="Courier New" charset="0"/>
                </a:rPr>
                <a:t>put_balance</a:t>
              </a: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(account, balance);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  signal(</a:t>
              </a:r>
              <a:r>
                <a:rPr lang="en-GB" altLang="en-US" sz="1633" dirty="0" err="1">
                  <a:solidFill>
                    <a:srgbClr val="2323DC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  return balance;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}</a:t>
              </a:r>
            </a:p>
          </p:txBody>
        </p:sp>
      </p:grpSp>
      <p:grpSp>
        <p:nvGrpSpPr>
          <p:cNvPr id="104452" name="Group 6"/>
          <p:cNvGrpSpPr>
            <a:grpSpLocks/>
          </p:cNvGrpSpPr>
          <p:nvPr/>
        </p:nvGrpSpPr>
        <p:grpSpPr bwMode="auto">
          <a:xfrm>
            <a:off x="5421117" y="3274260"/>
            <a:ext cx="1867680" cy="1147680"/>
            <a:chOff x="3598" y="1619"/>
            <a:chExt cx="1297" cy="797"/>
          </a:xfrm>
        </p:grpSpPr>
        <p:sp>
          <p:nvSpPr>
            <p:cNvPr id="104458" name="Freeform 7"/>
            <p:cNvSpPr>
              <a:spLocks noChangeArrowheads="1"/>
            </p:cNvSpPr>
            <p:nvPr/>
          </p:nvSpPr>
          <p:spPr bwMode="auto">
            <a:xfrm>
              <a:off x="3598" y="1619"/>
              <a:ext cx="238" cy="798"/>
            </a:xfrm>
            <a:custGeom>
              <a:avLst/>
              <a:gdLst>
                <a:gd name="T0" fmla="*/ 0 w 511"/>
                <a:gd name="T1" fmla="*/ 0 h 3527"/>
                <a:gd name="T2" fmla="*/ 0 w 511"/>
                <a:gd name="T3" fmla="*/ 0 h 3527"/>
                <a:gd name="T4" fmla="*/ 0 w 511"/>
                <a:gd name="T5" fmla="*/ 0 h 3527"/>
                <a:gd name="T6" fmla="*/ 0 w 511"/>
                <a:gd name="T7" fmla="*/ 0 h 3527"/>
                <a:gd name="T8" fmla="*/ 0 w 511"/>
                <a:gd name="T9" fmla="*/ 0 h 3527"/>
                <a:gd name="T10" fmla="*/ 0 w 511"/>
                <a:gd name="T11" fmla="*/ 0 h 3527"/>
                <a:gd name="T12" fmla="*/ 0 w 511"/>
                <a:gd name="T13" fmla="*/ 0 h 35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11"/>
                <a:gd name="T22" fmla="*/ 0 h 3527"/>
                <a:gd name="T23" fmla="*/ 511 w 511"/>
                <a:gd name="T24" fmla="*/ 3527 h 352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11" h="3527">
                  <a:moveTo>
                    <a:pt x="0" y="0"/>
                  </a:moveTo>
                  <a:cubicBezTo>
                    <a:pt x="128" y="0"/>
                    <a:pt x="255" y="146"/>
                    <a:pt x="255" y="292"/>
                  </a:cubicBezTo>
                  <a:lnTo>
                    <a:pt x="255" y="1469"/>
                  </a:lnTo>
                  <a:cubicBezTo>
                    <a:pt x="255" y="1615"/>
                    <a:pt x="383" y="1763"/>
                    <a:pt x="510" y="1763"/>
                  </a:cubicBezTo>
                  <a:cubicBezTo>
                    <a:pt x="383" y="1763"/>
                    <a:pt x="255" y="1909"/>
                    <a:pt x="255" y="2055"/>
                  </a:cubicBezTo>
                  <a:lnTo>
                    <a:pt x="255" y="3232"/>
                  </a:lnTo>
                  <a:cubicBezTo>
                    <a:pt x="255" y="3378"/>
                    <a:pt x="128" y="3526"/>
                    <a:pt x="0" y="3526"/>
                  </a:cubicBezTo>
                </a:path>
              </a:pathLst>
            </a:custGeom>
            <a:noFill/>
            <a:ln w="126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/>
            </a:p>
          </p:txBody>
        </p:sp>
        <p:sp>
          <p:nvSpPr>
            <p:cNvPr id="104459" name="AutoShape 8"/>
            <p:cNvSpPr>
              <a:spLocks noChangeArrowheads="1"/>
            </p:cNvSpPr>
            <p:nvPr/>
          </p:nvSpPr>
          <p:spPr bwMode="auto">
            <a:xfrm>
              <a:off x="3932" y="1852"/>
              <a:ext cx="964" cy="339"/>
            </a:xfrm>
            <a:prstGeom prst="roundRect">
              <a:avLst>
                <a:gd name="adj" fmla="val 292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0" tIns="42447" rIns="81630" bIns="42447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critical</a:t>
              </a:r>
            </a:p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section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97719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Simple Semaphore Implementation</a:t>
            </a:r>
          </a:p>
        </p:txBody>
      </p:sp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5709959"/>
            <a:ext cx="7896225" cy="624165"/>
          </a:xfrm>
        </p:spPr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>
                <a:ea typeface="ＭＳ Ｐゴシック" charset="-128"/>
              </a:rPr>
              <a:t>What's wrong with this picture???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96875" y="1197678"/>
            <a:ext cx="7666470" cy="514306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struct</a:t>
            </a:r>
            <a:r>
              <a:rPr lang="en-GB" altLang="en-US" sz="1542" dirty="0">
                <a:latin typeface="Courier New" charset="0"/>
              </a:rPr>
              <a:t> semaphore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threadlist</a:t>
            </a:r>
            <a:r>
              <a:rPr lang="en-GB" altLang="en-US" sz="1542" dirty="0">
                <a:latin typeface="Courier New" charset="0"/>
              </a:rPr>
              <a:t> L;  // List of threads waiting for semaphore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init</a:t>
            </a:r>
            <a:r>
              <a:rPr lang="en-GB" altLang="en-US" sz="1542" dirty="0">
                <a:latin typeface="Courier New" charset="0"/>
              </a:rPr>
              <a:t>(semaphore s, 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initval</a:t>
            </a:r>
            <a:r>
              <a:rPr lang="en-GB" altLang="en-US" sz="1542" dirty="0">
                <a:latin typeface="Courier New" charset="0"/>
              </a:rPr>
              <a:t>):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= </a:t>
            </a:r>
            <a:r>
              <a:rPr lang="en-GB" altLang="en-US" sz="1542" dirty="0" err="1">
                <a:latin typeface="Courier New" charset="0"/>
              </a:rPr>
              <a:t>initval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wait(semaphore s):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//Wait until &gt; 0 then decrement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if (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&lt;= 0) {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add this thread to S.L;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block(this thread);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= 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-1;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return;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signal(semaphore s):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//Increment and wake up next thread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= 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+ 1;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if (</a:t>
            </a:r>
            <a:r>
              <a:rPr lang="en-GB" altLang="en-US" sz="1542" dirty="0" err="1">
                <a:latin typeface="Courier New" charset="0"/>
              </a:rPr>
              <a:t>s.L</a:t>
            </a:r>
            <a:r>
              <a:rPr lang="en-GB" altLang="en-US" sz="1542" dirty="0">
                <a:latin typeface="Courier New" charset="0"/>
              </a:rPr>
              <a:t> is nonempty)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remove a thread T from S.L;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wakeup(T);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12856049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396875" y="1197678"/>
            <a:ext cx="7666470" cy="514306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struct</a:t>
            </a:r>
            <a:r>
              <a:rPr lang="en-GB" altLang="en-US" sz="1542" dirty="0">
                <a:latin typeface="Courier New" charset="0"/>
              </a:rPr>
              <a:t> semaphore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threadlist</a:t>
            </a:r>
            <a:r>
              <a:rPr lang="en-GB" altLang="en-US" sz="1542" dirty="0">
                <a:latin typeface="Courier New" charset="0"/>
              </a:rPr>
              <a:t> L;  // List of threads waiting for semaphore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init</a:t>
            </a:r>
            <a:r>
              <a:rPr lang="en-GB" altLang="en-US" sz="1542" dirty="0">
                <a:latin typeface="Courier New" charset="0"/>
              </a:rPr>
              <a:t>(semaphore s, 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initval</a:t>
            </a:r>
            <a:r>
              <a:rPr lang="en-GB" altLang="en-US" sz="1542" dirty="0">
                <a:latin typeface="Courier New" charset="0"/>
              </a:rPr>
              <a:t>):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= </a:t>
            </a:r>
            <a:r>
              <a:rPr lang="en-GB" altLang="en-US" sz="1542" dirty="0" err="1">
                <a:latin typeface="Courier New" charset="0"/>
              </a:rPr>
              <a:t>initval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wait(semaphore s):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//Wait until &gt; 0 then decrement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if (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&lt;= 0) {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add this thread to S.L;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block(this thread);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= 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-1;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return;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signal(semaphore s):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//Increment and wake up next thread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= 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+ 1;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if (</a:t>
            </a:r>
            <a:r>
              <a:rPr lang="en-GB" altLang="en-US" sz="1542" dirty="0" err="1">
                <a:latin typeface="Courier New" charset="0"/>
              </a:rPr>
              <a:t>s.L</a:t>
            </a:r>
            <a:r>
              <a:rPr lang="en-GB" altLang="en-US" sz="1542" dirty="0">
                <a:latin typeface="Courier New" charset="0"/>
              </a:rPr>
              <a:t> is nonempty)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remove a thread T from S.L;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wakeup(T);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}</a:t>
            </a:r>
          </a:p>
        </p:txBody>
      </p:sp>
      <p:sp>
        <p:nvSpPr>
          <p:cNvPr id="1064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Simple Semaphore Implementation</a:t>
            </a:r>
          </a:p>
        </p:txBody>
      </p:sp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>
          <a:xfrm>
            <a:off x="357018" y="6322667"/>
            <a:ext cx="7896225" cy="624165"/>
          </a:xfrm>
        </p:spPr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>
                <a:ea typeface="ＭＳ Ｐゴシック" charset="-128"/>
              </a:rPr>
              <a:t>What's wrong with this picture???</a:t>
            </a:r>
          </a:p>
        </p:txBody>
      </p:sp>
      <p:sp>
        <p:nvSpPr>
          <p:cNvPr id="6" name="Freeform 3"/>
          <p:cNvSpPr>
            <a:spLocks noChangeArrowheads="1"/>
          </p:cNvSpPr>
          <p:nvPr/>
        </p:nvSpPr>
        <p:spPr bwMode="auto">
          <a:xfrm>
            <a:off x="7002352" y="3000024"/>
            <a:ext cx="414720" cy="1591200"/>
          </a:xfrm>
          <a:custGeom>
            <a:avLst/>
            <a:gdLst>
              <a:gd name="T0" fmla="*/ 0 w 1271"/>
              <a:gd name="T1" fmla="*/ 0 h 4871"/>
              <a:gd name="T2" fmla="*/ 2147483646 w 1271"/>
              <a:gd name="T3" fmla="*/ 2147483646 h 4871"/>
              <a:gd name="T4" fmla="*/ 2147483646 w 1271"/>
              <a:gd name="T5" fmla="*/ 2147483646 h 4871"/>
              <a:gd name="T6" fmla="*/ 2147483646 w 1271"/>
              <a:gd name="T7" fmla="*/ 2147483646 h 4871"/>
              <a:gd name="T8" fmla="*/ 2147483646 w 1271"/>
              <a:gd name="T9" fmla="*/ 2147483646 h 4871"/>
              <a:gd name="T10" fmla="*/ 2147483646 w 1271"/>
              <a:gd name="T11" fmla="*/ 2147483646 h 4871"/>
              <a:gd name="T12" fmla="*/ 0 w 1271"/>
              <a:gd name="T13" fmla="*/ 2147483646 h 48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71"/>
              <a:gd name="T22" fmla="*/ 0 h 4871"/>
              <a:gd name="T23" fmla="*/ 1271 w 1271"/>
              <a:gd name="T24" fmla="*/ 4871 h 48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71" h="4871">
                <a:moveTo>
                  <a:pt x="0" y="0"/>
                </a:moveTo>
                <a:cubicBezTo>
                  <a:pt x="317" y="0"/>
                  <a:pt x="635" y="202"/>
                  <a:pt x="635" y="405"/>
                </a:cubicBezTo>
                <a:lnTo>
                  <a:pt x="635" y="2029"/>
                </a:lnTo>
                <a:cubicBezTo>
                  <a:pt x="635" y="2232"/>
                  <a:pt x="953" y="2435"/>
                  <a:pt x="1270" y="2435"/>
                </a:cubicBezTo>
                <a:cubicBezTo>
                  <a:pt x="953" y="2435"/>
                  <a:pt x="635" y="2637"/>
                  <a:pt x="635" y="2840"/>
                </a:cubicBezTo>
                <a:lnTo>
                  <a:pt x="635" y="4464"/>
                </a:lnTo>
                <a:cubicBezTo>
                  <a:pt x="635" y="4667"/>
                  <a:pt x="317" y="4870"/>
                  <a:pt x="0" y="487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Freeform 4"/>
          <p:cNvSpPr>
            <a:spLocks noChangeArrowheads="1"/>
          </p:cNvSpPr>
          <p:nvPr/>
        </p:nvSpPr>
        <p:spPr bwMode="auto">
          <a:xfrm>
            <a:off x="7002352" y="4625324"/>
            <a:ext cx="414720" cy="1520640"/>
          </a:xfrm>
          <a:custGeom>
            <a:avLst/>
            <a:gdLst>
              <a:gd name="T0" fmla="*/ 0 w 1271"/>
              <a:gd name="T1" fmla="*/ 0 h 4658"/>
              <a:gd name="T2" fmla="*/ 2147483646 w 1271"/>
              <a:gd name="T3" fmla="*/ 2147483646 h 4658"/>
              <a:gd name="T4" fmla="*/ 2147483646 w 1271"/>
              <a:gd name="T5" fmla="*/ 2147483646 h 4658"/>
              <a:gd name="T6" fmla="*/ 2147483646 w 1271"/>
              <a:gd name="T7" fmla="*/ 2147483646 h 4658"/>
              <a:gd name="T8" fmla="*/ 2147483646 w 1271"/>
              <a:gd name="T9" fmla="*/ 2147483646 h 4658"/>
              <a:gd name="T10" fmla="*/ 2147483646 w 1271"/>
              <a:gd name="T11" fmla="*/ 2147483646 h 4658"/>
              <a:gd name="T12" fmla="*/ 0 w 1271"/>
              <a:gd name="T13" fmla="*/ 2147483646 h 46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71"/>
              <a:gd name="T22" fmla="*/ 0 h 4658"/>
              <a:gd name="T23" fmla="*/ 1271 w 1271"/>
              <a:gd name="T24" fmla="*/ 4658 h 46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71" h="4658">
                <a:moveTo>
                  <a:pt x="0" y="0"/>
                </a:moveTo>
                <a:cubicBezTo>
                  <a:pt x="317" y="0"/>
                  <a:pt x="635" y="194"/>
                  <a:pt x="635" y="388"/>
                </a:cubicBezTo>
                <a:lnTo>
                  <a:pt x="635" y="1940"/>
                </a:lnTo>
                <a:cubicBezTo>
                  <a:pt x="635" y="2134"/>
                  <a:pt x="953" y="2328"/>
                  <a:pt x="1270" y="2328"/>
                </a:cubicBezTo>
                <a:cubicBezTo>
                  <a:pt x="953" y="2328"/>
                  <a:pt x="635" y="2523"/>
                  <a:pt x="635" y="2717"/>
                </a:cubicBezTo>
                <a:lnTo>
                  <a:pt x="635" y="4269"/>
                </a:lnTo>
                <a:cubicBezTo>
                  <a:pt x="635" y="4463"/>
                  <a:pt x="317" y="4657"/>
                  <a:pt x="0" y="465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7417072" y="3795624"/>
            <a:ext cx="241260" cy="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V="1">
            <a:off x="7474795" y="5224018"/>
            <a:ext cx="183537" cy="167386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7716055" y="3538802"/>
            <a:ext cx="1519200" cy="1685216"/>
          </a:xfrm>
          <a:prstGeom prst="rect">
            <a:avLst/>
          </a:prstGeom>
          <a:solidFill>
            <a:srgbClr val="F6F5BD"/>
          </a:solidFill>
          <a:ln>
            <a:noFill/>
          </a:ln>
          <a:extLst/>
        </p:spPr>
        <p:txBody>
          <a:bodyPr lIns="81630" tIns="42447" rIns="81630" bIns="42447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5000"/>
              </a:lnSpc>
              <a:spcBef>
                <a:spcPts val="227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 dirty="0" err="1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init</a:t>
            </a:r>
            <a:r>
              <a:rPr lang="en-GB" altLang="en-US" sz="1814" dirty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(), wait() and signal() must be atomic actions!</a:t>
            </a:r>
          </a:p>
        </p:txBody>
      </p:sp>
      <p:sp>
        <p:nvSpPr>
          <p:cNvPr id="13" name="Freeform 4"/>
          <p:cNvSpPr>
            <a:spLocks noChangeArrowheads="1"/>
          </p:cNvSpPr>
          <p:nvPr/>
        </p:nvSpPr>
        <p:spPr bwMode="auto">
          <a:xfrm>
            <a:off x="6965597" y="2487576"/>
            <a:ext cx="414720" cy="388818"/>
          </a:xfrm>
          <a:custGeom>
            <a:avLst/>
            <a:gdLst>
              <a:gd name="T0" fmla="*/ 0 w 1271"/>
              <a:gd name="T1" fmla="*/ 0 h 4658"/>
              <a:gd name="T2" fmla="*/ 2147483646 w 1271"/>
              <a:gd name="T3" fmla="*/ 2147483646 h 4658"/>
              <a:gd name="T4" fmla="*/ 2147483646 w 1271"/>
              <a:gd name="T5" fmla="*/ 2147483646 h 4658"/>
              <a:gd name="T6" fmla="*/ 2147483646 w 1271"/>
              <a:gd name="T7" fmla="*/ 2147483646 h 4658"/>
              <a:gd name="T8" fmla="*/ 2147483646 w 1271"/>
              <a:gd name="T9" fmla="*/ 2147483646 h 4658"/>
              <a:gd name="T10" fmla="*/ 2147483646 w 1271"/>
              <a:gd name="T11" fmla="*/ 2147483646 h 4658"/>
              <a:gd name="T12" fmla="*/ 0 w 1271"/>
              <a:gd name="T13" fmla="*/ 2147483646 h 46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71"/>
              <a:gd name="T22" fmla="*/ 0 h 4658"/>
              <a:gd name="T23" fmla="*/ 1271 w 1271"/>
              <a:gd name="T24" fmla="*/ 4658 h 46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71" h="4658">
                <a:moveTo>
                  <a:pt x="0" y="0"/>
                </a:moveTo>
                <a:cubicBezTo>
                  <a:pt x="317" y="0"/>
                  <a:pt x="635" y="194"/>
                  <a:pt x="635" y="388"/>
                </a:cubicBezTo>
                <a:lnTo>
                  <a:pt x="635" y="1940"/>
                </a:lnTo>
                <a:cubicBezTo>
                  <a:pt x="635" y="2134"/>
                  <a:pt x="953" y="2328"/>
                  <a:pt x="1270" y="2328"/>
                </a:cubicBezTo>
                <a:cubicBezTo>
                  <a:pt x="953" y="2328"/>
                  <a:pt x="635" y="2523"/>
                  <a:pt x="635" y="2717"/>
                </a:cubicBezTo>
                <a:lnTo>
                  <a:pt x="635" y="4269"/>
                </a:lnTo>
                <a:cubicBezTo>
                  <a:pt x="635" y="4463"/>
                  <a:pt x="317" y="4657"/>
                  <a:pt x="0" y="465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380317" y="2743200"/>
            <a:ext cx="278015" cy="861652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63648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Semaphore Implementation</a:t>
            </a:r>
          </a:p>
        </p:txBody>
      </p:sp>
      <p:sp>
        <p:nvSpPr>
          <p:cNvPr id="1126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481" y="775081"/>
            <a:ext cx="8238240" cy="4322880"/>
          </a:xfrm>
        </p:spPr>
        <p:txBody>
          <a:bodyPr/>
          <a:lstStyle/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How do we ensure that the semaphore implementation is atomic?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One approach: Make them system calls, and ensure only one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wait()</a:t>
            </a:r>
            <a:r>
              <a:rPr lang="en-GB" altLang="en-US" dirty="0">
                <a:ea typeface="ＭＳ Ｐゴシック" charset="-128"/>
              </a:rPr>
              <a:t> or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operation can be executed by any process at a time.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This effectively puts a </a:t>
            </a:r>
            <a:r>
              <a:rPr lang="en-GB" altLang="en-US" b="1" dirty="0">
                <a:solidFill>
                  <a:srgbClr val="2323DC"/>
                </a:solidFill>
                <a:ea typeface="ＭＳ Ｐゴシック" charset="-128"/>
              </a:rPr>
              <a:t>lock</a:t>
            </a:r>
            <a:r>
              <a:rPr lang="en-GB" altLang="en-US" dirty="0">
                <a:ea typeface="ＭＳ Ｐゴシック" charset="-128"/>
              </a:rPr>
              <a:t> around the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operations themselves!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Easy to do by disabling interrupts in the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calls.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Another approach: Use hardware support</a:t>
            </a:r>
          </a:p>
          <a:p>
            <a:pPr marL="657814" lvl="1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E.g. </a:t>
            </a:r>
            <a:r>
              <a:rPr lang="en-GB" altLang="en-US" b="1" dirty="0" err="1">
                <a:latin typeface="Courier" pitchFamily="2" charset="0"/>
                <a:ea typeface="ＭＳ Ｐゴシック" charset="-128"/>
              </a:rPr>
              <a:t>cmpxchg</a:t>
            </a:r>
            <a:r>
              <a:rPr lang="en-GB" altLang="en-US" dirty="0">
                <a:ea typeface="ＭＳ Ｐゴシック" charset="-128"/>
              </a:rPr>
              <a:t> instruction </a:t>
            </a:r>
          </a:p>
        </p:txBody>
      </p:sp>
    </p:spTree>
    <p:extLst>
      <p:ext uri="{BB962C8B-B14F-4D97-AF65-F5344CB8AC3E}">
        <p14:creationId xmlns:p14="http://schemas.microsoft.com/office/powerpoint/2010/main" val="3439782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OK, but why are semaphores useful?</a:t>
            </a:r>
          </a:p>
        </p:txBody>
      </p:sp>
      <p:sp>
        <p:nvSpPr>
          <p:cNvPr id="1146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 binary semaphore (counter is always 0 or 1) is basically a lock.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The real value of semaphores becomes apparent when the counter can be initialized to a value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other than 0 or 1.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Say we initialize a semaphore's counter to 50.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What does this mean about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operations?</a:t>
            </a:r>
          </a:p>
        </p:txBody>
      </p:sp>
    </p:spTree>
    <p:extLst>
      <p:ext uri="{BB962C8B-B14F-4D97-AF65-F5344CB8AC3E}">
        <p14:creationId xmlns:p14="http://schemas.microsoft.com/office/powerpoint/2010/main" val="7725813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The Producer/Consumer Problem</a:t>
            </a:r>
          </a:p>
        </p:txBody>
      </p:sp>
      <p:sp>
        <p:nvSpPr>
          <p:cNvPr id="11878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Also called the Bounded Buffer problem.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Producer pushes items into the buffer.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Consumer pulls items from the buffer.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Producer needs to wait when buffer is full.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Consumer needs to wait when the buffer is empty.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62860" y="1506908"/>
            <a:ext cx="8864641" cy="1835999"/>
            <a:chOff x="201600" y="736201"/>
            <a:chExt cx="8864641" cy="1835999"/>
          </a:xfrm>
        </p:grpSpPr>
        <p:sp>
          <p:nvSpPr>
            <p:cNvPr id="118785" name="AutoShape 2"/>
            <p:cNvSpPr>
              <a:spLocks noChangeArrowheads="1"/>
            </p:cNvSpPr>
            <p:nvPr/>
          </p:nvSpPr>
          <p:spPr bwMode="auto">
            <a:xfrm>
              <a:off x="402912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86" name="AutoShape 3"/>
            <p:cNvSpPr>
              <a:spLocks noChangeArrowheads="1"/>
            </p:cNvSpPr>
            <p:nvPr/>
          </p:nvSpPr>
          <p:spPr bwMode="auto">
            <a:xfrm>
              <a:off x="445680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89" name="AutoShape 6"/>
            <p:cNvSpPr>
              <a:spLocks noChangeArrowheads="1"/>
            </p:cNvSpPr>
            <p:nvPr/>
          </p:nvSpPr>
          <p:spPr bwMode="auto">
            <a:xfrm>
              <a:off x="317520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0" name="AutoShape 7"/>
            <p:cNvSpPr>
              <a:spLocks noChangeArrowheads="1"/>
            </p:cNvSpPr>
            <p:nvPr/>
          </p:nvSpPr>
          <p:spPr bwMode="auto">
            <a:xfrm>
              <a:off x="232272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1" name="AutoShape 8"/>
            <p:cNvSpPr>
              <a:spLocks noChangeArrowheads="1"/>
            </p:cNvSpPr>
            <p:nvPr/>
          </p:nvSpPr>
          <p:spPr bwMode="auto">
            <a:xfrm>
              <a:off x="274896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2" name="AutoShape 9"/>
            <p:cNvSpPr>
              <a:spLocks noChangeArrowheads="1"/>
            </p:cNvSpPr>
            <p:nvPr/>
          </p:nvSpPr>
          <p:spPr bwMode="auto">
            <a:xfrm>
              <a:off x="274896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3" name="AutoShape 10"/>
            <p:cNvSpPr>
              <a:spLocks noChangeArrowheads="1"/>
            </p:cNvSpPr>
            <p:nvPr/>
          </p:nvSpPr>
          <p:spPr bwMode="auto">
            <a:xfrm>
              <a:off x="189648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4" name="AutoShape 11"/>
            <p:cNvSpPr>
              <a:spLocks noChangeArrowheads="1"/>
            </p:cNvSpPr>
            <p:nvPr/>
          </p:nvSpPr>
          <p:spPr bwMode="auto">
            <a:xfrm>
              <a:off x="488160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5" name="AutoShape 12"/>
            <p:cNvSpPr>
              <a:spLocks noChangeArrowheads="1"/>
            </p:cNvSpPr>
            <p:nvPr/>
          </p:nvSpPr>
          <p:spPr bwMode="auto">
            <a:xfrm>
              <a:off x="530928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6" name="AutoShape 13"/>
            <p:cNvSpPr>
              <a:spLocks noChangeArrowheads="1"/>
            </p:cNvSpPr>
            <p:nvPr/>
          </p:nvSpPr>
          <p:spPr bwMode="auto">
            <a:xfrm>
              <a:off x="573408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7" name="Text Box 14"/>
            <p:cNvSpPr txBox="1">
              <a:spLocks noChangeArrowheads="1"/>
            </p:cNvSpPr>
            <p:nvPr/>
          </p:nvSpPr>
          <p:spPr bwMode="auto">
            <a:xfrm>
              <a:off x="300961" y="1616041"/>
              <a:ext cx="128880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Producer</a:t>
              </a:r>
            </a:p>
          </p:txBody>
        </p:sp>
        <p:sp>
          <p:nvSpPr>
            <p:cNvPr id="118798" name="Text Box 15"/>
            <p:cNvSpPr txBox="1">
              <a:spLocks noChangeArrowheads="1"/>
            </p:cNvSpPr>
            <p:nvPr/>
          </p:nvSpPr>
          <p:spPr bwMode="auto">
            <a:xfrm>
              <a:off x="6698881" y="1627561"/>
              <a:ext cx="14385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Consumer</a:t>
              </a:r>
            </a:p>
          </p:txBody>
        </p:sp>
        <p:pic>
          <p:nvPicPr>
            <p:cNvPr id="118799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00" y="1166760"/>
              <a:ext cx="1347840" cy="134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92881" name="Text Box 17"/>
            <p:cNvSpPr txBox="1">
              <a:spLocks noChangeArrowheads="1"/>
            </p:cNvSpPr>
            <p:nvPr/>
          </p:nvSpPr>
          <p:spPr bwMode="auto">
            <a:xfrm>
              <a:off x="7901281" y="736201"/>
              <a:ext cx="11649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 i="1">
                  <a:solidFill>
                    <a:schemeClr val="bg1"/>
                  </a:solidFill>
                  <a:latin typeface="Lucidasans" charset="0"/>
                </a:rPr>
                <a:t>zzzzz....</a:t>
              </a:r>
            </a:p>
          </p:txBody>
        </p:sp>
        <p:sp>
          <p:nvSpPr>
            <p:cNvPr id="118801" name="AutoShape 18"/>
            <p:cNvSpPr>
              <a:spLocks noChangeArrowheads="1"/>
            </p:cNvSpPr>
            <p:nvPr/>
          </p:nvSpPr>
          <p:spPr bwMode="auto">
            <a:xfrm>
              <a:off x="3604321" y="158148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pic>
          <p:nvPicPr>
            <p:cNvPr id="118802" name="Picture 1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6321" y="1103400"/>
              <a:ext cx="1959840" cy="146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18803" name="AutoShape 20"/>
            <p:cNvSpPr>
              <a:spLocks noChangeArrowheads="1"/>
            </p:cNvSpPr>
            <p:nvPr/>
          </p:nvSpPr>
          <p:spPr bwMode="auto">
            <a:xfrm>
              <a:off x="4029121" y="1581480"/>
              <a:ext cx="42768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4" name="AutoShape 21"/>
            <p:cNvSpPr>
              <a:spLocks noChangeArrowheads="1"/>
            </p:cNvSpPr>
            <p:nvPr/>
          </p:nvSpPr>
          <p:spPr bwMode="auto">
            <a:xfrm>
              <a:off x="488160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5" name="AutoShape 22"/>
            <p:cNvSpPr>
              <a:spLocks noChangeArrowheads="1"/>
            </p:cNvSpPr>
            <p:nvPr/>
          </p:nvSpPr>
          <p:spPr bwMode="auto">
            <a:xfrm>
              <a:off x="530928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6" name="AutoShape 23"/>
            <p:cNvSpPr>
              <a:spLocks noChangeArrowheads="1"/>
            </p:cNvSpPr>
            <p:nvPr/>
          </p:nvSpPr>
          <p:spPr bwMode="auto">
            <a:xfrm>
              <a:off x="4456801" y="158148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7" name="AutoShape 24"/>
            <p:cNvSpPr>
              <a:spLocks noChangeArrowheads="1"/>
            </p:cNvSpPr>
            <p:nvPr/>
          </p:nvSpPr>
          <p:spPr bwMode="auto">
            <a:xfrm>
              <a:off x="573408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8" name="AutoShape 25"/>
            <p:cNvSpPr>
              <a:spLocks noChangeArrowheads="1"/>
            </p:cNvSpPr>
            <p:nvPr/>
          </p:nvSpPr>
          <p:spPr bwMode="auto">
            <a:xfrm>
              <a:off x="530928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pic>
          <p:nvPicPr>
            <p:cNvPr id="292890" name="Picture 2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3201" y="160308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1" name="Picture 2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001" y="160308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2" name="Picture 2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2801" y="1604520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3" name="Picture 2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8401" y="160308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4" name="Picture 3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5041" y="1604520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2623153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One implementation...</a:t>
            </a:r>
          </a:p>
        </p:txBody>
      </p:sp>
      <p:sp>
        <p:nvSpPr>
          <p:cNvPr id="1208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68325"/>
            <a:ext cx="8239125" cy="4322763"/>
          </a:xfrm>
        </p:spPr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</p:txBody>
      </p:sp>
      <p:sp>
        <p:nvSpPr>
          <p:cNvPr id="120849" name="Text Box 18"/>
          <p:cNvSpPr txBox="1">
            <a:spLocks noChangeArrowheads="1"/>
          </p:cNvSpPr>
          <p:nvPr/>
        </p:nvSpPr>
        <p:spPr bwMode="auto">
          <a:xfrm>
            <a:off x="292321" y="3360019"/>
            <a:ext cx="2912722" cy="25155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Producer()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item;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 while (TRUE) {</a:t>
            </a:r>
            <a:br>
              <a:rPr lang="en-GB" altLang="en-US" sz="1400" dirty="0">
                <a:solidFill>
                  <a:schemeClr val="tx1"/>
                </a:solidFill>
                <a:latin typeface="Courier New" charset="0"/>
              </a:rPr>
            </a:b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item = produce();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N)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sleep();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insertitem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(item);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count = count + 1;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1) </a:t>
            </a:r>
            <a:br>
              <a:rPr lang="en-GB" altLang="en-US" sz="1400" dirty="0">
                <a:solidFill>
                  <a:schemeClr val="tx1"/>
                </a:solidFill>
                <a:latin typeface="Courier New" charset="0"/>
              </a:rPr>
            </a:b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wakeup(consumer);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 }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20850" name="Text Box 19"/>
          <p:cNvSpPr txBox="1">
            <a:spLocks noChangeArrowheads="1"/>
          </p:cNvSpPr>
          <p:nvPr/>
        </p:nvSpPr>
        <p:spPr bwMode="auto">
          <a:xfrm>
            <a:off x="4645441" y="3313939"/>
            <a:ext cx="4298400" cy="2515529"/>
          </a:xfrm>
          <a:prstGeom prst="rect">
            <a:avLst/>
          </a:prstGeom>
          <a:solidFill>
            <a:srgbClr val="F1C7C7"/>
          </a:solidFill>
          <a:ln>
            <a:solidFill>
              <a:schemeClr val="tx1"/>
            </a:solidFill>
          </a:ln>
        </p:spPr>
        <p:txBody>
          <a:bodyPr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Consumer()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item;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	while (TRUE)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0)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sleep();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item = 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removeitem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count = count – 1;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N-1)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wakeup(producer);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eat(item);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 }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20857" name="Line 22"/>
          <p:cNvSpPr>
            <a:spLocks noChangeShapeType="1"/>
          </p:cNvSpPr>
          <p:nvPr/>
        </p:nvSpPr>
        <p:spPr bwMode="auto">
          <a:xfrm flipH="1">
            <a:off x="6757919" y="4044020"/>
            <a:ext cx="23350" cy="2140528"/>
          </a:xfrm>
          <a:prstGeom prst="line">
            <a:avLst/>
          </a:prstGeom>
          <a:noFill/>
          <a:ln w="54720">
            <a:solidFill>
              <a:srgbClr val="FF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/>
          </a:p>
        </p:txBody>
      </p:sp>
      <p:sp>
        <p:nvSpPr>
          <p:cNvPr id="120858" name="Text Box 23"/>
          <p:cNvSpPr txBox="1">
            <a:spLocks noChangeArrowheads="1"/>
          </p:cNvSpPr>
          <p:nvPr/>
        </p:nvSpPr>
        <p:spPr bwMode="auto">
          <a:xfrm>
            <a:off x="4903201" y="6250788"/>
            <a:ext cx="3139200" cy="347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0" tIns="40815" rIns="81630" bIns="40815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814" i="1" dirty="0">
                <a:solidFill>
                  <a:srgbClr val="FF0000"/>
                </a:solidFill>
                <a:latin typeface="Luxi Sans" charset="0"/>
              </a:rPr>
              <a:t>What if we context switch right here??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06548" y="1160589"/>
            <a:ext cx="8134561" cy="1571041"/>
            <a:chOff x="201600" y="1160589"/>
            <a:chExt cx="8134561" cy="1571041"/>
          </a:xfrm>
        </p:grpSpPr>
        <p:sp>
          <p:nvSpPr>
            <p:cNvPr id="120835" name="AutoShape 4"/>
            <p:cNvSpPr>
              <a:spLocks noChangeArrowheads="1"/>
            </p:cNvSpPr>
            <p:nvPr/>
          </p:nvSpPr>
          <p:spPr bwMode="auto">
            <a:xfrm>
              <a:off x="317520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6" name="AutoShape 5"/>
            <p:cNvSpPr>
              <a:spLocks noChangeArrowheads="1"/>
            </p:cNvSpPr>
            <p:nvPr/>
          </p:nvSpPr>
          <p:spPr bwMode="auto">
            <a:xfrm>
              <a:off x="232272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7" name="AutoShape 6"/>
            <p:cNvSpPr>
              <a:spLocks noChangeArrowheads="1"/>
            </p:cNvSpPr>
            <p:nvPr/>
          </p:nvSpPr>
          <p:spPr bwMode="auto">
            <a:xfrm>
              <a:off x="274896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8" name="AutoShape 7"/>
            <p:cNvSpPr>
              <a:spLocks noChangeArrowheads="1"/>
            </p:cNvSpPr>
            <p:nvPr/>
          </p:nvSpPr>
          <p:spPr bwMode="auto">
            <a:xfrm>
              <a:off x="274896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9" name="AutoShape 8"/>
            <p:cNvSpPr>
              <a:spLocks noChangeArrowheads="1"/>
            </p:cNvSpPr>
            <p:nvPr/>
          </p:nvSpPr>
          <p:spPr bwMode="auto">
            <a:xfrm>
              <a:off x="189648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0" name="AutoShape 9"/>
            <p:cNvSpPr>
              <a:spLocks noChangeArrowheads="1"/>
            </p:cNvSpPr>
            <p:nvPr/>
          </p:nvSpPr>
          <p:spPr bwMode="auto">
            <a:xfrm>
              <a:off x="3604321" y="1575309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1" name="AutoShape 10"/>
            <p:cNvSpPr>
              <a:spLocks noChangeArrowheads="1"/>
            </p:cNvSpPr>
            <p:nvPr/>
          </p:nvSpPr>
          <p:spPr bwMode="auto">
            <a:xfrm>
              <a:off x="4029121" y="1575309"/>
              <a:ext cx="42768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2" name="AutoShape 11"/>
            <p:cNvSpPr>
              <a:spLocks noChangeArrowheads="1"/>
            </p:cNvSpPr>
            <p:nvPr/>
          </p:nvSpPr>
          <p:spPr bwMode="auto">
            <a:xfrm>
              <a:off x="4881601" y="1575309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3" name="AutoShape 12"/>
            <p:cNvSpPr>
              <a:spLocks noChangeArrowheads="1"/>
            </p:cNvSpPr>
            <p:nvPr/>
          </p:nvSpPr>
          <p:spPr bwMode="auto">
            <a:xfrm>
              <a:off x="5309281" y="1575309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4" name="AutoShape 13"/>
            <p:cNvSpPr>
              <a:spLocks noChangeArrowheads="1"/>
            </p:cNvSpPr>
            <p:nvPr/>
          </p:nvSpPr>
          <p:spPr bwMode="auto">
            <a:xfrm>
              <a:off x="4456801" y="1575309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5" name="AutoShape 14"/>
            <p:cNvSpPr>
              <a:spLocks noChangeArrowheads="1"/>
            </p:cNvSpPr>
            <p:nvPr/>
          </p:nvSpPr>
          <p:spPr bwMode="auto">
            <a:xfrm>
              <a:off x="5734081" y="1575309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6" name="Text Box 15"/>
            <p:cNvSpPr txBox="1">
              <a:spLocks noChangeArrowheads="1"/>
            </p:cNvSpPr>
            <p:nvPr/>
          </p:nvSpPr>
          <p:spPr bwMode="auto">
            <a:xfrm>
              <a:off x="300961" y="1609870"/>
              <a:ext cx="128880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Producer</a:t>
              </a:r>
            </a:p>
          </p:txBody>
        </p:sp>
        <p:sp>
          <p:nvSpPr>
            <p:cNvPr id="120847" name="Text Box 16"/>
            <p:cNvSpPr txBox="1">
              <a:spLocks noChangeArrowheads="1"/>
            </p:cNvSpPr>
            <p:nvPr/>
          </p:nvSpPr>
          <p:spPr bwMode="auto">
            <a:xfrm>
              <a:off x="6698881" y="1621390"/>
              <a:ext cx="14385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Consumer</a:t>
              </a:r>
            </a:p>
          </p:txBody>
        </p:sp>
        <p:pic>
          <p:nvPicPr>
            <p:cNvPr id="120848" name="Picture 1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00" y="1160589"/>
              <a:ext cx="1347840" cy="134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0853" name="Picture 2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6321" y="1262830"/>
              <a:ext cx="1959840" cy="146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3696247" y="2369802"/>
            <a:ext cx="1668471" cy="28927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count = 0;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305678" y="3084445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>
                <a:latin typeface="Courier New" charset="0"/>
              </a:rPr>
              <a:t>Producer Thread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4652879" y="3042208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Consumer Thread</a:t>
            </a:r>
          </a:p>
        </p:txBody>
      </p:sp>
    </p:spTree>
    <p:extLst>
      <p:ext uri="{BB962C8B-B14F-4D97-AF65-F5344CB8AC3E}">
        <p14:creationId xmlns:p14="http://schemas.microsoft.com/office/powerpoint/2010/main" val="1305741019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A fix using semaphores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10608" y="1108337"/>
            <a:ext cx="8134561" cy="1571041"/>
            <a:chOff x="201600" y="481320"/>
            <a:chExt cx="8134561" cy="1571041"/>
          </a:xfrm>
        </p:grpSpPr>
        <p:sp>
          <p:nvSpPr>
            <p:cNvPr id="122883" name="AutoShape 4"/>
            <p:cNvSpPr>
              <a:spLocks noChangeArrowheads="1"/>
            </p:cNvSpPr>
            <p:nvPr/>
          </p:nvSpPr>
          <p:spPr bwMode="auto">
            <a:xfrm>
              <a:off x="317520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4" name="AutoShape 5"/>
            <p:cNvSpPr>
              <a:spLocks noChangeArrowheads="1"/>
            </p:cNvSpPr>
            <p:nvPr/>
          </p:nvSpPr>
          <p:spPr bwMode="auto">
            <a:xfrm>
              <a:off x="232272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5" name="AutoShape 6"/>
            <p:cNvSpPr>
              <a:spLocks noChangeArrowheads="1"/>
            </p:cNvSpPr>
            <p:nvPr/>
          </p:nvSpPr>
          <p:spPr bwMode="auto">
            <a:xfrm>
              <a:off x="274896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6" name="AutoShape 7"/>
            <p:cNvSpPr>
              <a:spLocks noChangeArrowheads="1"/>
            </p:cNvSpPr>
            <p:nvPr/>
          </p:nvSpPr>
          <p:spPr bwMode="auto">
            <a:xfrm>
              <a:off x="274896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7" name="AutoShape 8"/>
            <p:cNvSpPr>
              <a:spLocks noChangeArrowheads="1"/>
            </p:cNvSpPr>
            <p:nvPr/>
          </p:nvSpPr>
          <p:spPr bwMode="auto">
            <a:xfrm>
              <a:off x="189648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8" name="AutoShape 9"/>
            <p:cNvSpPr>
              <a:spLocks noChangeArrowheads="1"/>
            </p:cNvSpPr>
            <p:nvPr/>
          </p:nvSpPr>
          <p:spPr bwMode="auto">
            <a:xfrm>
              <a:off x="3604321" y="89604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9" name="AutoShape 10"/>
            <p:cNvSpPr>
              <a:spLocks noChangeArrowheads="1"/>
            </p:cNvSpPr>
            <p:nvPr/>
          </p:nvSpPr>
          <p:spPr bwMode="auto">
            <a:xfrm>
              <a:off x="4029121" y="896040"/>
              <a:ext cx="42768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0" name="AutoShape 11"/>
            <p:cNvSpPr>
              <a:spLocks noChangeArrowheads="1"/>
            </p:cNvSpPr>
            <p:nvPr/>
          </p:nvSpPr>
          <p:spPr bwMode="auto">
            <a:xfrm>
              <a:off x="4456801" y="89604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1" name="Text Box 12"/>
            <p:cNvSpPr txBox="1">
              <a:spLocks noChangeArrowheads="1"/>
            </p:cNvSpPr>
            <p:nvPr/>
          </p:nvSpPr>
          <p:spPr bwMode="auto">
            <a:xfrm>
              <a:off x="300961" y="930601"/>
              <a:ext cx="128880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Producer</a:t>
              </a:r>
            </a:p>
          </p:txBody>
        </p:sp>
        <p:sp>
          <p:nvSpPr>
            <p:cNvPr id="122892" name="Text Box 13"/>
            <p:cNvSpPr txBox="1">
              <a:spLocks noChangeArrowheads="1"/>
            </p:cNvSpPr>
            <p:nvPr/>
          </p:nvSpPr>
          <p:spPr bwMode="auto">
            <a:xfrm>
              <a:off x="6698881" y="942121"/>
              <a:ext cx="14385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Consumer</a:t>
              </a:r>
            </a:p>
          </p:txBody>
        </p:sp>
        <p:pic>
          <p:nvPicPr>
            <p:cNvPr id="122893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00" y="481320"/>
              <a:ext cx="1347840" cy="134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2896" name="Picture 1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6321" y="583561"/>
              <a:ext cx="1959840" cy="146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22897" name="AutoShape 18"/>
            <p:cNvSpPr>
              <a:spLocks noChangeArrowheads="1"/>
            </p:cNvSpPr>
            <p:nvPr/>
          </p:nvSpPr>
          <p:spPr bwMode="auto">
            <a:xfrm>
              <a:off x="4881601" y="89604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8" name="AutoShape 19"/>
            <p:cNvSpPr>
              <a:spLocks noChangeArrowheads="1"/>
            </p:cNvSpPr>
            <p:nvPr/>
          </p:nvSpPr>
          <p:spPr bwMode="auto">
            <a:xfrm>
              <a:off x="5309281" y="89604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9" name="AutoShape 20"/>
            <p:cNvSpPr>
              <a:spLocks noChangeArrowheads="1"/>
            </p:cNvSpPr>
            <p:nvPr/>
          </p:nvSpPr>
          <p:spPr bwMode="auto">
            <a:xfrm>
              <a:off x="5734081" y="89604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900" name="AutoShape 21"/>
            <p:cNvSpPr>
              <a:spLocks noChangeArrowheads="1"/>
            </p:cNvSpPr>
            <p:nvPr/>
          </p:nvSpPr>
          <p:spPr bwMode="auto">
            <a:xfrm>
              <a:off x="5309281" y="89604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pic>
          <p:nvPicPr>
            <p:cNvPr id="122901" name="Picture 2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3201" y="91764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2902" name="Picture 2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001" y="91764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2903" name="Picture 2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2801" y="91764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2776738" y="2028036"/>
            <a:ext cx="3494292" cy="905473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semaphore 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; </a:t>
            </a:r>
            <a:r>
              <a:rPr lang="en-GB" altLang="en-US" sz="1400" dirty="0" err="1">
                <a:solidFill>
                  <a:schemeClr val="accent2"/>
                </a:solidFill>
                <a:latin typeface="Courier New" charset="0"/>
              </a:rPr>
              <a:t>init</a:t>
            </a:r>
            <a:r>
              <a:rPr lang="en-GB" altLang="en-US" sz="1400" dirty="0">
                <a:solidFill>
                  <a:schemeClr val="accent2"/>
                </a:solidFill>
                <a:latin typeface="Courier New" charset="0"/>
              </a:rPr>
              <a:t>(mutex,1)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semaphore full; </a:t>
            </a:r>
            <a:r>
              <a:rPr lang="en-GB" altLang="en-US" sz="1400" dirty="0" err="1">
                <a:solidFill>
                  <a:srgbClr val="FF0000"/>
                </a:solidFill>
                <a:latin typeface="Courier New" charset="0"/>
              </a:rPr>
              <a:t>init</a:t>
            </a:r>
            <a:r>
              <a:rPr lang="en-GB" altLang="en-US" sz="1400" dirty="0">
                <a:solidFill>
                  <a:srgbClr val="FF0000"/>
                </a:solidFill>
                <a:latin typeface="Courier New" charset="0"/>
              </a:rPr>
              <a:t>(full,0);</a:t>
            </a:r>
          </a:p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// N: size of the buffer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semaphore empty; </a:t>
            </a:r>
            <a:r>
              <a:rPr lang="en-GB" altLang="en-US" sz="1400" dirty="0" err="1">
                <a:solidFill>
                  <a:srgbClr val="00B050"/>
                </a:solidFill>
                <a:latin typeface="Courier New" charset="0"/>
              </a:rPr>
              <a:t>init</a:t>
            </a:r>
            <a:r>
              <a:rPr lang="en-GB" altLang="en-US" sz="1400" dirty="0">
                <a:solidFill>
                  <a:srgbClr val="00B050"/>
                </a:solidFill>
                <a:latin typeface="Courier New" charset="0"/>
              </a:rPr>
              <a:t>(</a:t>
            </a:r>
            <a:r>
              <a:rPr lang="en-GB" altLang="en-US" sz="1400" dirty="0" err="1">
                <a:solidFill>
                  <a:srgbClr val="00B050"/>
                </a:solidFill>
                <a:latin typeface="Courier New" charset="0"/>
              </a:rPr>
              <a:t>empty,N</a:t>
            </a:r>
            <a:r>
              <a:rPr lang="en-GB" altLang="en-US" sz="1400" dirty="0">
                <a:solidFill>
                  <a:srgbClr val="00B050"/>
                </a:solidFill>
                <a:latin typeface="Courier New" charset="0"/>
              </a:rPr>
              <a:t>);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10608" y="2934544"/>
            <a:ext cx="2580580" cy="2580173"/>
            <a:chOff x="489089" y="2890376"/>
            <a:chExt cx="2580580" cy="2580173"/>
          </a:xfrm>
        </p:grpSpPr>
        <p:sp>
          <p:nvSpPr>
            <p:cNvPr id="122894" name="Text Box 15"/>
            <p:cNvSpPr txBox="1">
              <a:spLocks noChangeArrowheads="1"/>
            </p:cNvSpPr>
            <p:nvPr/>
          </p:nvSpPr>
          <p:spPr bwMode="auto">
            <a:xfrm>
              <a:off x="489089" y="3157511"/>
              <a:ext cx="2580580" cy="2313038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none" lIns="81630" tIns="40815" rIns="81630" bIns="40815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Producer() {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</a:t>
              </a:r>
              <a:r>
                <a:rPr lang="en-GB" altLang="en-US" sz="1400" dirty="0" err="1">
                  <a:solidFill>
                    <a:schemeClr val="tx1"/>
                  </a:solidFill>
                  <a:latin typeface="Courier New" charset="0"/>
                </a:rPr>
                <a:t>int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item;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while (TRUE) {</a:t>
              </a:r>
              <a:b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</a:b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item = produce();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rgbClr val="00B050"/>
                  </a:solidFill>
                  <a:latin typeface="Courier New" charset="0"/>
                </a:rPr>
                <a:t>wait(empty);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   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00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   </a:t>
              </a:r>
              <a:r>
                <a:rPr lang="en-GB" altLang="en-US" sz="1400" dirty="0" err="1">
                  <a:solidFill>
                    <a:schemeClr val="tx1"/>
                  </a:solidFill>
                  <a:latin typeface="Courier New" charset="0"/>
                </a:rPr>
                <a:t>insertitem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(item);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00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   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rgbClr val="FF0000"/>
                  </a:solidFill>
                  <a:latin typeface="Courier New" charset="0"/>
                </a:rPr>
                <a:t>signal(full);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}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}</a:t>
              </a: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489089" y="289037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>
                  <a:latin typeface="Courier New" charset="0"/>
                </a:rPr>
                <a:t>Producer Thread</a:t>
              </a:r>
              <a:endParaRPr lang="en-US" altLang="en-US" sz="1400" dirty="0">
                <a:latin typeface="Courier New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22501" y="2952268"/>
            <a:ext cx="3256220" cy="2568075"/>
            <a:chOff x="4665809" y="2902474"/>
            <a:chExt cx="3256220" cy="2568075"/>
          </a:xfrm>
        </p:grpSpPr>
        <p:sp>
          <p:nvSpPr>
            <p:cNvPr id="122895" name="Text Box 16"/>
            <p:cNvSpPr txBox="1">
              <a:spLocks noChangeArrowheads="1"/>
            </p:cNvSpPr>
            <p:nvPr/>
          </p:nvSpPr>
          <p:spPr bwMode="auto">
            <a:xfrm>
              <a:off x="4665809" y="3157511"/>
              <a:ext cx="3256220" cy="231303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lIns="81630" tIns="40815" rIns="81630" bIns="40815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Consumer() {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</a:t>
              </a:r>
              <a:r>
                <a:rPr lang="en-GB" altLang="en-US" sz="1400" dirty="0" err="1">
                  <a:solidFill>
                    <a:schemeClr val="tx1"/>
                  </a:solidFill>
                  <a:latin typeface="Courier New" charset="0"/>
                </a:rPr>
                <a:t>int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item;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while (TRUE) {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rgbClr val="FF0000"/>
                  </a:solidFill>
                  <a:latin typeface="Courier New" charset="0"/>
                </a:rPr>
                <a:t>wait(full);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00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item = </a:t>
              </a:r>
              <a:r>
                <a:rPr lang="en-GB" altLang="en-US" sz="1400" dirty="0" err="1">
                  <a:solidFill>
                    <a:schemeClr val="tx1"/>
                  </a:solidFill>
                  <a:latin typeface="Courier New" charset="0"/>
                </a:rPr>
                <a:t>removeitem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();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00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rgbClr val="00B050"/>
                  </a:solidFill>
                  <a:latin typeface="Courier New" charset="0"/>
                </a:rPr>
                <a:t>signal(empty);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eat(item);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}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}	</a:t>
              </a:r>
            </a:p>
          </p:txBody>
        </p:sp>
        <p:sp>
          <p:nvSpPr>
            <p:cNvPr id="27" name="Rectangle 3"/>
            <p:cNvSpPr>
              <a:spLocks noChangeArrowheads="1"/>
            </p:cNvSpPr>
            <p:nvPr/>
          </p:nvSpPr>
          <p:spPr bwMode="auto">
            <a:xfrm>
              <a:off x="4665809" y="2902474"/>
              <a:ext cx="1813536" cy="27544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Consumer Thread</a:t>
              </a:r>
            </a:p>
          </p:txBody>
        </p:sp>
      </p:grpSp>
      <p:cxnSp>
        <p:nvCxnSpPr>
          <p:cNvPr id="30" name="Straight Arrow Connector 29"/>
          <p:cNvCxnSpPr/>
          <p:nvPr/>
        </p:nvCxnSpPr>
        <p:spPr bwMode="auto">
          <a:xfrm flipV="1">
            <a:off x="2381693" y="3944679"/>
            <a:ext cx="3338623" cy="1020726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2224144" y="4157330"/>
            <a:ext cx="3496173" cy="627321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1318613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Reader/Writers</a:t>
            </a:r>
          </a:p>
        </p:txBody>
      </p:sp>
      <p:sp>
        <p:nvSpPr>
          <p:cNvPr id="1249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Let's go back to the problem at the beginning of lecture.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Single shared object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Want to allow any number of threads to read simultaneously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But, only one thread should be able to write to the object at a time</a:t>
            </a:r>
          </a:p>
          <a:p>
            <a:pPr marL="1139057" lvl="2" indent="-161282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(And, not interfere with any readers...)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endParaRPr lang="en-GB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1674993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Readers-Writers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r>
              <a:rPr lang="en-US" dirty="0"/>
              <a:t>Problem statement:</a:t>
            </a:r>
          </a:p>
          <a:p>
            <a:pPr lvl="1"/>
            <a:r>
              <a:rPr lang="en-US" i="1" dirty="0"/>
              <a:t>Reader</a:t>
            </a:r>
            <a:r>
              <a:rPr lang="en-US" dirty="0"/>
              <a:t> threads only read the object</a:t>
            </a:r>
          </a:p>
          <a:p>
            <a:pPr lvl="1"/>
            <a:r>
              <a:rPr lang="en-US" i="1" dirty="0"/>
              <a:t>Writer</a:t>
            </a:r>
            <a:r>
              <a:rPr lang="en-US" dirty="0"/>
              <a:t> threads modify the object (read/write access)</a:t>
            </a:r>
          </a:p>
          <a:p>
            <a:pPr lvl="1"/>
            <a:r>
              <a:rPr lang="en-US" dirty="0"/>
              <a:t>Writers must have exclusive access to the object</a:t>
            </a:r>
          </a:p>
          <a:p>
            <a:pPr lvl="1"/>
            <a:r>
              <a:rPr lang="en-US" dirty="0"/>
              <a:t>Unlimited number of readers can access the object</a:t>
            </a:r>
          </a:p>
          <a:p>
            <a:r>
              <a:rPr lang="en-US" dirty="0"/>
              <a:t>Occurs frequently in real systems, e.g.,</a:t>
            </a:r>
          </a:p>
          <a:p>
            <a:pPr lvl="1"/>
            <a:r>
              <a:rPr lang="en-US" dirty="0"/>
              <a:t>Online airline reservation system</a:t>
            </a:r>
          </a:p>
          <a:p>
            <a:pPr lvl="1"/>
            <a:r>
              <a:rPr lang="en-US" dirty="0"/>
              <a:t>Multithreaded caching Web proxy</a:t>
            </a:r>
          </a:p>
          <a:p>
            <a:pPr lvl="1"/>
            <a:endParaRPr lang="en-US" dirty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0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6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7" name="Left Brace 16"/>
          <p:cNvSpPr/>
          <p:nvPr/>
        </p:nvSpPr>
        <p:spPr bwMode="auto">
          <a:xfrm>
            <a:off x="1143000" y="1462291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2708" y="1870971"/>
            <a:ext cx="8181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Read/</a:t>
            </a:r>
          </a:p>
          <a:p>
            <a:r>
              <a:rPr lang="en-US" sz="1800" dirty="0">
                <a:latin typeface="Calibri" pitchFamily="34" charset="0"/>
              </a:rPr>
              <a:t>Write</a:t>
            </a:r>
          </a:p>
          <a:p>
            <a:r>
              <a:rPr lang="en-US" sz="1800" dirty="0">
                <a:latin typeface="Calibri" pitchFamily="34" charset="0"/>
              </a:rPr>
              <a:t>Access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39000" y="2014238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Read-only</a:t>
            </a:r>
          </a:p>
          <a:p>
            <a:r>
              <a:rPr lang="en-US" sz="1800" dirty="0">
                <a:latin typeface="Calibri" pitchFamily="34" charset="0"/>
              </a:rPr>
              <a:t>Access</a:t>
            </a:r>
          </a:p>
        </p:txBody>
      </p:sp>
      <p:sp>
        <p:nvSpPr>
          <p:cNvPr id="20" name="Left Brace 19"/>
          <p:cNvSpPr/>
          <p:nvPr/>
        </p:nvSpPr>
        <p:spPr bwMode="auto">
          <a:xfrm flipH="1">
            <a:off x="6629400" y="1447800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60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Higher-level synchronization primitives</a:t>
            </a:r>
          </a:p>
        </p:txBody>
      </p:sp>
      <p:sp>
        <p:nvSpPr>
          <p:cNvPr id="1003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We have looked at one synchronization primitive: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locks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Locks are useful for many things, but sometimes programs have different requirements.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Examples?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Say we had a shared variable where we wanted </a:t>
            </a:r>
            <a:r>
              <a:rPr lang="en-GB" altLang="en-US" dirty="0">
                <a:solidFill>
                  <a:srgbClr val="993333"/>
                </a:solidFill>
                <a:ea typeface="ＭＳ Ｐゴシック" charset="-128"/>
              </a:rPr>
              <a:t>any number of threads</a:t>
            </a:r>
            <a:r>
              <a:rPr lang="en-GB" altLang="en-US" dirty="0">
                <a:ea typeface="ＭＳ Ｐゴシック" charset="-128"/>
              </a:rPr>
              <a:t> to </a:t>
            </a:r>
            <a:r>
              <a:rPr lang="en-GB" altLang="en-US" b="1" dirty="0">
                <a:ea typeface="ＭＳ Ｐゴシック" charset="-128"/>
              </a:rPr>
              <a:t>read</a:t>
            </a:r>
            <a:r>
              <a:rPr lang="en-GB" altLang="en-US" dirty="0">
                <a:ea typeface="ＭＳ Ｐゴシック" charset="-128"/>
              </a:rPr>
              <a:t> the variable, but only </a:t>
            </a:r>
            <a:r>
              <a:rPr lang="en-GB" altLang="en-US" dirty="0">
                <a:solidFill>
                  <a:srgbClr val="993333"/>
                </a:solidFill>
                <a:ea typeface="ＭＳ Ｐゴシック" charset="-128"/>
              </a:rPr>
              <a:t>one thread</a:t>
            </a:r>
            <a:r>
              <a:rPr lang="en-GB" altLang="en-US" dirty="0">
                <a:ea typeface="ＭＳ Ｐゴシック" charset="-128"/>
              </a:rPr>
              <a:t> to </a:t>
            </a:r>
            <a:r>
              <a:rPr lang="en-GB" altLang="en-US" b="1" dirty="0">
                <a:ea typeface="ＭＳ Ｐゴシック" charset="-128"/>
              </a:rPr>
              <a:t>write</a:t>
            </a:r>
            <a:r>
              <a:rPr lang="en-GB" altLang="en-US" dirty="0">
                <a:ea typeface="ＭＳ Ｐゴシック" charset="-128"/>
              </a:rPr>
              <a:t> it.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How would you do this with locks?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What's wrong with this code?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</p:txBody>
      </p:sp>
      <p:sp>
        <p:nvSpPr>
          <p:cNvPr id="100355" name="Text Box 4"/>
          <p:cNvSpPr txBox="1">
            <a:spLocks noChangeArrowheads="1"/>
          </p:cNvSpPr>
          <p:nvPr/>
        </p:nvSpPr>
        <p:spPr bwMode="auto">
          <a:xfrm>
            <a:off x="1092678" y="4151521"/>
            <a:ext cx="2901600" cy="1500480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wrap="none" lIns="81630" tIns="40815" rIns="81630" bIns="40815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Reader() {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lock(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mycopy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=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shared_var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unlock(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); 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return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mycopy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00356" name="Text Box 5"/>
          <p:cNvSpPr txBox="1">
            <a:spLocks noChangeArrowheads="1"/>
          </p:cNvSpPr>
          <p:nvPr/>
        </p:nvSpPr>
        <p:spPr bwMode="auto">
          <a:xfrm>
            <a:off x="4674551" y="4151521"/>
            <a:ext cx="3274560" cy="150048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0" tIns="40815" rIns="81630" bIns="40815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Writer() {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lock(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shared_var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= NEW_VALUE;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unlock(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); 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endParaRPr lang="en-GB" altLang="en-US" sz="1633" dirty="0">
              <a:solidFill>
                <a:srgbClr val="FF0000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355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Readers/Writers Examples</a:t>
            </a: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0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2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3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4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5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47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8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9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0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1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3583825" y="4419600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3" name="Oval 5"/>
          <p:cNvSpPr>
            <a:spLocks noChangeArrowheads="1"/>
          </p:cNvSpPr>
          <p:nvPr/>
        </p:nvSpPr>
        <p:spPr bwMode="auto">
          <a:xfrm>
            <a:off x="1888375" y="3788007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1888375" y="508611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55" name="Line 7"/>
          <p:cNvSpPr>
            <a:spLocks noChangeShapeType="1"/>
          </p:cNvSpPr>
          <p:nvPr/>
        </p:nvSpPr>
        <p:spPr bwMode="auto">
          <a:xfrm>
            <a:off x="2421775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6" name="Line 7"/>
          <p:cNvSpPr>
            <a:spLocks noChangeShapeType="1"/>
          </p:cNvSpPr>
          <p:nvPr/>
        </p:nvSpPr>
        <p:spPr bwMode="auto">
          <a:xfrm>
            <a:off x="2437637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2421775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8" name="Oval 5"/>
          <p:cNvSpPr>
            <a:spLocks noChangeArrowheads="1"/>
          </p:cNvSpPr>
          <p:nvPr/>
        </p:nvSpPr>
        <p:spPr bwMode="auto">
          <a:xfrm>
            <a:off x="1904237" y="441241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9" name="Oval 5"/>
          <p:cNvSpPr>
            <a:spLocks noChangeArrowheads="1"/>
          </p:cNvSpPr>
          <p:nvPr/>
        </p:nvSpPr>
        <p:spPr bwMode="auto">
          <a:xfrm>
            <a:off x="5866637" y="3802498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60" name="Oval 5"/>
          <p:cNvSpPr>
            <a:spLocks noChangeArrowheads="1"/>
          </p:cNvSpPr>
          <p:nvPr/>
        </p:nvSpPr>
        <p:spPr bwMode="auto">
          <a:xfrm>
            <a:off x="5866637" y="5100610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61" name="Line 7"/>
          <p:cNvSpPr>
            <a:spLocks noChangeShapeType="1"/>
          </p:cNvSpPr>
          <p:nvPr/>
        </p:nvSpPr>
        <p:spPr bwMode="auto">
          <a:xfrm flipH="1">
            <a:off x="4663046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2" name="Line 7"/>
          <p:cNvSpPr>
            <a:spLocks noChangeShapeType="1"/>
          </p:cNvSpPr>
          <p:nvPr/>
        </p:nvSpPr>
        <p:spPr bwMode="auto">
          <a:xfrm flipH="1">
            <a:off x="4678908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3" name="Line 7"/>
          <p:cNvSpPr>
            <a:spLocks noChangeShapeType="1"/>
          </p:cNvSpPr>
          <p:nvPr/>
        </p:nvSpPr>
        <p:spPr bwMode="auto">
          <a:xfrm flipH="1" flipV="1">
            <a:off x="4663046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4" name="Oval 5"/>
          <p:cNvSpPr>
            <a:spLocks noChangeArrowheads="1"/>
          </p:cNvSpPr>
          <p:nvPr/>
        </p:nvSpPr>
        <p:spPr bwMode="auto">
          <a:xfrm>
            <a:off x="5882499" y="4426905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212817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Reader/Writers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62297" y="4251700"/>
            <a:ext cx="4317063" cy="132614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 A Reader should only wait for a Writer to complete its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do_write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 A Reader should not wait for other Readers to complete their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do_read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>
              <a:lnSpc>
                <a:spcPct val="120000"/>
              </a:lnSpc>
            </a:pPr>
            <a:endParaRPr lang="en-US" b="0" dirty="0"/>
          </a:p>
        </p:txBody>
      </p:sp>
      <p:sp>
        <p:nvSpPr>
          <p:cNvPr id="124932" name="Text Box 5"/>
          <p:cNvSpPr txBox="1">
            <a:spLocks noChangeArrowheads="1"/>
          </p:cNvSpPr>
          <p:nvPr/>
        </p:nvSpPr>
        <p:spPr bwMode="auto">
          <a:xfrm>
            <a:off x="4900321" y="1738488"/>
            <a:ext cx="3888000" cy="3317377"/>
          </a:xfrm>
          <a:prstGeom prst="rect">
            <a:avLst/>
          </a:prstGeom>
          <a:solidFill>
            <a:srgbClr val="F1C7C7"/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lIns="81630" tIns="42447" rIns="81630" bIns="42447">
            <a:spAutoFit/>
          </a:bodyPr>
          <a:lstStyle>
            <a:lvl1pPr marL="336550" indent="-336550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36600" indent="-2794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3018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latin typeface="Courier New" charset="0"/>
              </a:rPr>
              <a:t>Reader() {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wait(</a:t>
            </a:r>
            <a:r>
              <a:rPr lang="en-GB" altLang="en-US" sz="1400" dirty="0" err="1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  <a:endParaRPr lang="en-GB" altLang="en-US" sz="1400" dirty="0">
              <a:latin typeface="Courier New" charset="0"/>
            </a:endParaRP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++;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if (</a:t>
            </a: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 == 1) {</a:t>
            </a:r>
          </a:p>
          <a:p>
            <a:pPr lvl="2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i="0" dirty="0">
                <a:solidFill>
                  <a:srgbClr val="FF0000"/>
                </a:solidFill>
                <a:latin typeface="Courier New" charset="0"/>
              </a:rPr>
              <a:t>wait(write);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}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signal(</a:t>
            </a:r>
            <a:r>
              <a:rPr lang="en-GB" altLang="en-US" sz="1400" dirty="0" err="1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err="1">
                <a:latin typeface="Courier New" charset="0"/>
              </a:rPr>
              <a:t>do_read</a:t>
            </a:r>
            <a:r>
              <a:rPr lang="en-GB" altLang="en-US" sz="1400" dirty="0">
                <a:latin typeface="Courier New" charset="0"/>
              </a:rPr>
              <a:t>();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wait(</a:t>
            </a:r>
            <a:r>
              <a:rPr lang="en-GB" altLang="en-US" sz="1400" dirty="0" err="1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  <a:endParaRPr lang="en-GB" altLang="en-US" sz="1400" dirty="0">
              <a:latin typeface="Courier New" charset="0"/>
            </a:endParaRP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--;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if (</a:t>
            </a: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 == 0) {</a:t>
            </a:r>
          </a:p>
          <a:p>
            <a:pPr lvl="2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i="0" dirty="0">
                <a:solidFill>
                  <a:srgbClr val="FF0000"/>
                </a:solidFill>
                <a:latin typeface="Courier New" charset="0"/>
              </a:rPr>
              <a:t>signal(write);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}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signal(</a:t>
            </a:r>
            <a:r>
              <a:rPr lang="en-GB" altLang="en-US" sz="1400" dirty="0" err="1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747842" y="1348248"/>
            <a:ext cx="2160000" cy="1196640"/>
            <a:chOff x="4558" y="1348"/>
            <a:chExt cx="1501" cy="831"/>
          </a:xfrm>
          <a:noFill/>
        </p:grpSpPr>
        <p:sp>
          <p:nvSpPr>
            <p:cNvPr id="124938" name="Text Box 7"/>
            <p:cNvSpPr txBox="1">
              <a:spLocks noChangeArrowheads="1"/>
            </p:cNvSpPr>
            <p:nvPr/>
          </p:nvSpPr>
          <p:spPr bwMode="auto">
            <a:xfrm>
              <a:off x="4558" y="1348"/>
              <a:ext cx="1502" cy="24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814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Why the test here??</a:t>
              </a:r>
            </a:p>
          </p:txBody>
        </p:sp>
        <p:sp>
          <p:nvSpPr>
            <p:cNvPr id="124939" name="Line 8"/>
            <p:cNvSpPr>
              <a:spLocks noChangeShapeType="1"/>
            </p:cNvSpPr>
            <p:nvPr/>
          </p:nvSpPr>
          <p:spPr bwMode="auto">
            <a:xfrm flipH="1">
              <a:off x="4678" y="1559"/>
              <a:ext cx="560" cy="621"/>
            </a:xfrm>
            <a:prstGeom prst="line">
              <a:avLst/>
            </a:prstGeom>
            <a:grpFill/>
            <a:ln w="36720">
              <a:solidFill>
                <a:srgbClr val="FF0000"/>
              </a:solidFill>
              <a:miter lim="800000"/>
              <a:headEnd/>
              <a:tailEnd type="triangle" w="med" len="med"/>
            </a:ln>
            <a:extLst/>
          </p:spPr>
          <p:txBody>
            <a:bodyPr/>
            <a:lstStyle/>
            <a:p>
              <a:endParaRPr lang="en-US" sz="2177"/>
            </a:p>
          </p:txBody>
        </p:sp>
      </p:grpSp>
      <p:sp>
        <p:nvSpPr>
          <p:cNvPr id="19" name="Content Placeholder 5"/>
          <p:cNvSpPr>
            <a:spLocks noGrp="1"/>
          </p:cNvSpPr>
          <p:nvPr>
            <p:ph sz="half" idx="1"/>
          </p:nvPr>
        </p:nvSpPr>
        <p:spPr>
          <a:xfrm>
            <a:off x="462297" y="5622939"/>
            <a:ext cx="8326024" cy="98686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The Writer should wait for the other Writers to complete their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do_write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The Writer should wait for all the Readers to complete their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do_read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endParaRPr lang="en-US" b="0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62296" y="1455852"/>
            <a:ext cx="4018264" cy="834646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wrap="square" lIns="81630" tIns="42447" rIns="81630" bIns="42447">
            <a:spAutoFit/>
          </a:bodyPr>
          <a:lstStyle>
            <a:lvl1pPr marL="336550" indent="-336550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36600" indent="-2794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latin typeface="Courier New" charset="0"/>
              </a:rPr>
              <a:t>semaphore </a:t>
            </a:r>
            <a:r>
              <a:rPr lang="en-GB" altLang="en-US" sz="1400" dirty="0" err="1">
                <a:latin typeface="Courier New" charset="0"/>
              </a:rPr>
              <a:t>mutex</a:t>
            </a:r>
            <a:r>
              <a:rPr lang="en-GB" altLang="en-US" sz="1400" dirty="0">
                <a:latin typeface="Courier New" charset="0"/>
              </a:rPr>
              <a:t>; </a:t>
            </a:r>
            <a:r>
              <a:rPr lang="en-GB" altLang="en-US" sz="1400" dirty="0" err="1">
                <a:latin typeface="Courier New" charset="0"/>
              </a:rPr>
              <a:t>init</a:t>
            </a:r>
            <a:r>
              <a:rPr lang="en-GB" altLang="en-US" sz="1400" dirty="0">
                <a:latin typeface="Courier New" charset="0"/>
              </a:rPr>
              <a:t>(mutex,1);</a:t>
            </a:r>
          </a:p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latin typeface="Courier New" charset="0"/>
              </a:rPr>
              <a:t>semaphore write; </a:t>
            </a:r>
            <a:r>
              <a:rPr lang="en-GB" altLang="en-US" sz="1400" dirty="0" err="1">
                <a:latin typeface="Courier New" charset="0"/>
              </a:rPr>
              <a:t>init</a:t>
            </a:r>
            <a:r>
              <a:rPr lang="en-GB" altLang="en-US" sz="1400" dirty="0">
                <a:latin typeface="Courier New" charset="0"/>
              </a:rPr>
              <a:t>(write,1);</a:t>
            </a:r>
          </a:p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 err="1">
                <a:latin typeface="Courier New" charset="0"/>
              </a:rPr>
              <a:t>int</a:t>
            </a:r>
            <a:r>
              <a:rPr lang="en-GB" altLang="en-US" sz="1400" dirty="0">
                <a:latin typeface="Courier New" charset="0"/>
              </a:rPr>
              <a:t> </a:t>
            </a: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 = 0;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62296" y="2855909"/>
            <a:ext cx="4018264" cy="1098090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squar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Writer(){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rgbClr val="993333"/>
                </a:solidFill>
                <a:latin typeface="Courier New" charset="0"/>
              </a:rPr>
              <a:t>		</a:t>
            </a:r>
            <a:r>
              <a:rPr lang="en-GB" altLang="en-US" sz="1400" dirty="0">
                <a:solidFill>
                  <a:srgbClr val="FF0000"/>
                </a:solidFill>
                <a:latin typeface="Courier New" charset="0"/>
              </a:rPr>
              <a:t>wait(write);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rgbClr val="993333"/>
                </a:solidFill>
                <a:latin typeface="Courier New" charset="0"/>
              </a:rPr>
              <a:t>	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do_write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rgbClr val="993333"/>
                </a:solidFill>
                <a:latin typeface="Courier New" charset="0"/>
              </a:rPr>
              <a:t>		</a:t>
            </a:r>
            <a:r>
              <a:rPr lang="en-GB" altLang="en-US" sz="1400" dirty="0">
                <a:solidFill>
                  <a:srgbClr val="FF0000"/>
                </a:solidFill>
                <a:latin typeface="Courier New" charset="0"/>
              </a:rPr>
              <a:t>signal(write);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62296" y="2580461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Writer Thread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897111" y="1468426"/>
            <a:ext cx="1813536" cy="26467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Reader Thread</a:t>
            </a:r>
          </a:p>
        </p:txBody>
      </p:sp>
    </p:spTree>
    <p:extLst>
      <p:ext uri="{BB962C8B-B14F-4D97-AF65-F5344CB8AC3E}">
        <p14:creationId xmlns:p14="http://schemas.microsoft.com/office/powerpoint/2010/main" val="1336183872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signal(</a:t>
            </a:r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); </a:t>
            </a:r>
            <a:r>
              <a:rPr lang="en-US" dirty="0"/>
              <a:t>never blocks!</a:t>
            </a:r>
          </a:p>
          <a:p>
            <a:pPr lvl="1"/>
            <a:r>
              <a:rPr lang="en-US" dirty="0"/>
              <a:t>It always proceeds</a:t>
            </a:r>
          </a:p>
          <a:p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wait(</a:t>
            </a:r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); </a:t>
            </a:r>
            <a:r>
              <a:rPr lang="en-US" dirty="0"/>
              <a:t>may block  </a:t>
            </a:r>
          </a:p>
          <a:p>
            <a:pPr lvl="1"/>
            <a:r>
              <a:rPr lang="en-US" dirty="0"/>
              <a:t>Would block if semaphore’s current value is 0.</a:t>
            </a:r>
          </a:p>
          <a:p>
            <a:pPr lvl="1"/>
            <a:r>
              <a:rPr lang="en-US" dirty="0"/>
              <a:t>Would proceed if semaphore’s current value &gt; 0, after decrementing it.</a:t>
            </a:r>
          </a:p>
          <a:p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init</a:t>
            </a:r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, n);</a:t>
            </a:r>
          </a:p>
          <a:p>
            <a:pPr lvl="1"/>
            <a:r>
              <a:rPr lang="en-US" dirty="0"/>
              <a:t>Would initialize semaphore to n.</a:t>
            </a:r>
          </a:p>
          <a:p>
            <a:r>
              <a:rPr lang="en-US" dirty="0"/>
              <a:t>Semaphore value is not directly accessible. </a:t>
            </a:r>
          </a:p>
          <a:p>
            <a:pPr lvl="1"/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if (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==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) </a:t>
            </a:r>
            <a:r>
              <a:rPr lang="en-US" dirty="0"/>
              <a:t>type of comparisons are not allowed.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708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Synchronization</a:t>
            </a:r>
            <a:br>
              <a:rPr lang="en-US" dirty="0"/>
            </a:br>
            <a:r>
              <a:rPr lang="en-US" dirty="0"/>
              <a:t>	Synchronization Patterns</a:t>
            </a:r>
            <a:endParaRPr lang="en-US" sz="20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400800"/>
            <a:ext cx="7678738" cy="381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Slides are created from The Little Book of Semaphores.</a:t>
            </a:r>
          </a:p>
        </p:txBody>
      </p:sp>
    </p:spTree>
    <p:extLst>
      <p:ext uri="{BB962C8B-B14F-4D97-AF65-F5344CB8AC3E}">
        <p14:creationId xmlns:p14="http://schemas.microsoft.com/office/powerpoint/2010/main" val="24041115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Signalling</a:t>
            </a:r>
          </a:p>
        </p:txBody>
      </p:sp>
      <p:sp>
        <p:nvSpPr>
          <p:cNvPr id="13107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Possibly the simplest use for a semaphore is signalling.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one thread sends a signal to another thread to indicate that something has happened.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Signalling makes it possible to guarantee that a section of code in one thread will run before a section of code in another thread; 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in other words, it solves the serialization problem.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The following examples are taken from: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2400" b="1" dirty="0">
                <a:ea typeface="ＭＳ Ｐゴシック" charset="-128"/>
              </a:rPr>
              <a:t>The Little Book of Semaphores</a:t>
            </a:r>
          </a:p>
          <a:p>
            <a:pPr lvl="2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  <a:hlinkClick r:id="rId3"/>
              </a:rPr>
              <a:t>http://greenteapress.com/wp/semaphores/</a:t>
            </a:r>
            <a:endParaRPr lang="en-GB" altLang="en-US" dirty="0">
              <a:ea typeface="ＭＳ Ｐゴシック" charset="-128"/>
            </a:endParaRP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8530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Signalling</a:t>
            </a:r>
          </a:p>
        </p:txBody>
      </p:sp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3124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76103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alibri" charset="0"/>
                <a:ea typeface="Calibri" charset="0"/>
                <a:cs typeface="Calibri" charset="0"/>
              </a:rPr>
              <a:t>Imagine that a1 reads a line from a file, and b1 displays the line on the screen. 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alibri" charset="0"/>
                <a:ea typeface="Calibri" charset="0"/>
                <a:cs typeface="Calibri" charset="0"/>
              </a:rPr>
              <a:t>The semaphore in this program guarantees that Thread A has completed a1 before Thread B begins b1.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ja-JP" sz="1400" b="1" dirty="0">
                <a:latin typeface="Calibri" charset="0"/>
                <a:ea typeface="Calibri" charset="0"/>
                <a:cs typeface="Calibri" charset="0"/>
              </a:rPr>
              <a:t>if thread B gets to the wait statement first, it will find the initial value, zero, and it will block. Then when Thread A signals, Thread B proceeds.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400" b="1" dirty="0">
                <a:latin typeface="Calibri" charset="0"/>
                <a:ea typeface="Calibri" charset="0"/>
                <a:cs typeface="Calibri" charset="0"/>
              </a:rPr>
              <a:t>if Thread A gets to the signal first then the value of the semaphore will be incremented, and when Thread B gets to the wait, it will proceed immediately.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alibri" charset="0"/>
                <a:ea typeface="Calibri" charset="0"/>
                <a:cs typeface="Calibri" charset="0"/>
              </a:rPr>
              <a:t>Either way, the order of a1 and b1 is guaranteed.</a:t>
            </a:r>
          </a:p>
          <a:p>
            <a:endParaRPr lang="en-US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</p:spTree>
    <p:extLst>
      <p:ext uri="{BB962C8B-B14F-4D97-AF65-F5344CB8AC3E}">
        <p14:creationId xmlns:p14="http://schemas.microsoft.com/office/powerpoint/2010/main" val="16888839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Signalling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412526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14" dirty="0">
                <a:latin typeface="Calibri" charset="0"/>
                <a:ea typeface="Calibri" charset="0"/>
                <a:cs typeface="Calibri" charset="0"/>
              </a:rPr>
              <a:t>Imagine that a1 reads a line from a file, and b1 displays the line on the screen. 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14" dirty="0">
                <a:latin typeface="Calibri" charset="0"/>
                <a:ea typeface="Calibri" charset="0"/>
                <a:cs typeface="Calibri" charset="0"/>
              </a:rPr>
              <a:t>The semaphore in this program guarantees that Thread A has completed a1 before Thread B begins b1.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ja-JP" sz="1414" b="1" dirty="0">
                <a:latin typeface="Calibri" charset="0"/>
                <a:ea typeface="Calibri" charset="0"/>
                <a:cs typeface="Calibri" charset="0"/>
              </a:rPr>
              <a:t>if thread B gets to the wait statement first, it will find the initial value, zero, and it will block. Then when Thread A signals, Thread B proceeds.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414" b="1" dirty="0">
                <a:latin typeface="Calibri" charset="0"/>
                <a:ea typeface="Calibri" charset="0"/>
                <a:cs typeface="Calibri" charset="0"/>
              </a:rPr>
              <a:t>if Thread A gets to the signal first then the value of the semaphore will be incremented, and when Thread B gets to the wait, it will proceed immediately.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14" dirty="0">
                <a:latin typeface="Calibri" charset="0"/>
                <a:ea typeface="Calibri" charset="0"/>
                <a:cs typeface="Calibri" charset="0"/>
              </a:rPr>
              <a:t>Either way, the order of a1 and b1 is guaranteed.</a:t>
            </a:r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chemeClr val="tx1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sem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chemeClr val="tx1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sem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2903878" y="3860145"/>
            <a:ext cx="3083968" cy="312643"/>
          </a:xfrm>
          <a:prstGeom prst="rect">
            <a:avLst/>
          </a:prstGeom>
          <a:solidFill>
            <a:srgbClr val="F6F5BD"/>
          </a:solidFill>
          <a:ln w="9360">
            <a:solidFill>
              <a:schemeClr val="tx1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sem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(sem,0);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  <p:cxnSp>
        <p:nvCxnSpPr>
          <p:cNvPr id="3" name="Straight Arrow Connector 2"/>
          <p:cNvCxnSpPr/>
          <p:nvPr/>
        </p:nvCxnSpPr>
        <p:spPr bwMode="auto">
          <a:xfrm flipV="1">
            <a:off x="2713703" y="5132439"/>
            <a:ext cx="2273018" cy="29496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7618910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</a:t>
            </a:r>
          </a:p>
        </p:txBody>
      </p:sp>
      <p:sp>
        <p:nvSpPr>
          <p:cNvPr id="137218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3053171"/>
          </a:xfrm>
        </p:spPr>
        <p:txBody>
          <a:bodyPr>
            <a:normAutofit lnSpcReduction="1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Generalize the signal pattern so that it works both ways.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Thread A has to wait for Thread B and vice versa. 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Guarantee that a1 happens before b2 and b1 happens before a2.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Your solution should not enforce too many constraints.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Don’t</a:t>
            </a:r>
            <a:r>
              <a:rPr lang="en-GB" altLang="ja-JP" dirty="0">
                <a:ea typeface="ＭＳ Ｐゴシック" charset="-128"/>
              </a:rPr>
              <a:t> care about the order of a1 and b1. Either order should be possible.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Two threads rendezvous at a point of execution, and neither is allowed to proceed until both have arrived.</a:t>
            </a:r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</p:spTree>
    <p:extLst>
      <p:ext uri="{BB962C8B-B14F-4D97-AF65-F5344CB8AC3E}">
        <p14:creationId xmlns:p14="http://schemas.microsoft.com/office/powerpoint/2010/main" val="14307410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 - Hint</a:t>
            </a:r>
          </a:p>
        </p:txBody>
      </p:sp>
      <p:sp>
        <p:nvSpPr>
          <p:cNvPr id="13926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41252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Generalize the signal pattern so that it works both ways.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Thread A has to wait for Thread B and vice versa. 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Guarantee that a1 happens before b2 and b1 happens before a2.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Your solution should not enforce too many constraints.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Don’t</a:t>
            </a:r>
            <a:r>
              <a:rPr lang="en-GB" altLang="ja-JP" dirty="0">
                <a:ea typeface="ＭＳ Ｐゴシック" charset="-128"/>
              </a:rPr>
              <a:t> care about the order of a1 and b1. Either order should be possible.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Two threads rendezvous at a point of execution, and neither is allowed to proceed until both have arrived.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Hint: Create two semaphores, named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, and initialize them both to zero.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indicates whether Thread A has arrived at the rendezvous,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likewise.</a:t>
            </a:r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2161009" y="3836335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(aArrived,0);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(bArrived,0);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</p:spTree>
    <p:extLst>
      <p:ext uri="{BB962C8B-B14F-4D97-AF65-F5344CB8AC3E}">
        <p14:creationId xmlns:p14="http://schemas.microsoft.com/office/powerpoint/2010/main" val="11107742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Rendezvous - Solution</a:t>
            </a:r>
          </a:p>
        </p:txBody>
      </p:sp>
      <p:sp>
        <p:nvSpPr>
          <p:cNvPr id="13926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41252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Generalize the signal pattern so that it works both ways.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Thread A has to wait for Thread B and vice versa. 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Guarantee that a1 happens before b2 and b1 happens before a2.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Your solution should not enforce too many constraints.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Don’t</a:t>
            </a:r>
            <a:r>
              <a:rPr lang="en-GB" altLang="ja-JP" dirty="0">
                <a:ea typeface="ＭＳ Ｐゴシック" charset="-128"/>
              </a:rPr>
              <a:t> care about the order of a1 and b1. Either order should be possible.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Two threads rendezvous at a point of execution, and neither is allowed to proceed until both have arrived.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Hint: Create two semaphores, named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, and initialize them both to zero.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indicates whether Thread A has arrived at the rendezvous,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likewise.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a2;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161009" y="3836335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(aArrived,0);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(bArrived,0);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3067777" y="5132440"/>
            <a:ext cx="1918944" cy="294966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3207895" y="5132439"/>
            <a:ext cx="1778826" cy="29496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6720462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Semaphores</a:t>
            </a:r>
          </a:p>
        </p:txBody>
      </p:sp>
      <p:sp>
        <p:nvSpPr>
          <p:cNvPr id="10240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Higher-level synchronization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construct</a:t>
            </a: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Designed by </a:t>
            </a:r>
            <a:r>
              <a:rPr lang="en-GB" altLang="en-US" dirty="0" err="1">
                <a:ea typeface="ＭＳ Ｐゴシック" charset="-128"/>
              </a:rPr>
              <a:t>Edsger</a:t>
            </a:r>
            <a:r>
              <a:rPr lang="en-GB" altLang="en-US" dirty="0">
                <a:ea typeface="ＭＳ Ｐゴシック" charset="-128"/>
              </a:rPr>
              <a:t> Dijkstra in the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1960's.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Semaphore is a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shared counter.</a:t>
            </a:r>
          </a:p>
          <a:p>
            <a:pPr marL="657814" lvl="1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Initialized 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Two operations on semaphores: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P()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down()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wait()</a:t>
            </a: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From Dutch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 err="1">
                <a:ea typeface="ＭＳ Ｐゴシック" charset="-128"/>
              </a:rPr>
              <a:t>proeberen</a:t>
            </a:r>
            <a:r>
              <a:rPr lang="ja-JP" altLang="en-GB" dirty="0">
                <a:ea typeface="ＭＳ Ｐゴシック" charset="-128"/>
              </a:rPr>
              <a:t>”</a:t>
            </a:r>
            <a:r>
              <a:rPr lang="en-GB" altLang="ja-JP" dirty="0">
                <a:ea typeface="ＭＳ Ｐゴシック" charset="-128"/>
              </a:rPr>
              <a:t>, meaning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test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Atomic action:</a:t>
            </a:r>
          </a:p>
          <a:p>
            <a:pPr marL="1139057" lvl="2" indent="-161282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Wait</a:t>
            </a:r>
            <a:r>
              <a:rPr lang="en-GB" altLang="en-US" dirty="0">
                <a:solidFill>
                  <a:srgbClr val="000000"/>
                </a:solidFill>
                <a:ea typeface="ＭＳ Ｐゴシック" charset="-128"/>
              </a:rPr>
              <a:t> for semaphore value to become &gt; 0, then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decrement</a:t>
            </a:r>
            <a:r>
              <a:rPr lang="en-GB" altLang="en-US" dirty="0">
                <a:solidFill>
                  <a:srgbClr val="000000"/>
                </a:solidFill>
                <a:ea typeface="ＭＳ Ｐゴシック" charset="-128"/>
              </a:rPr>
              <a:t> it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V()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up() </a:t>
            </a:r>
            <a:r>
              <a:rPr lang="en-GB" altLang="en-US" dirty="0">
                <a:ea typeface="ＭＳ Ｐゴシック" charset="-128"/>
              </a:rPr>
              <a:t>or 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post()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signal()</a:t>
            </a: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From Dutch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 err="1">
                <a:ea typeface="ＭＳ Ｐゴシック" charset="-128"/>
              </a:rPr>
              <a:t>verhogen</a:t>
            </a:r>
            <a:r>
              <a:rPr lang="ja-JP" altLang="en-GB" dirty="0">
                <a:ea typeface="ＭＳ Ｐゴシック" charset="-128"/>
              </a:rPr>
              <a:t>”</a:t>
            </a:r>
            <a:r>
              <a:rPr lang="en-GB" altLang="ja-JP" dirty="0">
                <a:ea typeface="ＭＳ Ｐゴシック" charset="-128"/>
              </a:rPr>
              <a:t>, meaning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increment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Atomic action:</a:t>
            </a:r>
          </a:p>
          <a:p>
            <a:pPr marL="1139057" lvl="2" indent="-161282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Increments</a:t>
            </a:r>
            <a:r>
              <a:rPr lang="en-GB" altLang="en-US" dirty="0">
                <a:solidFill>
                  <a:srgbClr val="000000"/>
                </a:solidFill>
                <a:ea typeface="ＭＳ Ｐゴシック" charset="-128"/>
              </a:rPr>
              <a:t> semaphore value by 1.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145347" y="1089001"/>
            <a:ext cx="3651181" cy="2555711"/>
            <a:chOff x="5145347" y="1089001"/>
            <a:chExt cx="3651181" cy="2555711"/>
          </a:xfrm>
        </p:grpSpPr>
        <p:pic>
          <p:nvPicPr>
            <p:cNvPr id="102403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5347" y="1089001"/>
              <a:ext cx="3651181" cy="2555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2404" name="Text Box 5"/>
            <p:cNvSpPr txBox="1">
              <a:spLocks noChangeArrowheads="1"/>
            </p:cNvSpPr>
            <p:nvPr/>
          </p:nvSpPr>
          <p:spPr bwMode="auto">
            <a:xfrm>
              <a:off x="6601256" y="1089001"/>
              <a:ext cx="1144800" cy="295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542">
                  <a:solidFill>
                    <a:srgbClr val="0047FF"/>
                  </a:solidFill>
                  <a:latin typeface="Lucidasans" charset="0"/>
                </a:rPr>
                <a:t>Semaphore</a:t>
              </a:r>
            </a:p>
          </p:txBody>
        </p:sp>
        <p:sp>
          <p:nvSpPr>
            <p:cNvPr id="102405" name="Line 6"/>
            <p:cNvSpPr>
              <a:spLocks noChangeShapeType="1"/>
            </p:cNvSpPr>
            <p:nvPr/>
          </p:nvSpPr>
          <p:spPr bwMode="auto">
            <a:xfrm>
              <a:off x="7643816" y="1212841"/>
              <a:ext cx="662400" cy="168480"/>
            </a:xfrm>
            <a:prstGeom prst="line">
              <a:avLst/>
            </a:prstGeom>
            <a:noFill/>
            <a:ln w="18360">
              <a:solidFill>
                <a:srgbClr val="0047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/>
            </a:p>
          </p:txBody>
        </p:sp>
      </p:grpSp>
      <p:sp>
        <p:nvSpPr>
          <p:cNvPr id="102407" name="AutoShape 10"/>
          <p:cNvSpPr>
            <a:spLocks noChangeArrowheads="1"/>
          </p:cNvSpPr>
          <p:nvPr/>
        </p:nvSpPr>
        <p:spPr bwMode="auto">
          <a:xfrm>
            <a:off x="398315" y="4103604"/>
            <a:ext cx="413280" cy="622080"/>
          </a:xfrm>
          <a:prstGeom prst="downArrow">
            <a:avLst>
              <a:gd name="adj1" fmla="val 50000"/>
              <a:gd name="adj2" fmla="val 37631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8" name="AutoShape 11"/>
          <p:cNvSpPr>
            <a:spLocks noChangeArrowheads="1"/>
          </p:cNvSpPr>
          <p:nvPr/>
        </p:nvSpPr>
        <p:spPr bwMode="auto">
          <a:xfrm>
            <a:off x="397595" y="5335053"/>
            <a:ext cx="414720" cy="622080"/>
          </a:xfrm>
          <a:prstGeom prst="upArrow">
            <a:avLst>
              <a:gd name="adj1" fmla="val 50000"/>
              <a:gd name="adj2" fmla="val 37500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5697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 – A less efficient solution</a:t>
            </a:r>
          </a:p>
        </p:txBody>
      </p:sp>
      <p:sp>
        <p:nvSpPr>
          <p:cNvPr id="143362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370682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Also works, but less efficient, 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since it might have to switch between A and B one time more than necessary.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If A arrives first, it waits for B.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When B arrives, it wakes A and might proceed immediately to its wait in which case it blocks, allowing A to reach its signal, after which both threads can proceed.</a:t>
            </a:r>
            <a:endParaRPr lang="en-GB" altLang="en-US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);</a:t>
            </a:r>
            <a:r>
              <a:rPr lang="ar-SA" altLang="en-US" sz="1451" dirty="0">
                <a:latin typeface="Courier New" charset="0"/>
              </a:rPr>
              <a:t>‏</a:t>
            </a: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;</a:t>
            </a:r>
            <a:endParaRPr lang="en-GB" altLang="en-US" sz="145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</a:t>
            </a:r>
          </a:p>
        </p:txBody>
      </p:sp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161009" y="3836335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=0;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(aArrived,0);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=0;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(bArrived,0);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2953062" y="5132439"/>
            <a:ext cx="2033659" cy="1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3192905" y="5426439"/>
            <a:ext cx="1793816" cy="96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741770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 – How about?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313591" y="2813728"/>
            <a:ext cx="6635520" cy="1589760"/>
            <a:chOff x="1254241" y="4742281"/>
            <a:chExt cx="6635520" cy="1589760"/>
          </a:xfrm>
        </p:grpSpPr>
        <p:sp>
          <p:nvSpPr>
            <p:cNvPr id="145410" name="Text Box 2"/>
            <p:cNvSpPr txBox="1">
              <a:spLocks noChangeArrowheads="1"/>
            </p:cNvSpPr>
            <p:nvPr/>
          </p:nvSpPr>
          <p:spPr bwMode="auto">
            <a:xfrm>
              <a:off x="1254241" y="4742281"/>
              <a:ext cx="2903040" cy="1589760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a1;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bArrived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  <a:r>
                <a:rPr lang="ar-SA" altLang="en-US" sz="1451" dirty="0">
                  <a:solidFill>
                    <a:schemeClr val="accent2"/>
                  </a:solidFill>
                  <a:latin typeface="Courier New" charset="0"/>
                </a:rPr>
                <a:t>‏</a:t>
              </a:r>
              <a:endParaRPr lang="en-GB" altLang="en-US" sz="1451" dirty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rgbClr val="FF0000"/>
                  </a:solidFill>
                  <a:latin typeface="Courier New" charset="0"/>
                </a:rPr>
                <a:t>aArrived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);</a:t>
              </a:r>
              <a:r>
                <a:rPr lang="ar-SA" altLang="en-US" sz="1451" dirty="0">
                  <a:solidFill>
                    <a:srgbClr val="FF0000"/>
                  </a:solidFill>
                  <a:latin typeface="Courier New" charset="0"/>
                </a:rPr>
                <a:t>‏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a2;</a:t>
              </a:r>
            </a:p>
          </p:txBody>
        </p:sp>
        <p:sp>
          <p:nvSpPr>
            <p:cNvPr id="145411" name="Text Box 3"/>
            <p:cNvSpPr txBox="1">
              <a:spLocks noChangeArrowheads="1"/>
            </p:cNvSpPr>
            <p:nvPr/>
          </p:nvSpPr>
          <p:spPr bwMode="auto">
            <a:xfrm>
              <a:off x="4986721" y="4742281"/>
              <a:ext cx="2903040" cy="1589760"/>
            </a:xfrm>
            <a:prstGeom prst="rect">
              <a:avLst/>
            </a:prstGeom>
            <a:solidFill>
              <a:srgbClr val="F1C7C7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b1;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rgbClr val="FF0000"/>
                  </a:solidFill>
                  <a:latin typeface="Courier New" charset="0"/>
                </a:rPr>
                <a:t>aArrived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bArrived.up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b2;</a:t>
              </a:r>
            </a:p>
          </p:txBody>
        </p:sp>
      </p:grp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313591" y="2538280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046071" y="2538280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056771" y="1888408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(aArrived,0);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(bArrived,0);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3127127" y="3237875"/>
            <a:ext cx="1859594" cy="215661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stealth" w="lg" len="lg"/>
            <a:tailEnd type="none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3207895" y="3267856"/>
            <a:ext cx="1838176" cy="18567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8398040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Rendezvous solution does not work with more than two threads.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Puzzle: Generalize the rendezvous solution. Every thread should run the following code: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447675">
              <a:spcBef>
                <a:spcPct val="0"/>
              </a:spcBef>
              <a:buClr>
                <a:srgbClr val="000000"/>
              </a:buClr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No thread executes critical point until after all threads have executed rendezvous.</a:t>
            </a:r>
          </a:p>
          <a:p>
            <a:pPr marL="447675">
              <a:spcBef>
                <a:spcPct val="0"/>
              </a:spcBef>
              <a:buClr>
                <a:srgbClr val="000000"/>
              </a:buClr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Assume that there are </a:t>
            </a:r>
            <a:r>
              <a:rPr lang="en-GB" alt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threads and that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n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is accessible from all threads.</a:t>
            </a:r>
          </a:p>
          <a:p>
            <a:pPr marL="447675">
              <a:spcBef>
                <a:spcPct val="0"/>
              </a:spcBef>
              <a:buClr>
                <a:srgbClr val="000000"/>
              </a:buClr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When the first n − 1 threads arrive they should block until the n</a:t>
            </a:r>
            <a:r>
              <a:rPr lang="en-GB" altLang="en-US" baseline="30000" dirty="0">
                <a:latin typeface="Calibri" charset="0"/>
                <a:ea typeface="Calibri" charset="0"/>
                <a:cs typeface="Calibri" charset="0"/>
              </a:rPr>
              <a:t>th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 thread arrives, at which point all the threads may proceed.</a:t>
            </a:r>
          </a:p>
        </p:txBody>
      </p:sp>
      <p:sp>
        <p:nvSpPr>
          <p:cNvPr id="147458" name="Text Box 2"/>
          <p:cNvSpPr txBox="1">
            <a:spLocks noChangeArrowheads="1"/>
          </p:cNvSpPr>
          <p:nvPr/>
        </p:nvSpPr>
        <p:spPr bwMode="auto">
          <a:xfrm>
            <a:off x="3051361" y="3226020"/>
            <a:ext cx="2903040" cy="62208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ourier New" charset="0"/>
              </a:rPr>
              <a:t>rendezvous();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ourier New" charset="0"/>
              </a:rPr>
              <a:t>criticalpoint();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244081" y="4775131"/>
            <a:ext cx="8517600" cy="25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84163" indent="-17938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47675" indent="-342900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buChar char="•"/>
            </a:pPr>
            <a:endParaRPr lang="en-GB" altLang="en-US" sz="2177" b="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703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 bwMode="auto">
          <a:xfrm>
            <a:off x="6035666" y="1181932"/>
            <a:ext cx="3032760" cy="5660322"/>
          </a:xfrm>
          <a:prstGeom prst="rect">
            <a:avLst/>
          </a:prstGeom>
          <a:solidFill>
            <a:srgbClr val="D5F1CF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Rectangle 24"/>
          <p:cNvSpPr/>
          <p:nvPr/>
        </p:nvSpPr>
        <p:spPr bwMode="auto">
          <a:xfrm>
            <a:off x="3013149" y="1197678"/>
            <a:ext cx="3032760" cy="5660322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Rectangle 14"/>
          <p:cNvSpPr/>
          <p:nvPr/>
        </p:nvSpPr>
        <p:spPr bwMode="auto">
          <a:xfrm>
            <a:off x="0" y="1197678"/>
            <a:ext cx="3032760" cy="5660322"/>
          </a:xfrm>
          <a:prstGeom prst="rect">
            <a:avLst/>
          </a:prstGeom>
          <a:solidFill>
            <a:srgbClr val="F6F5BD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Barrier</a:t>
            </a:r>
            <a:r>
              <a:rPr lang="tr-TR" dirty="0"/>
              <a:t> problem - </a:t>
            </a:r>
            <a:r>
              <a:rPr lang="tr-TR" dirty="0" err="1"/>
              <a:t>visual</a:t>
            </a:r>
            <a:endParaRPr lang="tr-TR" dirty="0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614597" y="3814997"/>
            <a:ext cx="2143594" cy="44970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Oval 5"/>
          <p:cNvSpPr/>
          <p:nvPr/>
        </p:nvSpPr>
        <p:spPr bwMode="auto">
          <a:xfrm>
            <a:off x="1184222" y="314716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Straight Connector 6"/>
          <p:cNvCxnSpPr/>
          <p:nvPr/>
        </p:nvCxnSpPr>
        <p:spPr bwMode="auto">
          <a:xfrm flipV="1">
            <a:off x="3457732" y="3770027"/>
            <a:ext cx="2143594" cy="44970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6300866" y="3770027"/>
            <a:ext cx="1089285" cy="1341619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Oval 9"/>
          <p:cNvSpPr/>
          <p:nvPr/>
        </p:nvSpPr>
        <p:spPr bwMode="auto">
          <a:xfrm>
            <a:off x="3720056" y="323960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 bwMode="auto">
          <a:xfrm>
            <a:off x="3917426" y="2777410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 bwMode="auto">
          <a:xfrm>
            <a:off x="4174756" y="3229610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 bwMode="auto">
          <a:xfrm>
            <a:off x="4509539" y="1248414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/>
          <p:cNvSpPr/>
          <p:nvPr/>
        </p:nvSpPr>
        <p:spPr bwMode="auto">
          <a:xfrm>
            <a:off x="4851813" y="3172150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Oval 15"/>
          <p:cNvSpPr/>
          <p:nvPr/>
        </p:nvSpPr>
        <p:spPr bwMode="auto">
          <a:xfrm>
            <a:off x="6735572" y="372178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Oval 16"/>
          <p:cNvSpPr/>
          <p:nvPr/>
        </p:nvSpPr>
        <p:spPr bwMode="auto">
          <a:xfrm>
            <a:off x="7787386" y="4012093"/>
            <a:ext cx="239842" cy="263827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Oval 17"/>
          <p:cNvSpPr/>
          <p:nvPr/>
        </p:nvSpPr>
        <p:spPr bwMode="auto">
          <a:xfrm>
            <a:off x="7190272" y="399660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Oval 18"/>
          <p:cNvSpPr/>
          <p:nvPr/>
        </p:nvSpPr>
        <p:spPr bwMode="auto">
          <a:xfrm>
            <a:off x="7537542" y="4553738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Oval 19"/>
          <p:cNvSpPr/>
          <p:nvPr/>
        </p:nvSpPr>
        <p:spPr bwMode="auto">
          <a:xfrm>
            <a:off x="7867329" y="4913503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TextBox 20"/>
          <p:cNvSpPr txBox="1"/>
          <p:nvPr/>
        </p:nvSpPr>
        <p:spPr>
          <a:xfrm>
            <a:off x="7769884" y="524290"/>
            <a:ext cx="869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alibri" pitchFamily="34" charset="0"/>
              </a:rPr>
              <a:t>N=5</a:t>
            </a:r>
            <a:endParaRPr lang="tr-TR" sz="1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6298" y="5219497"/>
            <a:ext cx="24517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Calibri" pitchFamily="34" charset="0"/>
              </a:rPr>
              <a:t>n=1</a:t>
            </a:r>
          </a:p>
          <a:p>
            <a:r>
              <a:rPr lang="tr-TR" sz="2000" dirty="0" err="1">
                <a:latin typeface="Calibri" pitchFamily="34" charset="0"/>
              </a:rPr>
              <a:t>Barrier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locked</a:t>
            </a:r>
            <a:endParaRPr lang="tr-TR" sz="2000" dirty="0">
              <a:latin typeface="Calibri" pitchFamily="34" charset="0"/>
            </a:endParaRPr>
          </a:p>
          <a:p>
            <a:r>
              <a:rPr lang="tr-TR" sz="2000" dirty="0" err="1">
                <a:latin typeface="Calibri" pitchFamily="34" charset="0"/>
              </a:rPr>
              <a:t>All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incoming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threads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block</a:t>
            </a:r>
            <a:r>
              <a:rPr lang="tr-TR" sz="2000" dirty="0">
                <a:latin typeface="Calibri" pitchFamily="34" charset="0"/>
              </a:rPr>
              <a:t>. </a:t>
            </a:r>
            <a:endParaRPr lang="tr-TR" sz="1200" dirty="0"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03632" y="5219496"/>
            <a:ext cx="24517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>
                <a:latin typeface="Calibri" pitchFamily="34" charset="0"/>
              </a:rPr>
              <a:t>Barrier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locked</a:t>
            </a:r>
            <a:endParaRPr lang="tr-TR" sz="2000" dirty="0">
              <a:latin typeface="Calibri" pitchFamily="34" charset="0"/>
            </a:endParaRPr>
          </a:p>
          <a:p>
            <a:r>
              <a:rPr lang="tr-TR" sz="2000" dirty="0">
                <a:latin typeface="Calibri" pitchFamily="34" charset="0"/>
              </a:rPr>
              <a:t>5th </a:t>
            </a:r>
            <a:r>
              <a:rPr lang="tr-TR" sz="2000" dirty="0" err="1">
                <a:latin typeface="Calibri" pitchFamily="34" charset="0"/>
              </a:rPr>
              <a:t>thread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arrives</a:t>
            </a:r>
            <a:endParaRPr lang="tr-TR" sz="2000" dirty="0">
              <a:latin typeface="Calibri" pitchFamily="34" charset="0"/>
            </a:endParaRPr>
          </a:p>
          <a:p>
            <a:r>
              <a:rPr lang="tr-TR" sz="2000" dirty="0">
                <a:latin typeface="Calibri" pitchFamily="34" charset="0"/>
              </a:rPr>
              <a:t>n=5 </a:t>
            </a:r>
          </a:p>
          <a:p>
            <a:r>
              <a:rPr lang="tr-TR" sz="2000" dirty="0" err="1">
                <a:latin typeface="Calibri" pitchFamily="34" charset="0"/>
              </a:rPr>
              <a:t>Barrier</a:t>
            </a:r>
            <a:r>
              <a:rPr lang="tr-TR" sz="2000" dirty="0">
                <a:latin typeface="Calibri" pitchFamily="34" charset="0"/>
              </a:rPr>
              <a:t> can </a:t>
            </a:r>
            <a:r>
              <a:rPr lang="tr-TR" sz="2000" dirty="0" err="1">
                <a:latin typeface="Calibri" pitchFamily="34" charset="0"/>
              </a:rPr>
              <a:t>unlock</a:t>
            </a:r>
            <a:endParaRPr lang="tr-TR" sz="1200" dirty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50966" y="5780159"/>
            <a:ext cx="24517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>
                <a:latin typeface="Calibri" pitchFamily="34" charset="0"/>
              </a:rPr>
              <a:t>Barrier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unlocks</a:t>
            </a:r>
            <a:r>
              <a:rPr lang="tr-TR" sz="2000" dirty="0">
                <a:latin typeface="Calibri" pitchFamily="34" charset="0"/>
              </a:rPr>
              <a:t>!</a:t>
            </a:r>
          </a:p>
          <a:p>
            <a:r>
              <a:rPr lang="tr-TR" sz="2000" dirty="0" err="1">
                <a:latin typeface="Calibri" pitchFamily="34" charset="0"/>
              </a:rPr>
              <a:t>All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threads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proceed</a:t>
            </a:r>
            <a:endParaRPr lang="tr-TR" sz="1200" dirty="0">
              <a:latin typeface="Calibri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 flipV="1">
            <a:off x="0" y="3814997"/>
            <a:ext cx="9144000" cy="44970"/>
          </a:xfrm>
          <a:prstGeom prst="line">
            <a:avLst/>
          </a:prstGeom>
          <a:noFill/>
          <a:ln w="25400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Oval 26"/>
          <p:cNvSpPr/>
          <p:nvPr/>
        </p:nvSpPr>
        <p:spPr bwMode="auto">
          <a:xfrm>
            <a:off x="614597" y="3738797"/>
            <a:ext cx="193123" cy="212842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Oval 27"/>
          <p:cNvSpPr/>
          <p:nvPr/>
        </p:nvSpPr>
        <p:spPr bwMode="auto">
          <a:xfrm>
            <a:off x="3327317" y="3708317"/>
            <a:ext cx="193123" cy="212842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Oval 28"/>
          <p:cNvSpPr/>
          <p:nvPr/>
        </p:nvSpPr>
        <p:spPr bwMode="auto">
          <a:xfrm>
            <a:off x="6238157" y="3723557"/>
            <a:ext cx="193123" cy="212842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11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325 L 0 0.2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- Hint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1505270"/>
            <a:ext cx="7896225" cy="4828855"/>
          </a:xfrm>
        </p:spPr>
        <p:txBody>
          <a:bodyPr/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ourier" charset="0"/>
                <a:ea typeface="Courier" charset="0"/>
                <a:cs typeface="Courier" charset="0"/>
              </a:rPr>
              <a:t>count</a:t>
            </a:r>
            <a:r>
              <a:rPr lang="en-GB" altLang="en-US" sz="1800" dirty="0">
                <a:ea typeface="ＭＳ Ｐゴシック" charset="-128"/>
              </a:rPr>
              <a:t> keeps track of how many threads have arrived.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 provides exclusive access to count so that threads can increment it safely.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ourier" charset="0"/>
                <a:ea typeface="Courier" charset="0"/>
                <a:cs typeface="Courier" charset="0"/>
              </a:rPr>
              <a:t>barrier</a:t>
            </a:r>
            <a:r>
              <a:rPr lang="en-GB" altLang="en-US" sz="1800" dirty="0">
                <a:ea typeface="ＭＳ Ｐゴシック" charset="-128"/>
              </a:rPr>
              <a:t> is locked (zero or negative) until all threads arrive; then it should be unlocked (1 or more).</a:t>
            </a:r>
          </a:p>
        </p:txBody>
      </p:sp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4791453" y="172375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(mutex,1);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(barrier,0);</a:t>
            </a:r>
          </a:p>
        </p:txBody>
      </p:sp>
    </p:spTree>
    <p:extLst>
      <p:ext uri="{BB962C8B-B14F-4D97-AF65-F5344CB8AC3E}">
        <p14:creationId xmlns:p14="http://schemas.microsoft.com/office/powerpoint/2010/main" val="253285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– Solution?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4297681"/>
            <a:ext cx="7896225" cy="1953490"/>
          </a:xfrm>
        </p:spPr>
        <p:txBody>
          <a:bodyPr>
            <a:noAutofit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Since count is protected by a </a:t>
            </a: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, it counts the number of threads that pass.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The first n−1 threads wait when they get to the barrier, which is initially locked.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When the n</a:t>
            </a:r>
            <a:r>
              <a:rPr lang="en-GB" altLang="en-US" sz="1800" baseline="30000" dirty="0">
                <a:ea typeface="ＭＳ Ｐゴシック" charset="-128"/>
              </a:rPr>
              <a:t>th</a:t>
            </a:r>
            <a:r>
              <a:rPr lang="en-GB" altLang="en-US" sz="1800" dirty="0">
                <a:ea typeface="ＭＳ Ｐゴシック" charset="-128"/>
              </a:rPr>
              <a:t> thread arrives, it unlocks the barrier.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What is wrong with this solution?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13373" y="1241967"/>
            <a:ext cx="4078080" cy="2876686"/>
            <a:chOff x="743007" y="2043436"/>
            <a:chExt cx="4078080" cy="2876686"/>
          </a:xfrm>
        </p:grpSpPr>
        <p:sp>
          <p:nvSpPr>
            <p:cNvPr id="151554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601238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rendezvous();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else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wait(barrier);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All threads</a:t>
              </a: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7619943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– Solution?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4289367"/>
            <a:ext cx="8093982" cy="1886989"/>
          </a:xfrm>
        </p:spPr>
        <p:txBody>
          <a:bodyPr>
            <a:normAutofit fontScale="77500" lnSpcReduction="2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Imagine that n = 5 and that 4 threads are waiting at the barrier.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The value of the semaphore is the number of threads in queue, negated, which is -4.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When the 5th thread signals the barrier, one of the waiting threads is allowed to proceed, and the semaphore is incremented to -3.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But then no one signals the semaphore again and none of the other threads can pass the barrier.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3373" y="1241967"/>
            <a:ext cx="4078080" cy="2876686"/>
            <a:chOff x="743007" y="2043436"/>
            <a:chExt cx="4078080" cy="2876686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601238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rendezvous();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else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wait(barrier);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All threads</a:t>
              </a: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8641752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– Solution?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4646816"/>
            <a:ext cx="8093982" cy="1030777"/>
          </a:xfrm>
        </p:spPr>
        <p:txBody>
          <a:bodyPr>
            <a:normAutofit fontScale="92500" lnSpcReduction="2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The only change is another signal after waiting at the barrier.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Now as each thread passes, it signals the semaphore so that the next thread can pass.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3373" y="1241967"/>
            <a:ext cx="4078080" cy="3223888"/>
            <a:chOff x="743007" y="2043436"/>
            <a:chExt cx="4078080" cy="3223888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948440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rendezvous();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else{ 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		wait(barrier);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		</a:t>
              </a:r>
              <a:r>
                <a:rPr lang="en-GB" altLang="en-US" sz="1451" dirty="0">
                  <a:solidFill>
                    <a:schemeClr val="accent1">
                      <a:lumMod val="50000"/>
                    </a:schemeClr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}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All threads</a:t>
              </a: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121488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Barrier – Bad Solution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496628" y="4653939"/>
            <a:ext cx="8093982" cy="1489166"/>
          </a:xfrm>
        </p:spPr>
        <p:txBody>
          <a:bodyPr>
            <a:normAutofit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Imagine that the first thread enters the </a:t>
            </a: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 and then blocks.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Since the </a:t>
            </a: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 is locked, no other threads can enter, so the condition, </a:t>
            </a:r>
            <a:r>
              <a:rPr lang="en-GB" altLang="en-US" sz="1800" dirty="0">
                <a:latin typeface="Courier" charset="0"/>
                <a:ea typeface="Courier" charset="0"/>
                <a:cs typeface="Courier" charset="0"/>
              </a:rPr>
              <a:t>count==n</a:t>
            </a:r>
            <a:r>
              <a:rPr lang="en-GB" altLang="en-US" sz="1800" dirty="0">
                <a:ea typeface="ＭＳ Ｐゴシック" charset="-128"/>
              </a:rPr>
              <a:t>, will never be true and no one will ever unlock.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3373" y="1241967"/>
            <a:ext cx="4078080" cy="3223888"/>
            <a:chOff x="743007" y="2043436"/>
            <a:chExt cx="4078080" cy="3223888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948440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rendezvous();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	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wait(barrier);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	</a:t>
              </a:r>
              <a:r>
                <a:rPr lang="en-GB" altLang="en-US" sz="1451" dirty="0">
                  <a:solidFill>
                    <a:schemeClr val="accent1">
                      <a:lumMod val="50000"/>
                    </a:schemeClr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All threads</a:t>
              </a: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69592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8136862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 initialized with 1.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4922117" y="3298762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61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1 calls wait() and proceeds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1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wait()</a:t>
              </a:r>
            </a:p>
          </p:txBody>
        </p:sp>
      </p:grpSp>
      <p:sp>
        <p:nvSpPr>
          <p:cNvPr id="15" name="Oval 14"/>
          <p:cNvSpPr/>
          <p:nvPr/>
        </p:nvSpPr>
        <p:spPr bwMode="auto">
          <a:xfrm>
            <a:off x="4910202" y="3286476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before: 1</a:t>
            </a: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after: 0</a:t>
            </a:r>
          </a:p>
        </p:txBody>
      </p:sp>
    </p:spTree>
    <p:extLst>
      <p:ext uri="{BB962C8B-B14F-4D97-AF65-F5344CB8AC3E}">
        <p14:creationId xmlns:p14="http://schemas.microsoft.com/office/powerpoint/2010/main" val="68016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0.3665 0.0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16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-0.00277 L 0.00122 -0.2027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65 0.00185 L 0.91424 0.0018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78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-0.20277 L 0.55539 -0.2016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0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2 calls wait() and blocks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2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wait()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24770" y="3172434"/>
            <a:ext cx="1021352" cy="648000"/>
            <a:chOff x="1017294" y="5229054"/>
            <a:chExt cx="1021352" cy="648000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150166" y="5229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1083730" y="532326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1017294" y="5445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050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</p:grp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before: 0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after: -1</a:t>
            </a:r>
          </a:p>
        </p:txBody>
      </p:sp>
    </p:spTree>
    <p:extLst>
      <p:ext uri="{BB962C8B-B14F-4D97-AF65-F5344CB8AC3E}">
        <p14:creationId xmlns:p14="http://schemas.microsoft.com/office/powerpoint/2010/main" val="104123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0.00185 L 0.36511 0.00185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441 0.00185 L 0.36476 0.2423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3 calls signal()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3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signal()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24770" y="3172434"/>
            <a:ext cx="1021352" cy="648000"/>
            <a:chOff x="1017294" y="5229054"/>
            <a:chExt cx="1021352" cy="648000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150166" y="5229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1083730" y="532326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1017294" y="5445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050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</p:grpSp>
      <p:grpSp>
        <p:nvGrpSpPr>
          <p:cNvPr id="16" name="Group 5"/>
          <p:cNvGrpSpPr>
            <a:grpSpLocks/>
          </p:cNvGrpSpPr>
          <p:nvPr/>
        </p:nvGrpSpPr>
        <p:grpSpPr bwMode="auto">
          <a:xfrm>
            <a:off x="4574748" y="3422234"/>
            <a:ext cx="887040" cy="1100160"/>
            <a:chOff x="1348" y="3097"/>
            <a:chExt cx="616" cy="764"/>
          </a:xfrm>
        </p:grpSpPr>
        <p:sp>
          <p:nvSpPr>
            <p:cNvPr id="21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2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wait()</a:t>
              </a:r>
            </a:p>
          </p:txBody>
        </p:sp>
      </p:grpSp>
      <p:sp>
        <p:nvSpPr>
          <p:cNvPr id="23" name="Oval 22"/>
          <p:cNvSpPr/>
          <p:nvPr/>
        </p:nvSpPr>
        <p:spPr bwMode="auto">
          <a:xfrm>
            <a:off x="1608763" y="1932538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before: -1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after: 0</a:t>
            </a:r>
          </a:p>
        </p:txBody>
      </p:sp>
    </p:spTree>
    <p:extLst>
      <p:ext uri="{BB962C8B-B14F-4D97-AF65-F5344CB8AC3E}">
        <p14:creationId xmlns:p14="http://schemas.microsoft.com/office/powerpoint/2010/main" val="114888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1 -0.00069 L 0.36181 -0.00347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 -0.00093 L 0.35851 -0.007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7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77 -0.00208 L 0.87119 0.0018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1" y="18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-0.00741 L 0.35851 0.2425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0.24259 L 0.87344 0.2446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47" y="9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-0.0044 L 0.50955 0.0018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12" y="30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3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4 calls signal() and proceeds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4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signal()</a:t>
              </a:r>
            </a:p>
          </p:txBody>
        </p:sp>
      </p:grpSp>
      <p:sp>
        <p:nvSpPr>
          <p:cNvPr id="23" name="Oval 22"/>
          <p:cNvSpPr/>
          <p:nvPr/>
        </p:nvSpPr>
        <p:spPr bwMode="auto">
          <a:xfrm>
            <a:off x="1608763" y="1932538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before: 0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after: 1</a:t>
            </a:r>
          </a:p>
        </p:txBody>
      </p:sp>
    </p:spTree>
    <p:extLst>
      <p:ext uri="{BB962C8B-B14F-4D97-AF65-F5344CB8AC3E}">
        <p14:creationId xmlns:p14="http://schemas.microsoft.com/office/powerpoint/2010/main" val="144387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1 -0.00069 L 0.36181 -0.00347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 0.00093 L 0.35851 -0.007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7" y="-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77 -0.00208 L 0.87119 0.0018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1" y="18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-0.00741 L 0.35851 0.2425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1" animBg="1"/>
      <p:bldP spid="23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Semaphore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Pthreads</a:t>
            </a:r>
            <a:r>
              <a:rPr lang="en-US" dirty="0"/>
              <a:t> functions: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semaphore.h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sem_init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*s, 0, unsigned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);} /* s =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sem_wait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*s);  /* P(s), down(s),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wait(s)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sem_post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*s);  /* V(s),  up(s),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signal(s)</a:t>
            </a:r>
            <a:r>
              <a:rPr lang="en-US" sz="1800" dirty="0">
                <a:latin typeface="Courier New"/>
                <a:cs typeface="Courier New"/>
              </a:rPr>
              <a:t>*/</a:t>
            </a:r>
          </a:p>
        </p:txBody>
      </p:sp>
    </p:spTree>
    <p:extLst>
      <p:ext uri="{BB962C8B-B14F-4D97-AF65-F5344CB8AC3E}">
        <p14:creationId xmlns:p14="http://schemas.microsoft.com/office/powerpoint/2010/main" val="3141797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9182</TotalTime>
  <Words>3033</Words>
  <Application>Microsoft Office PowerPoint</Application>
  <PresentationFormat>On-screen Show (4:3)</PresentationFormat>
  <Paragraphs>610</Paragraphs>
  <Slides>38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54" baseType="lpstr">
      <vt:lpstr>MS Gothic</vt:lpstr>
      <vt:lpstr>ＭＳ Ｐゴシック</vt:lpstr>
      <vt:lpstr>Arial</vt:lpstr>
      <vt:lpstr>Arial Narrow</vt:lpstr>
      <vt:lpstr>Bitstream Vera Serif</vt:lpstr>
      <vt:lpstr>Calibri</vt:lpstr>
      <vt:lpstr>Courier</vt:lpstr>
      <vt:lpstr>Courier New</vt:lpstr>
      <vt:lpstr>Lucida Sans</vt:lpstr>
      <vt:lpstr>Lucidasans</vt:lpstr>
      <vt:lpstr>Luxi Sans</vt:lpstr>
      <vt:lpstr>StarSymbol</vt:lpstr>
      <vt:lpstr>Times New Roman</vt:lpstr>
      <vt:lpstr>Wingdings</vt:lpstr>
      <vt:lpstr>Wingdings 2</vt:lpstr>
      <vt:lpstr>template2007</vt:lpstr>
      <vt:lpstr>Synchronization  Semaphores</vt:lpstr>
      <vt:lpstr>Higher-level synchronization primitives</vt:lpstr>
      <vt:lpstr>Semaphores</vt:lpstr>
      <vt:lpstr>Semaphore initialized with 1.</vt:lpstr>
      <vt:lpstr>Thread 1 calls wait() and proceeds</vt:lpstr>
      <vt:lpstr>Thread 2 calls wait() and blocks</vt:lpstr>
      <vt:lpstr>Thread 3 calls signal()</vt:lpstr>
      <vt:lpstr>Thread 4 calls signal() and proceeds</vt:lpstr>
      <vt:lpstr>C Semaphore Operations</vt:lpstr>
      <vt:lpstr>Semaphore Example</vt:lpstr>
      <vt:lpstr>Simple Semaphore Implementation</vt:lpstr>
      <vt:lpstr>Simple Semaphore Implementation</vt:lpstr>
      <vt:lpstr>Semaphore Implementation</vt:lpstr>
      <vt:lpstr>OK, but why are semaphores useful?</vt:lpstr>
      <vt:lpstr>The Producer/Consumer Problem</vt:lpstr>
      <vt:lpstr>One implementation...</vt:lpstr>
      <vt:lpstr>A fix using semaphores</vt:lpstr>
      <vt:lpstr>Reader/Writers</vt:lpstr>
      <vt:lpstr>Readers-Writers Problem</vt:lpstr>
      <vt:lpstr>Readers/Writers Examples</vt:lpstr>
      <vt:lpstr>Reader/Writers</vt:lpstr>
      <vt:lpstr>Summary</vt:lpstr>
      <vt:lpstr>Synchronization  Synchronization Patterns</vt:lpstr>
      <vt:lpstr>Signalling</vt:lpstr>
      <vt:lpstr>Signalling</vt:lpstr>
      <vt:lpstr>Signalling</vt:lpstr>
      <vt:lpstr>Rendezvous</vt:lpstr>
      <vt:lpstr>Rendezvous - Hint</vt:lpstr>
      <vt:lpstr>Rendezvous - Solution</vt:lpstr>
      <vt:lpstr>Rendezvous – A less efficient solution</vt:lpstr>
      <vt:lpstr>Rendezvous – How about?</vt:lpstr>
      <vt:lpstr>Barrier</vt:lpstr>
      <vt:lpstr>Barrier problem - visual</vt:lpstr>
      <vt:lpstr>Barrier - Hint</vt:lpstr>
      <vt:lpstr>Barrier – Solution?</vt:lpstr>
      <vt:lpstr>Barrier – Solution?</vt:lpstr>
      <vt:lpstr>Barrier – Solution?</vt:lpstr>
      <vt:lpstr>Barrier – Bad Solution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cp:lastModifiedBy>erol sahin</cp:lastModifiedBy>
  <cp:revision>93</cp:revision>
  <dcterms:modified xsi:type="dcterms:W3CDTF">2020-03-17T12:32:12Z</dcterms:modified>
</cp:coreProperties>
</file>