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75" r:id="rId15"/>
    <p:sldId id="276" r:id="rId16"/>
    <p:sldId id="277" r:id="rId17"/>
    <p:sldId id="278" r:id="rId18"/>
    <p:sldId id="269" r:id="rId19"/>
    <p:sldId id="280" r:id="rId20"/>
    <p:sldId id="293" r:id="rId21"/>
    <p:sldId id="281" r:id="rId22"/>
    <p:sldId id="282" r:id="rId23"/>
    <p:sldId id="279" r:id="rId24"/>
    <p:sldId id="284" r:id="rId25"/>
    <p:sldId id="285" r:id="rId26"/>
    <p:sldId id="286" r:id="rId27"/>
    <p:sldId id="290" r:id="rId28"/>
    <p:sldId id="291" r:id="rId29"/>
    <p:sldId id="289" r:id="rId30"/>
    <p:sldId id="274" r:id="rId31"/>
    <p:sldId id="292" r:id="rId32"/>
    <p:sldId id="283" r:id="rId33"/>
    <p:sldId id="272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18CE7-EADE-4138-93DD-10C2EB896D64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3C0B-B4E7-4F15-9278-0840E43FB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3C0B-B4E7-4F15-9278-0840E43FB4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0AF805-562A-4257-A07D-3C467583D7A7}" type="datetimeFigureOut">
              <a:rPr lang="tr-TR" smtClean="0"/>
              <a:pPr/>
              <a:t>15.01.2010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244936-3FDA-4D15-904E-E94AD7707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2357430"/>
            <a:ext cx="6172200" cy="2661132"/>
          </a:xfrm>
        </p:spPr>
        <p:txBody>
          <a:bodyPr>
            <a:normAutofit fontScale="90000"/>
          </a:bodyPr>
          <a:lstStyle/>
          <a:p>
            <a:r>
              <a:rPr lang="en-US" smtClean="0"/>
              <a:t>EFFICIENT RENDERING LARGE TERRAINS USING MULTIRESOLUTION MODELLING AND IMAGE PROCESSING TECHNIQUES</a:t>
            </a:r>
            <a:br>
              <a:rPr lang="en-US" smtClean="0"/>
            </a:b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Ömer Nebil YAVEROĞLU</a:t>
            </a:r>
          </a:p>
          <a:p>
            <a:r>
              <a:rPr lang="en-US" smtClean="0"/>
              <a:t>Department of Computer Engineering</a:t>
            </a:r>
          </a:p>
          <a:p>
            <a:r>
              <a:rPr lang="en-US" smtClean="0"/>
              <a:t>Middle East Technical University</a:t>
            </a:r>
          </a:p>
          <a:p>
            <a:r>
              <a:rPr lang="en-US" smtClean="0"/>
              <a:t>January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proposed by ulrich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Apply Chucked LOD Algorithm using quad trees to keep the height field data. 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Use a complex error metric which includes the distance to camera position and surface roughness</a:t>
            </a:r>
          </a:p>
          <a:p>
            <a:endParaRPr lang="en-US" dirty="0" smtClean="0"/>
          </a:p>
          <a:p>
            <a:r>
              <a:rPr lang="en-US" dirty="0" smtClean="0"/>
              <a:t>Use crack filling for correcting the cracks.</a:t>
            </a:r>
          </a:p>
          <a:p>
            <a:endParaRPr lang="en-US" dirty="0" smtClean="0"/>
          </a:p>
          <a:p>
            <a:r>
              <a:rPr lang="en-US" dirty="0" smtClean="0"/>
              <a:t>Apply morphing for popping problem.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proposed by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Larsen &amp; Christensen 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Divide the terrain into tiles of equal size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Allow these tiles to intersect at the borders in order to get over the cracking problem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Cracks are avoided by rearranging the triangles at these intersecting regions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Morphing is used to get over the popping problem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9 Resim" descr="C:\Users\nebils\Desktop\tileIntersection.JPG"/>
          <p:cNvPicPr/>
          <p:nvPr/>
        </p:nvPicPr>
        <p:blipFill>
          <a:blip r:embed="rId2" cstate="print"/>
          <a:srcRect r="4636" b="11700"/>
          <a:stretch>
            <a:fillRect/>
          </a:stretch>
        </p:blipFill>
        <p:spPr bwMode="auto">
          <a:xfrm>
            <a:off x="714348" y="2928934"/>
            <a:ext cx="70009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proposed by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Larsen &amp; Christensen 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important points to keep in mind during implementation is mentioned in the paper: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Usage of at most 5 levels of detail is enough for the purpose.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Using display lists are much faster than using connected structures such as strips and fans. Also usage of connected structures are much faster than disconnected structures. This is a result of the working mechanisms of graphics cards.</a:t>
            </a:r>
          </a:p>
          <a:p>
            <a:endParaRPr lang="en-US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4" name="Picture 2" descr="C:\Users\nebils\Desktop\CENG538-Progress\reductionComparis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4857760"/>
            <a:ext cx="3071834" cy="1830689"/>
          </a:xfrm>
          <a:prstGeom prst="rect">
            <a:avLst/>
          </a:prstGeom>
          <a:noFill/>
        </p:spPr>
      </p:pic>
      <p:pic>
        <p:nvPicPr>
          <p:cNvPr id="23555" name="Picture 3" descr="C:\Users\nebils\Desktop\CENG538-Progress\structureCompariso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0" y="5143512"/>
            <a:ext cx="4497434" cy="146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Quad trees are used to keep the level information.</a:t>
            </a:r>
          </a:p>
          <a:p>
            <a:endParaRPr lang="en-US" dirty="0" smtClean="0"/>
          </a:p>
          <a:p>
            <a:r>
              <a:rPr lang="en-US" dirty="0" smtClean="0"/>
              <a:t>An error metric is defined to determine the detail level of  a node in the quad tree.</a:t>
            </a:r>
          </a:p>
          <a:p>
            <a:endParaRPr lang="en-US" dirty="0" smtClean="0"/>
          </a:p>
          <a:p>
            <a:r>
              <a:rPr lang="en-US" dirty="0" smtClean="0"/>
              <a:t>Surface roughness and distance to camera position are used as parameters of this error metric.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 filtering is applied on the height field data in order to decide on surface roughness.</a:t>
            </a:r>
          </a:p>
          <a:p>
            <a:endParaRPr lang="en-US" dirty="0" smtClean="0"/>
          </a:p>
          <a:p>
            <a:r>
              <a:rPr lang="en-US" dirty="0" smtClean="0"/>
              <a:t>Distance to camera position is used as a tolerance parameter for errors.</a:t>
            </a:r>
          </a:p>
          <a:p>
            <a:endParaRPr lang="en-US" dirty="0" smtClean="0"/>
          </a:p>
          <a:p>
            <a:r>
              <a:rPr lang="en-US" dirty="0" smtClean="0"/>
              <a:t>Cracks are eliminated by reordering the triangles forming a tile.</a:t>
            </a:r>
          </a:p>
          <a:p>
            <a:endParaRPr lang="en-US" dirty="0" smtClean="0"/>
          </a:p>
          <a:p>
            <a:r>
              <a:rPr lang="en-US" dirty="0" smtClean="0"/>
              <a:t>No solutions are proposed for popping.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Usage of quad trees</a:t>
            </a:r>
            <a:endParaRPr lang="en-US"/>
          </a:p>
        </p:txBody>
      </p:sp>
      <p:sp>
        <p:nvSpPr>
          <p:cNvPr id="5" name="3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42916"/>
          </a:xfrm>
        </p:spPr>
        <p:txBody>
          <a:bodyPr/>
          <a:lstStyle/>
          <a:p>
            <a:pPr>
              <a:buNone/>
            </a:pPr>
            <a:r>
              <a:rPr lang="en-US" smtClean="0"/>
              <a:t>For each node … </a:t>
            </a:r>
            <a:endParaRPr lang="en-US"/>
          </a:p>
        </p:txBody>
      </p:sp>
      <p:sp>
        <p:nvSpPr>
          <p:cNvPr id="6" name="3 İçerik Yer Tutucusu"/>
          <p:cNvSpPr txBox="1">
            <a:spLocks/>
          </p:cNvSpPr>
          <p:nvPr/>
        </p:nvSpPr>
        <p:spPr>
          <a:xfrm>
            <a:off x="785786" y="5786454"/>
            <a:ext cx="7038972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en-US" sz="24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decide whether to divide or not.</a:t>
            </a:r>
            <a:endParaRPr kumimoji="0" lang="en-US" sz="2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43240" y="2500306"/>
            <a:ext cx="92869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Düz Bağlayıcı"/>
          <p:cNvCxnSpPr>
            <a:stCxn id="7" idx="1"/>
            <a:endCxn id="7" idx="3"/>
          </p:cNvCxnSpPr>
          <p:nvPr/>
        </p:nvCxnSpPr>
        <p:spPr>
          <a:xfrm rot="10800000" flipH="1">
            <a:off x="3143240" y="2928934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>
            <a:stCxn id="7" idx="0"/>
            <a:endCxn id="7" idx="2"/>
          </p:cNvCxnSpPr>
          <p:nvPr/>
        </p:nvCxnSpPr>
        <p:spPr>
          <a:xfrm rot="16200000" flipH="1">
            <a:off x="3178959" y="2928934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1214414" y="385762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Dikdörtgen"/>
          <p:cNvSpPr/>
          <p:nvPr/>
        </p:nvSpPr>
        <p:spPr>
          <a:xfrm>
            <a:off x="2643174" y="385762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Dikdörtgen"/>
          <p:cNvSpPr/>
          <p:nvPr/>
        </p:nvSpPr>
        <p:spPr>
          <a:xfrm>
            <a:off x="4214810" y="385762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Dikdörtgen"/>
          <p:cNvSpPr/>
          <p:nvPr/>
        </p:nvSpPr>
        <p:spPr>
          <a:xfrm>
            <a:off x="5715008" y="3857628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16 Düz Ok Bağlayıcısı"/>
          <p:cNvCxnSpPr>
            <a:endCxn id="12" idx="0"/>
          </p:cNvCxnSpPr>
          <p:nvPr/>
        </p:nvCxnSpPr>
        <p:spPr>
          <a:xfrm rot="10800000" flipV="1">
            <a:off x="1428728" y="2714620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>
            <a:endCxn id="13" idx="0"/>
          </p:cNvCxnSpPr>
          <p:nvPr/>
        </p:nvCxnSpPr>
        <p:spPr>
          <a:xfrm rot="5400000">
            <a:off x="2750331" y="3250405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>
            <a:endCxn id="15" idx="0"/>
          </p:cNvCxnSpPr>
          <p:nvPr/>
        </p:nvCxnSpPr>
        <p:spPr>
          <a:xfrm>
            <a:off x="3857620" y="2714620"/>
            <a:ext cx="207170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>
            <a:endCxn id="14" idx="0"/>
          </p:cNvCxnSpPr>
          <p:nvPr/>
        </p:nvCxnSpPr>
        <p:spPr>
          <a:xfrm rot="16200000" flipH="1">
            <a:off x="3786182" y="321468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>
            <a:stCxn id="12" idx="1"/>
            <a:endCxn id="12" idx="3"/>
          </p:cNvCxnSpPr>
          <p:nvPr/>
        </p:nvCxnSpPr>
        <p:spPr>
          <a:xfrm rot="10800000" flipH="1">
            <a:off x="1214414" y="407194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Bağlayıcı"/>
          <p:cNvCxnSpPr>
            <a:stCxn id="12" idx="0"/>
            <a:endCxn id="12" idx="2"/>
          </p:cNvCxnSpPr>
          <p:nvPr/>
        </p:nvCxnSpPr>
        <p:spPr>
          <a:xfrm rot="16200000" flipH="1">
            <a:off x="1214414" y="407194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Dikdörtgen"/>
          <p:cNvSpPr/>
          <p:nvPr/>
        </p:nvSpPr>
        <p:spPr>
          <a:xfrm>
            <a:off x="214282" y="4857760"/>
            <a:ext cx="214314" cy="214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Dikdörtgen"/>
          <p:cNvSpPr/>
          <p:nvPr/>
        </p:nvSpPr>
        <p:spPr>
          <a:xfrm>
            <a:off x="928662" y="4857760"/>
            <a:ext cx="214314" cy="214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Dikdörtgen"/>
          <p:cNvSpPr/>
          <p:nvPr/>
        </p:nvSpPr>
        <p:spPr>
          <a:xfrm>
            <a:off x="1643042" y="4857760"/>
            <a:ext cx="214314" cy="214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Dikdörtgen"/>
          <p:cNvSpPr/>
          <p:nvPr/>
        </p:nvSpPr>
        <p:spPr>
          <a:xfrm>
            <a:off x="2214546" y="4857760"/>
            <a:ext cx="214314" cy="214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32 Düz Ok Bağlayıcısı"/>
          <p:cNvCxnSpPr>
            <a:endCxn id="28" idx="0"/>
          </p:cNvCxnSpPr>
          <p:nvPr/>
        </p:nvCxnSpPr>
        <p:spPr>
          <a:xfrm rot="10800000" flipV="1">
            <a:off x="321440" y="3929066"/>
            <a:ext cx="964413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Ok Bağlayıcısı"/>
          <p:cNvCxnSpPr>
            <a:endCxn id="29" idx="0"/>
          </p:cNvCxnSpPr>
          <p:nvPr/>
        </p:nvCxnSpPr>
        <p:spPr>
          <a:xfrm rot="5400000">
            <a:off x="839365" y="4411273"/>
            <a:ext cx="642942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Ok Bağlayıcısı"/>
          <p:cNvCxnSpPr>
            <a:endCxn id="30" idx="0"/>
          </p:cNvCxnSpPr>
          <p:nvPr/>
        </p:nvCxnSpPr>
        <p:spPr>
          <a:xfrm rot="16200000" flipH="1">
            <a:off x="1303713" y="4411274"/>
            <a:ext cx="642940" cy="250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Ok Bağlayıcısı"/>
          <p:cNvCxnSpPr>
            <a:endCxn id="31" idx="0"/>
          </p:cNvCxnSpPr>
          <p:nvPr/>
        </p:nvCxnSpPr>
        <p:spPr>
          <a:xfrm rot="16200000" flipH="1">
            <a:off x="1482308" y="4018365"/>
            <a:ext cx="928692" cy="75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Metin kutusu"/>
          <p:cNvSpPr txBox="1"/>
          <p:nvPr/>
        </p:nvSpPr>
        <p:spPr>
          <a:xfrm>
            <a:off x="5929322" y="2786058"/>
            <a:ext cx="278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 Size : 1024</a:t>
            </a:r>
            <a:r>
              <a:rPr lang="tr-TR" dirty="0" smtClean="0"/>
              <a:t> x 1024</a:t>
            </a:r>
            <a:endParaRPr lang="en-US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6215074" y="3857628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Size : </a:t>
            </a:r>
            <a:r>
              <a:rPr lang="tr-TR" dirty="0" smtClean="0"/>
              <a:t>512 x </a:t>
            </a:r>
            <a:r>
              <a:rPr lang="en-US" dirty="0" smtClean="0"/>
              <a:t>512</a:t>
            </a:r>
            <a:endParaRPr lang="en-US" dirty="0"/>
          </a:p>
        </p:txBody>
      </p:sp>
      <p:sp>
        <p:nvSpPr>
          <p:cNvPr id="50" name="49 Metin kutusu"/>
          <p:cNvSpPr txBox="1"/>
          <p:nvPr/>
        </p:nvSpPr>
        <p:spPr>
          <a:xfrm>
            <a:off x="6215074" y="47148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 Size : </a:t>
            </a:r>
            <a:r>
              <a:rPr lang="tr-TR" dirty="0" smtClean="0"/>
              <a:t>256 x </a:t>
            </a:r>
            <a:r>
              <a:rPr lang="en-US" dirty="0" smtClean="0"/>
              <a:t>256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Deciding on dividing or not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785926"/>
            <a:ext cx="5643602" cy="659992"/>
          </a:xfrm>
          <a:prstGeom prst="rect">
            <a:avLst/>
          </a:prstGeom>
          <a:noFill/>
        </p:spPr>
      </p:pic>
      <p:sp>
        <p:nvSpPr>
          <p:cNvPr id="8" name="3 İçerik Yer Tutucusu"/>
          <p:cNvSpPr>
            <a:spLocks noGrp="1"/>
          </p:cNvSpPr>
          <p:nvPr>
            <p:ph sz="quarter" idx="1"/>
          </p:nvPr>
        </p:nvSpPr>
        <p:spPr>
          <a:xfrm>
            <a:off x="428596" y="2857496"/>
            <a:ext cx="7972452" cy="928694"/>
          </a:xfrm>
        </p:spPr>
        <p:txBody>
          <a:bodyPr/>
          <a:lstStyle/>
          <a:p>
            <a:r>
              <a:rPr lang="en-US" smtClean="0"/>
              <a:t>If the </a:t>
            </a:r>
            <a:r>
              <a:rPr lang="en-US" i="1" smtClean="0"/>
              <a:t>errorMetric</a:t>
            </a:r>
            <a:r>
              <a:rPr lang="en-US" smtClean="0"/>
              <a:t> is less than or equal to 1, divide the quad into four.</a:t>
            </a:r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000504"/>
            <a:ext cx="6643734" cy="678509"/>
          </a:xfrm>
          <a:prstGeom prst="rect">
            <a:avLst/>
          </a:prstGeom>
          <a:noFill/>
        </p:spPr>
      </p:pic>
      <p:sp>
        <p:nvSpPr>
          <p:cNvPr id="11" name="3 İçerik Yer Tutucusu"/>
          <p:cNvSpPr txBox="1">
            <a:spLocks/>
          </p:cNvSpPr>
          <p:nvPr/>
        </p:nvSpPr>
        <p:spPr>
          <a:xfrm>
            <a:off x="428596" y="5000636"/>
            <a:ext cx="7972452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Error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Quad Error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computed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Median Filtering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Deciding on dividing or not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Median Filtering is a non-linear image processing technique often used to remove noise from images or other irregularities from image files.</a:t>
            </a:r>
            <a:endParaRPr lang="en-US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714480" y="3714752"/>
          <a:ext cx="182881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3"/>
                <a:gridCol w="457203"/>
                <a:gridCol w="457203"/>
                <a:gridCol w="457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714480" y="3714752"/>
          <a:ext cx="1828812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3"/>
                <a:gridCol w="457203"/>
                <a:gridCol w="457203"/>
                <a:gridCol w="457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67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Metin kutusu"/>
          <p:cNvSpPr txBox="1"/>
          <p:nvPr/>
        </p:nvSpPr>
        <p:spPr>
          <a:xfrm>
            <a:off x="4357686" y="4214818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Values In the Filter: 0,1,1,2,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smtClean="0"/>
              <a:t>,2,3,3,3</a:t>
            </a:r>
          </a:p>
          <a:p>
            <a:r>
              <a:rPr lang="en-US" smtClean="0"/>
              <a:t>Median of Filter : 2</a:t>
            </a:r>
            <a:endParaRPr lang="en-US"/>
          </a:p>
        </p:txBody>
      </p:sp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1714480" y="3714752"/>
          <a:ext cx="1828812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3"/>
                <a:gridCol w="457203"/>
                <a:gridCol w="457203"/>
                <a:gridCol w="457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8767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15 Metin kutusu"/>
          <p:cNvSpPr txBox="1"/>
          <p:nvPr/>
        </p:nvSpPr>
        <p:spPr>
          <a:xfrm>
            <a:off x="4357686" y="4214818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Values In the Filter: 0,2,2,2,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smtClean="0"/>
              <a:t>,3,3,4,5</a:t>
            </a:r>
          </a:p>
          <a:p>
            <a:r>
              <a:rPr lang="en-US" smtClean="0"/>
              <a:t>Median of Filter : 2</a:t>
            </a:r>
            <a:endParaRPr lang="en-US"/>
          </a:p>
        </p:txBody>
      </p:sp>
      <p:graphicFrame>
        <p:nvGraphicFramePr>
          <p:cNvPr id="17" name="16 Tablo"/>
          <p:cNvGraphicFramePr>
            <a:graphicFrameLocks noGrp="1"/>
          </p:cNvGraphicFramePr>
          <p:nvPr/>
        </p:nvGraphicFramePr>
        <p:xfrm>
          <a:off x="1714480" y="3714752"/>
          <a:ext cx="1828812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3"/>
                <a:gridCol w="457203"/>
                <a:gridCol w="457203"/>
                <a:gridCol w="457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767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on dividing or not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16 x 16 Median Filter is applied on the height field file to smooth the image.</a:t>
            </a:r>
          </a:p>
          <a:p>
            <a:endParaRPr lang="en-US" dirty="0" smtClean="0"/>
          </a:p>
          <a:p>
            <a:r>
              <a:rPr lang="en-US" dirty="0" smtClean="0"/>
              <a:t>A difference image is constructed by subtracting each pixel of the smoothed image from original image.</a:t>
            </a:r>
          </a:p>
          <a:p>
            <a:endParaRPr lang="en-US" dirty="0" smtClean="0"/>
          </a:p>
          <a:p>
            <a:r>
              <a:rPr lang="en-US" dirty="0" smtClean="0"/>
              <a:t>The difference image is used to determine the rough regions of the height field data.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on dividing or not</a:t>
            </a:r>
            <a:endParaRPr lang="en-US" dirty="0"/>
          </a:p>
        </p:txBody>
      </p:sp>
      <p:pic>
        <p:nvPicPr>
          <p:cNvPr id="34818" name="Picture 2" descr="C:\Users\nebils\Desktop\CENG538 Project\OmerNebilYaveroglu-LatexFiles\OmerNebilYaveroglu-LatexFiles\image\heightfield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714644" cy="2714644"/>
          </a:xfrm>
          <a:prstGeom prst="rect">
            <a:avLst/>
          </a:prstGeom>
          <a:noFill/>
        </p:spPr>
      </p:pic>
      <p:pic>
        <p:nvPicPr>
          <p:cNvPr id="34819" name="Picture 3" descr="C:\Users\nebils\Desktop\CENG538 Project\OmerNebilYaveroglu-LatexFiles\OmerNebilYaveroglu-LatexFiles\image\heightfieldSample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2714644" cy="2714644"/>
          </a:xfrm>
          <a:prstGeom prst="rect">
            <a:avLst/>
          </a:prstGeom>
          <a:noFill/>
        </p:spPr>
      </p:pic>
      <p:pic>
        <p:nvPicPr>
          <p:cNvPr id="34820" name="Picture 4" descr="C:\Users\nebils\Desktop\CENG538 Project\OmerNebilYaveroglu-LatexFiles\OmerNebilYaveroglu-LatexFiles\image\differ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2714644" cy="2714644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500034" y="500063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a) Original Image</a:t>
            </a:r>
            <a:endParaRPr lang="en-US"/>
          </a:p>
        </p:txBody>
      </p:sp>
      <p:sp>
        <p:nvSpPr>
          <p:cNvPr id="10" name="9 Metin kutusu"/>
          <p:cNvSpPr txBox="1"/>
          <p:nvPr/>
        </p:nvSpPr>
        <p:spPr>
          <a:xfrm>
            <a:off x="3286116" y="5000636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b) Smoothed Image</a:t>
            </a:r>
            <a:endParaRPr lang="en-US"/>
          </a:p>
        </p:txBody>
      </p:sp>
      <p:sp>
        <p:nvSpPr>
          <p:cNvPr id="11" name="10 Metin kutusu"/>
          <p:cNvSpPr txBox="1"/>
          <p:nvPr/>
        </p:nvSpPr>
        <p:spPr>
          <a:xfrm>
            <a:off x="6215074" y="5000636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c) Difference Image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Definition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Literature Survey</a:t>
            </a:r>
          </a:p>
          <a:p>
            <a:pPr lvl="1"/>
            <a:r>
              <a:rPr lang="en-US" dirty="0" smtClean="0"/>
              <a:t>Level Of Detail (LOD) Algorithms</a:t>
            </a:r>
          </a:p>
          <a:p>
            <a:pPr lvl="1"/>
            <a:r>
              <a:rPr lang="en-US" dirty="0" smtClean="0"/>
              <a:t>Problems of LOD Algorithms</a:t>
            </a:r>
          </a:p>
          <a:p>
            <a:pPr lvl="1"/>
            <a:r>
              <a:rPr lang="en-US" dirty="0" smtClean="0"/>
              <a:t>Two solutions proposed for Terrain Rendering Problem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Methods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Deciding on dividing or not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143116"/>
            <a:ext cx="5643602" cy="659992"/>
          </a:xfrm>
          <a:prstGeom prst="rect">
            <a:avLst/>
          </a:prstGeom>
          <a:noFill/>
        </p:spPr>
      </p:pic>
      <p:sp>
        <p:nvSpPr>
          <p:cNvPr id="8" name="3 İçerik Yer Tutucusu"/>
          <p:cNvSpPr>
            <a:spLocks noGrp="1"/>
          </p:cNvSpPr>
          <p:nvPr>
            <p:ph sz="quarter" idx="1"/>
          </p:nvPr>
        </p:nvSpPr>
        <p:spPr>
          <a:xfrm>
            <a:off x="428596" y="3214686"/>
            <a:ext cx="7972452" cy="2214578"/>
          </a:xfrm>
        </p:spPr>
        <p:txBody>
          <a:bodyPr>
            <a:normAutofit/>
          </a:bodyPr>
          <a:lstStyle/>
          <a:p>
            <a:r>
              <a:rPr lang="en-US" i="1" dirty="0" smtClean="0"/>
              <a:t>Average Error </a:t>
            </a:r>
            <a:r>
              <a:rPr lang="en-US" dirty="0" smtClean="0"/>
              <a:t>of a quad is th</a:t>
            </a:r>
            <a:r>
              <a:rPr lang="en-US" dirty="0" smtClean="0"/>
              <a:t>e average of the corresponding pixel values in difference image</a:t>
            </a:r>
          </a:p>
          <a:p>
            <a:endParaRPr lang="en-US" dirty="0" smtClean="0"/>
          </a:p>
          <a:p>
            <a:r>
              <a:rPr lang="en-US" i="1" dirty="0" smtClean="0"/>
              <a:t>Average Quad Error </a:t>
            </a:r>
            <a:r>
              <a:rPr lang="en-US" dirty="0" smtClean="0"/>
              <a:t>is nothing but the </a:t>
            </a:r>
            <a:r>
              <a:rPr lang="en-US" i="1" dirty="0" smtClean="0"/>
              <a:t>Average Error</a:t>
            </a:r>
            <a:r>
              <a:rPr lang="en-US" dirty="0" smtClean="0"/>
              <a:t> of the root of the quad tree. 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Prevention</a:t>
            </a:r>
            <a:endParaRPr lang="en-US" dirty="0"/>
          </a:p>
        </p:txBody>
      </p:sp>
      <p:pic>
        <p:nvPicPr>
          <p:cNvPr id="35842" name="Picture 2" descr="C:\Users\nebils\Desktop\CENG538 Project\OmerNebilYaveroglu-LatexFiles\OmerNebilYaveroglu-LatexFiles\image\noCrackFil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6472551" cy="4635655"/>
          </a:xfrm>
          <a:prstGeom prst="rect">
            <a:avLst/>
          </a:prstGeom>
          <a:noFill/>
        </p:spPr>
      </p:pic>
      <p:pic>
        <p:nvPicPr>
          <p:cNvPr id="5" name="Picture 2" descr="C:\Users\nebils\Desktop\CENG538-Progress\cr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04"/>
            <a:ext cx="285752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Prevention</a:t>
            </a:r>
            <a:endParaRPr lang="en-US" dirty="0"/>
          </a:p>
        </p:txBody>
      </p:sp>
      <p:sp>
        <p:nvSpPr>
          <p:cNvPr id="7" name="3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1742"/>
          </a:xfrm>
        </p:spPr>
        <p:txBody>
          <a:bodyPr/>
          <a:lstStyle/>
          <a:p>
            <a:r>
              <a:rPr lang="en-US" dirty="0" smtClean="0"/>
              <a:t>Cracking points are determined for each tile before they are rendered.</a:t>
            </a:r>
          </a:p>
          <a:p>
            <a:endParaRPr lang="en-US" dirty="0" smtClean="0"/>
          </a:p>
          <a:p>
            <a:r>
              <a:rPr lang="en-US" dirty="0" smtClean="0"/>
              <a:t>They are corrected by dividing the lower resolution tiles into triangles to generate a perfect matching of vertices.</a:t>
            </a:r>
            <a:endParaRPr lang="en-US" dirty="0"/>
          </a:p>
        </p:txBody>
      </p:sp>
      <p:pic>
        <p:nvPicPr>
          <p:cNvPr id="36868" name="Picture 4" descr="C:\Users\nebils\Desktop\CrackFilling\originalRend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143380"/>
            <a:ext cx="2152650" cy="2114550"/>
          </a:xfrm>
          <a:prstGeom prst="rect">
            <a:avLst/>
          </a:prstGeom>
          <a:noFill/>
        </p:spPr>
      </p:pic>
      <p:pic>
        <p:nvPicPr>
          <p:cNvPr id="36869" name="Picture 5" descr="C:\Users\nebils\Desktop\CrackFilling\neighb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857760"/>
            <a:ext cx="2711539" cy="938213"/>
          </a:xfrm>
          <a:prstGeom prst="rect">
            <a:avLst/>
          </a:prstGeom>
          <a:noFill/>
        </p:spPr>
      </p:pic>
      <p:pic>
        <p:nvPicPr>
          <p:cNvPr id="36870" name="Picture 6" descr="C:\Users\nebils\Desktop\CrackFilling\fillingzMinim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143380"/>
            <a:ext cx="2190750" cy="2114550"/>
          </a:xfrm>
          <a:prstGeom prst="rect">
            <a:avLst/>
          </a:prstGeom>
          <a:noFill/>
        </p:spPr>
      </p:pic>
      <p:pic>
        <p:nvPicPr>
          <p:cNvPr id="36871" name="Picture 7" descr="C:\Users\nebils\Desktop\CrackFilling\fillingxMinim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143380"/>
            <a:ext cx="2181225" cy="2114550"/>
          </a:xfrm>
          <a:prstGeom prst="rect">
            <a:avLst/>
          </a:prstGeom>
          <a:noFill/>
        </p:spPr>
      </p:pic>
      <p:pic>
        <p:nvPicPr>
          <p:cNvPr id="36872" name="Picture 8" descr="C:\Users\nebils\Desktop\CrackFilling\fillingzMaxim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143380"/>
            <a:ext cx="2209800" cy="2114550"/>
          </a:xfrm>
          <a:prstGeom prst="rect">
            <a:avLst/>
          </a:prstGeom>
          <a:noFill/>
        </p:spPr>
      </p:pic>
      <p:pic>
        <p:nvPicPr>
          <p:cNvPr id="36873" name="Picture 9" descr="C:\Users\nebils\Desktop\CrackFilling\fillingxMaxim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4143380"/>
            <a:ext cx="220027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algorithm is implemented on a PC with:</a:t>
            </a:r>
          </a:p>
          <a:p>
            <a:pPr lvl="1"/>
            <a:r>
              <a:rPr lang="en-US" dirty="0" smtClean="0"/>
              <a:t>512 MB </a:t>
            </a:r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Geforce</a:t>
            </a:r>
            <a:r>
              <a:rPr lang="en-US" dirty="0" smtClean="0"/>
              <a:t> 9500 M graphics card</a:t>
            </a:r>
          </a:p>
          <a:p>
            <a:pPr lvl="1"/>
            <a:r>
              <a:rPr lang="en-US" dirty="0" smtClean="0"/>
              <a:t>Intel® Core™ 2 Duo CPU T9300 @ 2.50 GHz</a:t>
            </a:r>
          </a:p>
          <a:p>
            <a:pPr lvl="1"/>
            <a:r>
              <a:rPr lang="en-US" dirty="0" smtClean="0"/>
              <a:t>2013 MB memory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implementation is done from the scratch using just OpenGL with C++.</a:t>
            </a:r>
          </a:p>
          <a:p>
            <a:endParaRPr lang="en-US" dirty="0" smtClean="0"/>
          </a:p>
          <a:p>
            <a:r>
              <a:rPr lang="en-US" dirty="0" smtClean="0"/>
              <a:t>Number of polygons required to generate the terrain and FPS values are measured for performance comparison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00106"/>
          </a:xfrm>
        </p:spPr>
        <p:txBody>
          <a:bodyPr/>
          <a:lstStyle/>
          <a:p>
            <a:r>
              <a:rPr lang="en-US" smtClean="0"/>
              <a:t>Two different benchmark height field images are used for testing :</a:t>
            </a:r>
          </a:p>
        </p:txBody>
      </p:sp>
      <p:pic>
        <p:nvPicPr>
          <p:cNvPr id="37890" name="Picture 2" descr="C:\Users\nebils\Desktop\CENG538 Project\OmerNebilYaveroglu-LatexFiles\OmerNebilYaveroglu-LatexFiles\image\heightfield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3357586" cy="3357586"/>
          </a:xfrm>
          <a:prstGeom prst="rect">
            <a:avLst/>
          </a:prstGeom>
          <a:noFill/>
        </p:spPr>
      </p:pic>
      <p:pic>
        <p:nvPicPr>
          <p:cNvPr id="37892" name="Picture 4" descr="C:\Users\nebils\Desktop\CENG538 Project\OmerNebilYaveroglu-LatexFiles\OmerNebilYaveroglu-LatexFiles\image\cr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3429024" cy="3357586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1500166" y="607220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Smooth Terrain</a:t>
            </a:r>
            <a:endParaRPr lang="en-US"/>
          </a:p>
        </p:txBody>
      </p:sp>
      <p:sp>
        <p:nvSpPr>
          <p:cNvPr id="9" name="8 Metin kutusu"/>
          <p:cNvSpPr txBox="1"/>
          <p:nvPr/>
        </p:nvSpPr>
        <p:spPr>
          <a:xfrm>
            <a:off x="5286380" y="6143644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Complex Terrain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1757362"/>
          </a:xfrm>
        </p:spPr>
        <p:txBody>
          <a:bodyPr>
            <a:noAutofit/>
          </a:bodyPr>
          <a:lstStyle/>
          <a:p>
            <a:r>
              <a:rPr lang="en-US" sz="1800" dirty="0" smtClean="0"/>
              <a:t>Three different algorithms are tested for performance comparison:</a:t>
            </a:r>
          </a:p>
          <a:p>
            <a:pPr lvl="1"/>
            <a:r>
              <a:rPr lang="en-US" sz="1800" dirty="0" smtClean="0"/>
              <a:t>Direct Rendering of the Terrain</a:t>
            </a:r>
          </a:p>
          <a:p>
            <a:pPr lvl="1"/>
            <a:r>
              <a:rPr lang="en-US" sz="1800" dirty="0" smtClean="0"/>
              <a:t>Multi Resolution Rendering without Crack Filling</a:t>
            </a:r>
          </a:p>
          <a:p>
            <a:pPr lvl="1"/>
            <a:r>
              <a:rPr lang="en-US" sz="1800" dirty="0" smtClean="0"/>
              <a:t>Multi Resolution Rendering with Crack Filling</a:t>
            </a:r>
          </a:p>
        </p:txBody>
      </p:sp>
      <p:pic>
        <p:nvPicPr>
          <p:cNvPr id="38914" name="Picture 2" descr="C:\Users\nebils\Desktop\CENG538 Project\CrackFilling\performance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7597005" cy="367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</a:t>
            </a:r>
            <a:br>
              <a:rPr lang="en-US" smtClean="0"/>
            </a:br>
            <a:r>
              <a:rPr lang="en-US" smtClean="0"/>
              <a:t>(Direct Rendering)</a:t>
            </a:r>
            <a:endParaRPr lang="en-US"/>
          </a:p>
        </p:txBody>
      </p:sp>
      <p:pic>
        <p:nvPicPr>
          <p:cNvPr id="39938" name="Picture 2" descr="C:\Users\nebils\Desktop\CENG538 Project\CENG538Project\OmerNebilYaveroglu-LatexFiles\image\directr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7215238" cy="514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</a:t>
            </a:r>
            <a:br>
              <a:rPr lang="en-US" dirty="0" smtClean="0"/>
            </a:br>
            <a:r>
              <a:rPr lang="en-US" dirty="0" smtClean="0"/>
              <a:t>( Multi resolution modeling without crack filling)</a:t>
            </a:r>
            <a:endParaRPr lang="en-US" dirty="0"/>
          </a:p>
        </p:txBody>
      </p:sp>
      <p:pic>
        <p:nvPicPr>
          <p:cNvPr id="39938" name="Picture 2" descr="C:\Users\nebils\Desktop\CENG538 Project\CENG538Project\OmerNebilYaveroglu-LatexFiles\image\directren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66" y="1500174"/>
            <a:ext cx="7186897" cy="514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</a:t>
            </a:r>
            <a:br>
              <a:rPr lang="en-US" dirty="0" smtClean="0"/>
            </a:br>
            <a:r>
              <a:rPr lang="en-US" dirty="0" smtClean="0"/>
              <a:t>( Multi resolution modeling with crack filling)</a:t>
            </a:r>
            <a:endParaRPr lang="en-US" dirty="0"/>
          </a:p>
        </p:txBody>
      </p:sp>
      <p:pic>
        <p:nvPicPr>
          <p:cNvPr id="39938" name="Picture 2" descr="C:\Users\nebils\Desktop\CENG538 Project\CENG538Project\OmerNebilYaveroglu-LatexFiles\image\directren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2344" y="1500174"/>
            <a:ext cx="7147740" cy="514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polygon count required to render the terrain is reduced up to 49%.</a:t>
            </a:r>
          </a:p>
          <a:p>
            <a:endParaRPr lang="en-US" dirty="0" smtClean="0"/>
          </a:p>
          <a:p>
            <a:r>
              <a:rPr lang="en-US" dirty="0" smtClean="0"/>
              <a:t>FPS Value is </a:t>
            </a:r>
            <a:r>
              <a:rPr lang="en-US" dirty="0" smtClean="0"/>
              <a:t>increased for </a:t>
            </a:r>
            <a:r>
              <a:rPr lang="en-US" dirty="0" smtClean="0"/>
              <a:t>the case without crack filling.</a:t>
            </a:r>
          </a:p>
          <a:p>
            <a:endParaRPr lang="en-US" dirty="0" smtClean="0"/>
          </a:p>
          <a:p>
            <a:r>
              <a:rPr lang="en-US" dirty="0" smtClean="0"/>
              <a:t>For crack filling case, since the cracks are determined prior to rendering, FPS values are reduced.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definition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7167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Aim is rendering a large terrain with height field data dynamically at run time.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Height Field data is provided as (2</a:t>
            </a:r>
            <a:r>
              <a:rPr lang="en-US" baseline="30000" dirty="0" smtClean="0"/>
              <a:t>n</a:t>
            </a:r>
            <a:r>
              <a:rPr lang="en-US" dirty="0" smtClean="0"/>
              <a:t> + 1) x (2</a:t>
            </a:r>
            <a:r>
              <a:rPr lang="en-US" baseline="30000" dirty="0" smtClean="0"/>
              <a:t>n </a:t>
            </a:r>
            <a:r>
              <a:rPr lang="en-US" dirty="0" smtClean="0"/>
              <a:t>+1) matrices which keeps height values in their cells.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5" name="Picture 2" descr="C:\Users\nebils\Desktop\CENG538-Progress\basicTer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14752"/>
            <a:ext cx="2686053" cy="2720054"/>
          </a:xfrm>
          <a:prstGeom prst="rect">
            <a:avLst/>
          </a:prstGeom>
          <a:noFill/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428596" y="3786190"/>
            <a:ext cx="4286280" cy="175736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Basically terrains can be generated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by combining these points by 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triangles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shown in the right 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figure. (Direct Rendering)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An efficient terrain rendering method is implemented.</a:t>
            </a:r>
          </a:p>
          <a:p>
            <a:endParaRPr lang="en-US" dirty="0" smtClean="0"/>
          </a:p>
          <a:p>
            <a:r>
              <a:rPr lang="en-US" dirty="0" smtClean="0"/>
              <a:t>Quad trees are used to define the level of detail.</a:t>
            </a:r>
          </a:p>
          <a:p>
            <a:endParaRPr lang="en-US" dirty="0" smtClean="0"/>
          </a:p>
          <a:p>
            <a:r>
              <a:rPr lang="en-US" dirty="0" smtClean="0"/>
              <a:t>Nodes are expanded depending on the distance of the node to the camera and the surface roughness at the position of the node.</a:t>
            </a:r>
          </a:p>
          <a:p>
            <a:endParaRPr lang="en-US" dirty="0" smtClean="0"/>
          </a:p>
          <a:p>
            <a:r>
              <a:rPr lang="en-US" dirty="0" smtClean="0"/>
              <a:t>Median Filtering is used to decide on surface roughness.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Conclusion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Distance to the camera position is used as a tolerance parameter for the error of the approximated quad.</a:t>
            </a:r>
          </a:p>
          <a:p>
            <a:endParaRPr lang="en-US" dirty="0" smtClean="0"/>
          </a:p>
          <a:p>
            <a:r>
              <a:rPr lang="en-US" dirty="0" smtClean="0"/>
              <a:t>The performance results show that the algorithm reduces the number of polygons required to render the scene up to 49%.</a:t>
            </a:r>
          </a:p>
          <a:p>
            <a:endParaRPr lang="en-US" dirty="0" smtClean="0"/>
          </a:p>
          <a:p>
            <a:r>
              <a:rPr lang="en-US" dirty="0" smtClean="0"/>
              <a:t>FPS values are also increased compared to the direct rendering with an exception of a small importance.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of all, the crack finding mechanism should be taken out of the display callback function with an increase of memory usage.</a:t>
            </a:r>
          </a:p>
          <a:p>
            <a:endParaRPr lang="en-US" dirty="0" smtClean="0"/>
          </a:p>
          <a:p>
            <a:r>
              <a:rPr lang="en-US" dirty="0" smtClean="0"/>
              <a:t>Program can be implemented using GPU and Parallel Programming.</a:t>
            </a:r>
          </a:p>
          <a:p>
            <a:endParaRPr lang="en-US" dirty="0" smtClean="0"/>
          </a:p>
          <a:p>
            <a:r>
              <a:rPr lang="en-US" dirty="0" smtClean="0"/>
              <a:t>The error function used for deciding the level of detail can be improved by the introduction of the new parameters for generating more realistic effects.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mtClean="0"/>
              <a:t>Boer, W. H. (2000). Fast Terrain Rendering Using Geometrical MipMapping.</a:t>
            </a:r>
          </a:p>
          <a:p>
            <a:pPr lvl="0"/>
            <a:r>
              <a:rPr lang="en-US" smtClean="0"/>
              <a:t>Larsen, B. D., &amp; Christensen, N. J. (2003). Real-time Terrain Rendering using Smooth Hardware Optimized Level of Detail. </a:t>
            </a:r>
            <a:r>
              <a:rPr lang="en-US" i="1" smtClean="0"/>
              <a:t>Journal of WSCG, Vol.11, No.1, ISSN 1213-6972.</a:t>
            </a:r>
            <a:r>
              <a:rPr lang="en-US" smtClean="0"/>
              <a:t> Plzen, Czech Republic: UNION Agency Science Press.</a:t>
            </a:r>
          </a:p>
          <a:p>
            <a:pPr lvl="0"/>
            <a:r>
              <a:rPr lang="en-US" smtClean="0"/>
              <a:t>Martin Schneider, R. K. (2007). Efficient and Accurate Rendering of Vector Data on Virtual Landscapes. </a:t>
            </a:r>
            <a:r>
              <a:rPr lang="en-US" i="1" smtClean="0"/>
              <a:t>Journal of WSCG, 2007</a:t>
            </a:r>
            <a:r>
              <a:rPr lang="en-US" smtClean="0"/>
              <a:t> .</a:t>
            </a:r>
          </a:p>
          <a:p>
            <a:pPr lvl="0"/>
            <a:r>
              <a:rPr lang="en-US" smtClean="0"/>
              <a:t>Stefan Röttger, W. H.-P. (1998). Real-Time Generation of Continuous Levels of Detail for Height Fields. </a:t>
            </a:r>
            <a:r>
              <a:rPr lang="en-US" i="1" smtClean="0"/>
              <a:t>WSCG'98.</a:t>
            </a:r>
            <a:r>
              <a:rPr lang="en-US" smtClean="0"/>
              <a:t> </a:t>
            </a:r>
          </a:p>
          <a:p>
            <a:pPr lvl="0"/>
            <a:r>
              <a:rPr lang="en-US" smtClean="0"/>
              <a:t>Szymon Rusinkiewicz, M. L. (2000). QSplat: A Multiresolution Point Rendering System for Large Meshes. </a:t>
            </a:r>
            <a:r>
              <a:rPr lang="en-US" i="1" smtClean="0"/>
              <a:t>SIGGRAPH 2000.</a:t>
            </a:r>
            <a:r>
              <a:rPr lang="en-US" smtClean="0"/>
              <a:t> New Orleans, LA, USA.</a:t>
            </a:r>
          </a:p>
          <a:p>
            <a:pPr lvl="0"/>
            <a:r>
              <a:rPr lang="en-US" smtClean="0"/>
              <a:t>Ulrich, T. (2002). Rendering Massive Terrains using Chunked Level of Detail Control.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Problem definition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00502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The rendering process becomes problematic when the height field matrix gets larger.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There exists a need for reducing the number of triangles to be rendered to reduce the computational complexity of the rendering process.</a:t>
            </a:r>
          </a:p>
          <a:p>
            <a:pPr algn="just"/>
            <a:endParaRPr lang="en-US" dirty="0" smtClean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28596" y="4572008"/>
            <a:ext cx="4286280" cy="17573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Problem definition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85858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Multi resolution modeling (Level Of Detail – LOD Algorithms) can be used to reduce the number of triangles to be rendered.</a:t>
            </a:r>
          </a:p>
          <a:p>
            <a:pPr algn="just"/>
            <a:endParaRPr lang="en-US" dirty="0" smtClean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28596" y="4572008"/>
            <a:ext cx="4286280" cy="17573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nebils\Desktop\CENG538-Progress\multiResolutionTer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918432"/>
            <a:ext cx="3929983" cy="393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of detail (lod) algorithms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1571636"/>
          </a:xfrm>
        </p:spPr>
        <p:txBody>
          <a:bodyPr/>
          <a:lstStyle/>
          <a:p>
            <a:r>
              <a:rPr lang="en-US" smtClean="0"/>
              <a:t>Surface Roughness</a:t>
            </a:r>
          </a:p>
          <a:p>
            <a:endParaRPr lang="en-US" smtClean="0"/>
          </a:p>
          <a:p>
            <a:r>
              <a:rPr lang="en-US" smtClean="0"/>
              <a:t>Distance to the Camera Position</a:t>
            </a:r>
            <a:endParaRPr lang="en-US"/>
          </a:p>
        </p:txBody>
      </p:sp>
      <p:pic>
        <p:nvPicPr>
          <p:cNvPr id="3074" name="Picture 2" descr="C:\Users\nebils\Desktop\CENG538-Progress\differentLevelsOfDeta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8501122" cy="306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of lod algorithms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r>
              <a:rPr lang="en-US" smtClean="0"/>
              <a:t>Correct level of detail</a:t>
            </a:r>
          </a:p>
          <a:p>
            <a:pPr lvl="1"/>
            <a:r>
              <a:rPr lang="en-US" smtClean="0"/>
              <a:t>Complex enough to not to reduce image quality</a:t>
            </a:r>
          </a:p>
          <a:p>
            <a:pPr lvl="1"/>
            <a:r>
              <a:rPr lang="en-US" smtClean="0"/>
              <a:t>Simple enough to reduce the number of triangles into an acceptable amount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Cracks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Popping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smtClean="0"/>
              <a:t>of lod algorithms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5429288" cy="1143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Cracks are the gaps which occur at the borders of different level of </a:t>
            </a:r>
            <a:r>
              <a:rPr lang="en-US" smtClean="0"/>
              <a:t>details.</a:t>
            </a:r>
            <a:endParaRPr lang="en-US" dirty="0" smtClean="0"/>
          </a:p>
        </p:txBody>
      </p:sp>
      <p:pic>
        <p:nvPicPr>
          <p:cNvPr id="4098" name="Picture 2" descr="C:\Users\nebils\Desktop\CENG538-Progress\cr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2857520" cy="1143008"/>
          </a:xfrm>
          <a:prstGeom prst="rect">
            <a:avLst/>
          </a:prstGeom>
          <a:noFill/>
        </p:spPr>
      </p:pic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3000372"/>
            <a:ext cx="8072494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techniques for avoiding cracks exist such as: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Crack Filling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100" dirty="0" smtClean="0"/>
              <a:t>Mapping the higher resolution to lower resolution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connectivity at the borders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5" descr="C:\Users\nebils\Desktop\CENG538-Progress\RearrangingCra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581525"/>
            <a:ext cx="42576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LOD algorithms</a:t>
            </a:r>
            <a:endParaRPr lang="en-US" dirty="0"/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00034" y="1643050"/>
            <a:ext cx="8072494" cy="235745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Popping occurs when a lower resolution region is mapped to a higher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resolution.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baseline="0" dirty="0" smtClean="0"/>
              <a:t>This</a:t>
            </a:r>
            <a:r>
              <a:rPr lang="en-US" sz="2400" dirty="0" smtClean="0"/>
              <a:t> change occurs with an effect of a sudden change in geometry.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this problem is </a:t>
            </a:r>
            <a:r>
              <a:rPr lang="en-US" sz="2400" dirty="0" smtClean="0"/>
              <a:t>applying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morphing.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nebils\Desktop\CENG538-Progress\morph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749617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599</TotalTime>
  <Words>1360</Words>
  <Application>Microsoft Office PowerPoint</Application>
  <PresentationFormat>Ekran Gösterisi (4:3)</PresentationFormat>
  <Paragraphs>245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Cumba</vt:lpstr>
      <vt:lpstr>EFFICIENT RENDERING LARGE TERRAINS USING MULTIRESOLUTION MODELLING AND IMAGE PROCESSING TECHNIQUES </vt:lpstr>
      <vt:lpstr>Outline</vt:lpstr>
      <vt:lpstr>Problem definition</vt:lpstr>
      <vt:lpstr>Problem definition</vt:lpstr>
      <vt:lpstr>Problem definition</vt:lpstr>
      <vt:lpstr>Level of detail (lod) algorithms</vt:lpstr>
      <vt:lpstr>Problems of lod algorithms</vt:lpstr>
      <vt:lpstr>Problems of lod algorithms</vt:lpstr>
      <vt:lpstr>Problems of LOD algorithms</vt:lpstr>
      <vt:lpstr>Solution proposed by ulrich</vt:lpstr>
      <vt:lpstr>Solution proposed by  Larsen &amp; Christensen </vt:lpstr>
      <vt:lpstr>Solution proposed by  Larsen &amp; Christensen </vt:lpstr>
      <vt:lpstr>Methods</vt:lpstr>
      <vt:lpstr>Methods</vt:lpstr>
      <vt:lpstr>Usage of quad trees</vt:lpstr>
      <vt:lpstr>Deciding on dividing or not</vt:lpstr>
      <vt:lpstr>Deciding on dividing or not</vt:lpstr>
      <vt:lpstr>Deciding on dividing or not</vt:lpstr>
      <vt:lpstr>Deciding on dividing or not</vt:lpstr>
      <vt:lpstr>Deciding on dividing or not</vt:lpstr>
      <vt:lpstr>Crack Prevention</vt:lpstr>
      <vt:lpstr>Crack Prevention</vt:lpstr>
      <vt:lpstr>Results</vt:lpstr>
      <vt:lpstr>Results</vt:lpstr>
      <vt:lpstr>Results</vt:lpstr>
      <vt:lpstr>Results  (Direct Rendering)</vt:lpstr>
      <vt:lpstr>Results  ( Multi resolution modeling without crack filling)</vt:lpstr>
      <vt:lpstr>Results  ( Multi resolution modeling with crack filling)</vt:lpstr>
      <vt:lpstr>Results</vt:lpstr>
      <vt:lpstr>Conclusion</vt:lpstr>
      <vt:lpstr>Conclusion</vt:lpstr>
      <vt:lpstr>Future Work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RENDERING OF HEIGHT FIELDS USING LOD ALGORITHMS</dc:title>
  <dc:creator>nebils</dc:creator>
  <cp:lastModifiedBy>nebils</cp:lastModifiedBy>
  <cp:revision>74</cp:revision>
  <dcterms:created xsi:type="dcterms:W3CDTF">2009-12-09T09:06:51Z</dcterms:created>
  <dcterms:modified xsi:type="dcterms:W3CDTF">2010-01-15T22:31:15Z</dcterms:modified>
</cp:coreProperties>
</file>