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337" r:id="rId3"/>
    <p:sldId id="352" r:id="rId4"/>
    <p:sldId id="354" r:id="rId5"/>
    <p:sldId id="356" r:id="rId6"/>
    <p:sldId id="355" r:id="rId7"/>
    <p:sldId id="368" r:id="rId8"/>
    <p:sldId id="369" r:id="rId9"/>
    <p:sldId id="370" r:id="rId10"/>
    <p:sldId id="371" r:id="rId11"/>
    <p:sldId id="373" r:id="rId12"/>
    <p:sldId id="374" r:id="rId13"/>
    <p:sldId id="375" r:id="rId14"/>
    <p:sldId id="353" r:id="rId15"/>
    <p:sldId id="357" r:id="rId16"/>
    <p:sldId id="358" r:id="rId17"/>
    <p:sldId id="359" r:id="rId18"/>
    <p:sldId id="367" r:id="rId19"/>
    <p:sldId id="360" r:id="rId20"/>
    <p:sldId id="362" r:id="rId21"/>
    <p:sldId id="390" r:id="rId22"/>
    <p:sldId id="392" r:id="rId23"/>
    <p:sldId id="389" r:id="rId24"/>
    <p:sldId id="396" r:id="rId25"/>
    <p:sldId id="397" r:id="rId26"/>
    <p:sldId id="387" r:id="rId27"/>
    <p:sldId id="393" r:id="rId28"/>
    <p:sldId id="395" r:id="rId29"/>
    <p:sldId id="363" r:id="rId30"/>
    <p:sldId id="364" r:id="rId31"/>
    <p:sldId id="394" r:id="rId32"/>
    <p:sldId id="365" r:id="rId33"/>
    <p:sldId id="366" r:id="rId34"/>
    <p:sldId id="376" r:id="rId35"/>
    <p:sldId id="377" r:id="rId36"/>
    <p:sldId id="378" r:id="rId37"/>
    <p:sldId id="379" r:id="rId38"/>
    <p:sldId id="380" r:id="rId39"/>
    <p:sldId id="383" r:id="rId40"/>
    <p:sldId id="384" r:id="rId41"/>
    <p:sldId id="385" r:id="rId42"/>
    <p:sldId id="386" r:id="rId43"/>
    <p:sldId id="381" r:id="rId44"/>
    <p:sldId id="382" r:id="rId45"/>
    <p:sldId id="350" r:id="rId46"/>
    <p:sldId id="36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5BBA5-28D6-4FEC-BDCF-A471F1B098D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9093-AD9B-4038-95B1-74A0CCD24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5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E92994-2AF3-4088-B521-311C9BDDABFF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9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D9B84A-DE6C-4EBF-97DE-47904CB71658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823F72-96AE-4011-96E8-0E3AAFAAEE10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BBF56-47A6-44FB-B912-DC09FDF047B7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88B32-27F6-4060-9A60-3C148ABA1F52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1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9BBF7B-EF96-4F8B-8335-ED3396C69F36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065D1C-BC86-4003-A488-15648C32DFB2}" type="datetime1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3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2A35D-74C8-47B6-9BF3-E5D5CB29D2DB}" type="datetime1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F66C4A-C091-4C30-B5F6-53EF5C02859A}" type="datetime1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9F0C88-F4E5-4C9C-9697-20E587423745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F92661-D1B7-4F90-8444-69C876A91503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0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5F22-8D96-4CC0-8AEC-D5DD4505838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O-2D5ryb2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youtu.be/Q2aEzeMDHMA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Images, Display, Perception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90500" y="2187575"/>
            <a:ext cx="8763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CENG 538</a:t>
            </a:r>
            <a:br>
              <a:rPr lang="en-US" dirty="0" smtClean="0"/>
            </a:br>
            <a:r>
              <a:rPr lang="en-US" dirty="0" smtClean="0"/>
              <a:t>Advanced </a:t>
            </a:r>
            <a:r>
              <a:rPr lang="en-US" dirty="0" smtClean="0"/>
              <a:t>Graphics </a:t>
            </a:r>
            <a:r>
              <a:rPr lang="en-US" dirty="0" smtClean="0"/>
              <a:t>and </a:t>
            </a:r>
            <a:r>
              <a:rPr lang="en-US" dirty="0" smtClean="0"/>
              <a:t>UIs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if you double a pixel value (i.e</a:t>
            </a:r>
            <a:r>
              <a:rPr lang="en-US" dirty="0" smtClean="0"/>
              <a:t>., </a:t>
            </a:r>
            <a:r>
              <a:rPr lang="en-US" dirty="0"/>
              <a:t>the </a:t>
            </a:r>
            <a:r>
              <a:rPr lang="en-US" dirty="0" smtClean="0"/>
              <a:t>input voltage</a:t>
            </a:r>
            <a:r>
              <a:rPr lang="en-US" dirty="0"/>
              <a:t>), you do not get twice the </a:t>
            </a:r>
            <a:r>
              <a:rPr lang="en-US" dirty="0" smtClean="0"/>
              <a:t>luminance</a:t>
            </a:r>
          </a:p>
          <a:p>
            <a:r>
              <a:rPr lang="en-US" dirty="0" smtClean="0"/>
              <a:t>The relationship is generally modeled as: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 contract, b brightness, gamma of the display device</a:t>
            </a:r>
          </a:p>
          <a:p>
            <a:pPr lvl="1"/>
            <a:endParaRPr lang="en-US" dirty="0"/>
          </a:p>
          <a:p>
            <a:r>
              <a:rPr lang="en-US" dirty="0" smtClean="0"/>
              <a:t>If we </a:t>
            </a:r>
            <a:r>
              <a:rPr lang="en-US" dirty="0"/>
              <a:t>know gamma, we can correct our images </a:t>
            </a:r>
            <a:r>
              <a:rPr lang="en-US" i="1" dirty="0"/>
              <a:t>before </a:t>
            </a:r>
            <a:r>
              <a:rPr lang="en-US" dirty="0"/>
              <a:t>sending to </a:t>
            </a:r>
            <a:r>
              <a:rPr lang="en-US" dirty="0" smtClean="0"/>
              <a:t>the display </a:t>
            </a:r>
            <a:r>
              <a:rPr lang="en-US" dirty="0"/>
              <a:t>device so that they appear correct to the </a:t>
            </a:r>
            <a:r>
              <a:rPr lang="en-US" dirty="0" smtClean="0"/>
              <a:t>viewer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438400"/>
            <a:ext cx="17907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</a:t>
            </a:r>
            <a:r>
              <a:rPr lang="en-US" dirty="0"/>
              <a:t>know gamma, we can correct our images </a:t>
            </a:r>
            <a:r>
              <a:rPr lang="en-US" i="1" dirty="0"/>
              <a:t>before </a:t>
            </a:r>
            <a:r>
              <a:rPr lang="en-US" dirty="0"/>
              <a:t>sending to </a:t>
            </a:r>
            <a:r>
              <a:rPr lang="en-US" dirty="0" smtClean="0"/>
              <a:t>the display </a:t>
            </a:r>
            <a:r>
              <a:rPr lang="en-US" dirty="0"/>
              <a:t>device so that they appear correct to the </a:t>
            </a:r>
            <a:r>
              <a:rPr lang="en-US" dirty="0" smtClean="0"/>
              <a:t>viewer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I</a:t>
            </a:r>
            <a:r>
              <a:rPr lang="en-US" dirty="0" smtClean="0"/>
              <a:t>: input intensity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698750"/>
            <a:ext cx="5591175" cy="3609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52800"/>
            <a:ext cx="2276901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With         and       without     gamma correction: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026328"/>
            <a:ext cx="56483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estimate gamma of the display device</a:t>
            </a:r>
          </a:p>
          <a:p>
            <a:pPr lvl="1"/>
            <a:r>
              <a:rPr lang="en-US" dirty="0"/>
              <a:t>Find the patch which matches in intensity to the </a:t>
            </a:r>
            <a:r>
              <a:rPr lang="en-US" dirty="0" smtClean="0"/>
              <a:t>blended value </a:t>
            </a:r>
            <a:r>
              <a:rPr lang="en-US" dirty="0"/>
              <a:t>of the black-and-white </a:t>
            </a:r>
            <a:r>
              <a:rPr lang="en-US" dirty="0" smtClean="0"/>
              <a:t>stripes</a:t>
            </a:r>
          </a:p>
          <a:p>
            <a:pPr lvl="1"/>
            <a:r>
              <a:rPr lang="en-US" dirty="0"/>
              <a:t>Read out the corresponding pixel value, Z, and solve </a:t>
            </a:r>
            <a:r>
              <a:rPr lang="en-US" dirty="0" smtClean="0"/>
              <a:t>for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3124200"/>
            <a:ext cx="2038350" cy="40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12" y="3771900"/>
            <a:ext cx="50577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image is a 2D rectilinear array of pixels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Continuous image		Digital image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2419350"/>
            <a:ext cx="60388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Pixels are samples from continuous function</a:t>
            </a:r>
          </a:p>
          <a:p>
            <a:pPr lvl="1"/>
            <a:r>
              <a:rPr lang="en-US" dirty="0" smtClean="0"/>
              <a:t>Photoreceptors in eye</a:t>
            </a:r>
          </a:p>
          <a:p>
            <a:pPr lvl="1"/>
            <a:r>
              <a:rPr lang="en-US" dirty="0" smtClean="0"/>
              <a:t>CCD cells in digital camera</a:t>
            </a:r>
          </a:p>
          <a:p>
            <a:pPr lvl="1"/>
            <a:r>
              <a:rPr lang="en-US" dirty="0" smtClean="0"/>
              <a:t>Rays in virtual camera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brings errors</a:t>
            </a:r>
          </a:p>
          <a:p>
            <a:pPr lvl="1"/>
            <a:r>
              <a:rPr lang="en-US" dirty="0" smtClean="0"/>
              <a:t>Errors due to limited intensity resolution //quantization</a:t>
            </a:r>
          </a:p>
          <a:p>
            <a:pPr lvl="1"/>
            <a:r>
              <a:rPr lang="en-US" dirty="0" smtClean="0"/>
              <a:t>Errors due to limited spatial resolution //aliasing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				    Sampling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     Reconstruction </a:t>
            </a:r>
            <a:r>
              <a:rPr lang="en-US" sz="1200" dirty="0" smtClean="0"/>
              <a:t>(errors introduced)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3911"/>
            <a:ext cx="2562225" cy="28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Quantization</a:t>
            </a:r>
          </a:p>
          <a:p>
            <a:pPr lvl="1"/>
            <a:r>
              <a:rPr lang="en-US" dirty="0" smtClean="0"/>
              <a:t>Images with decreasing bits per pixel: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1700" dirty="0"/>
              <a:t>				</a:t>
            </a:r>
            <a:endParaRPr lang="en-US" sz="1700" dirty="0" smtClean="0"/>
          </a:p>
          <a:p>
            <a:pPr marL="457200" lvl="1" indent="0">
              <a:buNone/>
            </a:pPr>
            <a:r>
              <a:rPr lang="en-US" sz="1700" dirty="0"/>
              <a:t>		</a:t>
            </a:r>
            <a:r>
              <a:rPr lang="en-US" sz="1700" dirty="0" smtClean="0"/>
              <a:t>                                                              (</a:t>
            </a:r>
            <a:r>
              <a:rPr lang="en-US" sz="1700" dirty="0"/>
              <a:t>aka uniform quantization)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How many bits for a color image?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26378"/>
            <a:ext cx="67532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Quantization</a:t>
            </a:r>
          </a:p>
          <a:p>
            <a:pPr lvl="1"/>
            <a:r>
              <a:rPr lang="en-US" dirty="0" smtClean="0"/>
              <a:t>A color image (24 </a:t>
            </a:r>
            <a:r>
              <a:rPr lang="en-US" dirty="0" err="1" smtClean="0"/>
              <a:t>bpp</a:t>
            </a:r>
            <a:r>
              <a:rPr lang="en-US" dirty="0" smtClean="0"/>
              <a:t>)</a:t>
            </a:r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pPr lvl="1"/>
            <a:endParaRPr lang="en-US" sz="1700" dirty="0"/>
          </a:p>
          <a:p>
            <a:pPr lvl="1"/>
            <a:endParaRPr lang="en-US" sz="1700" dirty="0" smtClean="0"/>
          </a:p>
          <a:p>
            <a:pPr lvl="1"/>
            <a:endParaRPr lang="en-US" sz="1700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How many bits for a color image?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14600"/>
            <a:ext cx="50101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Aliasing</a:t>
            </a:r>
          </a:p>
          <a:p>
            <a:pPr lvl="1"/>
            <a:r>
              <a:rPr lang="en-US" dirty="0" smtClean="0"/>
              <a:t>Use the average of neighboring intensities per pixel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Aliased: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Antialiased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2724150"/>
            <a:ext cx="4476750" cy="245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5107958"/>
            <a:ext cx="2562497" cy="121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Recap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42120"/>
            <a:ext cx="7791450" cy="2587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4027317"/>
            <a:ext cx="7162800" cy="23169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43450" y="2057400"/>
            <a:ext cx="3581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977536" y="4027317"/>
            <a:ext cx="7404463" cy="23169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4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Noise reduction</a:t>
            </a:r>
          </a:p>
          <a:p>
            <a:pPr lvl="3"/>
            <a:r>
              <a:rPr lang="en-US" dirty="0" smtClean="0"/>
              <a:t>Mean and median filters that reduce the noise, e.g., salt-pepper noise: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3276600"/>
            <a:ext cx="5305425" cy="16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u="sng" dirty="0" smtClean="0"/>
              <a:t>Blurring</a:t>
            </a:r>
          </a:p>
          <a:p>
            <a:pPr lvl="2"/>
            <a:r>
              <a:rPr lang="en-US" dirty="0" smtClean="0"/>
              <a:t>Noise reduction</a:t>
            </a:r>
          </a:p>
          <a:p>
            <a:pPr lvl="3"/>
            <a:r>
              <a:rPr lang="en-US" u="sng" dirty="0" smtClean="0"/>
              <a:t>Mean</a:t>
            </a:r>
            <a:r>
              <a:rPr lang="en-US" dirty="0" smtClean="0"/>
              <a:t> and median filters that </a:t>
            </a:r>
            <a:r>
              <a:rPr lang="en-US" dirty="0"/>
              <a:t>reduce the </a:t>
            </a:r>
            <a:r>
              <a:rPr lang="en-US" dirty="0" smtClean="0"/>
              <a:t>noise, e.g., salt-pepper noise: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33947"/>
            <a:ext cx="3719512" cy="18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Noise reduction</a:t>
            </a:r>
          </a:p>
          <a:p>
            <a:pPr lvl="3"/>
            <a:r>
              <a:rPr lang="en-US" dirty="0" smtClean="0"/>
              <a:t>Mean and </a:t>
            </a:r>
            <a:r>
              <a:rPr lang="en-US" u="sng" dirty="0" smtClean="0"/>
              <a:t>median</a:t>
            </a:r>
            <a:r>
              <a:rPr lang="en-US" dirty="0" smtClean="0"/>
              <a:t> filters that </a:t>
            </a:r>
            <a:r>
              <a:rPr lang="en-US" dirty="0"/>
              <a:t>reduce the </a:t>
            </a:r>
            <a:r>
              <a:rPr lang="en-US" dirty="0" smtClean="0"/>
              <a:t>noise, e.g., salt-pepper noise: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3276600"/>
            <a:ext cx="381402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Noise reduction</a:t>
            </a:r>
          </a:p>
          <a:p>
            <a:pPr lvl="3"/>
            <a:r>
              <a:rPr lang="en-US" dirty="0" smtClean="0"/>
              <a:t>Mean and </a:t>
            </a:r>
            <a:r>
              <a:rPr lang="en-US" u="sng" dirty="0" smtClean="0"/>
              <a:t>median</a:t>
            </a:r>
            <a:r>
              <a:rPr lang="en-US" dirty="0" smtClean="0"/>
              <a:t> filters that </a:t>
            </a:r>
            <a:r>
              <a:rPr lang="en-US" dirty="0"/>
              <a:t>reduce the </a:t>
            </a:r>
            <a:r>
              <a:rPr lang="en-US" dirty="0" smtClean="0"/>
              <a:t>noise, e.g., salt-pepper noise: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276600"/>
            <a:ext cx="2028825" cy="1588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567" y="3276600"/>
            <a:ext cx="2058515" cy="1628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635" y="3276600"/>
            <a:ext cx="2083257" cy="16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Noise reduction</a:t>
            </a:r>
          </a:p>
          <a:p>
            <a:pPr lvl="3"/>
            <a:r>
              <a:rPr lang="en-US" dirty="0" smtClean="0"/>
              <a:t>Mean and </a:t>
            </a:r>
            <a:r>
              <a:rPr lang="en-US" u="sng" dirty="0" smtClean="0"/>
              <a:t>median</a:t>
            </a:r>
            <a:r>
              <a:rPr lang="en-US" dirty="0" smtClean="0"/>
              <a:t> filters that </a:t>
            </a:r>
            <a:r>
              <a:rPr lang="en-US" dirty="0"/>
              <a:t>reduce the </a:t>
            </a:r>
            <a:r>
              <a:rPr lang="en-US" dirty="0" smtClean="0"/>
              <a:t>noise, e.g., salt-pepper noise:</a:t>
            </a:r>
          </a:p>
          <a:p>
            <a:pPr lvl="3"/>
            <a:r>
              <a:rPr lang="en-US" dirty="0" smtClean="0"/>
              <a:t>Why works?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635" y="3276600"/>
            <a:ext cx="2083257" cy="1652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505200"/>
            <a:ext cx="3219450" cy="9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Noise reduction</a:t>
            </a:r>
          </a:p>
          <a:p>
            <a:pPr lvl="3"/>
            <a:r>
              <a:rPr lang="en-US" dirty="0" smtClean="0"/>
              <a:t>Mean and </a:t>
            </a:r>
            <a:r>
              <a:rPr lang="en-US" u="sng" dirty="0" smtClean="0"/>
              <a:t>median</a:t>
            </a:r>
            <a:r>
              <a:rPr lang="en-US" dirty="0" smtClean="0"/>
              <a:t> filters that </a:t>
            </a:r>
            <a:r>
              <a:rPr lang="en-US" dirty="0"/>
              <a:t>reduce the </a:t>
            </a:r>
            <a:r>
              <a:rPr lang="en-US" dirty="0" smtClean="0"/>
              <a:t>noise, e.g., salt-pepper noise:</a:t>
            </a:r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635" y="3276600"/>
            <a:ext cx="2083257" cy="165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505200"/>
            <a:ext cx="1524000" cy="1007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494" y="3563354"/>
            <a:ext cx="2005012" cy="107924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276600" y="3200400"/>
            <a:ext cx="12192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133600" y="3200400"/>
            <a:ext cx="2286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Edge detection</a:t>
            </a:r>
          </a:p>
          <a:p>
            <a:pPr lvl="3"/>
            <a:r>
              <a:rPr lang="en-US" dirty="0" smtClean="0"/>
              <a:t>Filter that finds differences b/w neighbor pixels (high gradient = edge)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00400"/>
            <a:ext cx="3224212" cy="1490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155" y="3583634"/>
            <a:ext cx="20288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Sharpening</a:t>
            </a:r>
          </a:p>
          <a:p>
            <a:pPr lvl="3"/>
            <a:r>
              <a:rPr lang="en-US" dirty="0" smtClean="0"/>
              <a:t>Edge/gradient image g(</a:t>
            </a:r>
            <a:r>
              <a:rPr lang="en-US" dirty="0" err="1" smtClean="0"/>
              <a:t>x,y</a:t>
            </a:r>
            <a:r>
              <a:rPr lang="en-US" dirty="0" smtClean="0"/>
              <a:t>) = f(</a:t>
            </a:r>
            <a:r>
              <a:rPr lang="en-US" dirty="0" err="1" smtClean="0"/>
              <a:t>x,y</a:t>
            </a:r>
            <a:r>
              <a:rPr lang="en-US" dirty="0" smtClean="0"/>
              <a:t>) –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smooth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).</a:t>
            </a:r>
          </a:p>
          <a:p>
            <a:pPr lvl="3"/>
            <a:r>
              <a:rPr lang="en-US" dirty="0" err="1" smtClean="0"/>
              <a:t>f</a:t>
            </a:r>
            <a:r>
              <a:rPr lang="en-US" baseline="-25000" dirty="0" err="1" smtClean="0"/>
              <a:t>sharp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= f(</a:t>
            </a:r>
            <a:r>
              <a:rPr lang="en-US" dirty="0" err="1" smtClean="0"/>
              <a:t>x,y</a:t>
            </a:r>
            <a:r>
              <a:rPr lang="en-US" dirty="0" smtClean="0"/>
              <a:t>) + k * g(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505200"/>
            <a:ext cx="43338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Sharpening</a:t>
            </a:r>
          </a:p>
          <a:p>
            <a:pPr lvl="3"/>
            <a:r>
              <a:rPr lang="en-US" dirty="0" smtClean="0"/>
              <a:t>Edge/gradient image g(</a:t>
            </a:r>
            <a:r>
              <a:rPr lang="en-US" dirty="0" err="1" smtClean="0"/>
              <a:t>x,y</a:t>
            </a:r>
            <a:r>
              <a:rPr lang="en-US" dirty="0" smtClean="0"/>
              <a:t>) = use 		 filter directly</a:t>
            </a:r>
          </a:p>
          <a:p>
            <a:pPr lvl="3"/>
            <a:r>
              <a:rPr lang="en-US" dirty="0" err="1" smtClean="0"/>
              <a:t>f</a:t>
            </a:r>
            <a:r>
              <a:rPr lang="en-US" baseline="-25000" dirty="0" err="1" smtClean="0"/>
              <a:t>sharp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= f(</a:t>
            </a:r>
            <a:r>
              <a:rPr lang="en-US" dirty="0" err="1" smtClean="0"/>
              <a:t>x,y</a:t>
            </a:r>
            <a:r>
              <a:rPr lang="en-US" dirty="0" smtClean="0"/>
              <a:t>) + k * g(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81400"/>
            <a:ext cx="2314575" cy="1000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2775744"/>
            <a:ext cx="11620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Filtering</a:t>
            </a:r>
          </a:p>
          <a:p>
            <a:pPr lvl="2"/>
            <a:r>
              <a:rPr lang="en-US" dirty="0" smtClean="0"/>
              <a:t>Blurring</a:t>
            </a:r>
          </a:p>
          <a:p>
            <a:pPr lvl="2"/>
            <a:r>
              <a:rPr lang="en-US" dirty="0" smtClean="0"/>
              <a:t>Noise reduction</a:t>
            </a:r>
          </a:p>
          <a:p>
            <a:pPr lvl="2"/>
            <a:r>
              <a:rPr lang="en-US" dirty="0" smtClean="0"/>
              <a:t>Edge detection</a:t>
            </a:r>
          </a:p>
          <a:p>
            <a:pPr lvl="2"/>
            <a:r>
              <a:rPr lang="en-US" dirty="0" smtClean="0"/>
              <a:t>Sharpening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Scaling: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018401"/>
            <a:ext cx="2143125" cy="12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6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display devices</a:t>
            </a:r>
          </a:p>
          <a:p>
            <a:pPr lvl="1"/>
            <a:r>
              <a:rPr lang="en-US" dirty="0" smtClean="0"/>
              <a:t>Cathode Ray Tube (CRT)</a:t>
            </a:r>
          </a:p>
          <a:p>
            <a:pPr lvl="1"/>
            <a:r>
              <a:rPr lang="en-US" dirty="0" smtClean="0"/>
              <a:t>Liquid Crystal Display (LCD)</a:t>
            </a:r>
          </a:p>
          <a:p>
            <a:pPr lvl="1"/>
            <a:r>
              <a:rPr lang="en-US" dirty="0" smtClean="0"/>
              <a:t>Light-emitting Diodes (LED)</a:t>
            </a:r>
          </a:p>
          <a:p>
            <a:pPr lvl="1"/>
            <a:r>
              <a:rPr lang="en-US" dirty="0">
                <a:hlinkClick r:id="rId2"/>
              </a:rPr>
              <a:t>https://www.youtube.com/watch?v=_</a:t>
            </a:r>
            <a:r>
              <a:rPr lang="en-US" dirty="0" smtClean="0">
                <a:hlinkClick r:id="rId2"/>
              </a:rPr>
              <a:t>O-2D5ryb2A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Hard-copy devices</a:t>
            </a:r>
          </a:p>
          <a:p>
            <a:pPr lvl="1"/>
            <a:r>
              <a:rPr lang="en-US" dirty="0" smtClean="0"/>
              <a:t>Ink-jet printer</a:t>
            </a:r>
          </a:p>
          <a:p>
            <a:pPr lvl="1"/>
            <a:r>
              <a:rPr lang="en-US" dirty="0" smtClean="0"/>
              <a:t>Laser printer</a:t>
            </a:r>
          </a:p>
          <a:p>
            <a:pPr lvl="1"/>
            <a:r>
              <a:rPr lang="en-US" dirty="0" smtClean="0"/>
              <a:t>Pen plotter (3D printer idea)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/>
              <a:t>Filtering</a:t>
            </a:r>
          </a:p>
          <a:p>
            <a:pPr lvl="2"/>
            <a:r>
              <a:rPr lang="en-US" dirty="0"/>
              <a:t>Blurring</a:t>
            </a:r>
          </a:p>
          <a:p>
            <a:pPr lvl="2"/>
            <a:r>
              <a:rPr lang="en-US" dirty="0"/>
              <a:t>Noise reduction</a:t>
            </a:r>
          </a:p>
          <a:p>
            <a:pPr lvl="2"/>
            <a:r>
              <a:rPr lang="en-US" dirty="0"/>
              <a:t>Edge detection</a:t>
            </a:r>
          </a:p>
          <a:p>
            <a:pPr lvl="2"/>
            <a:r>
              <a:rPr lang="en-US" dirty="0" smtClean="0"/>
              <a:t>Sharpening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Rotating:</a:t>
            </a:r>
          </a:p>
          <a:p>
            <a:pPr lvl="2"/>
            <a:r>
              <a:rPr lang="en-US" dirty="0" smtClean="0"/>
              <a:t>Deforming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814068"/>
            <a:ext cx="2409825" cy="14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5229225"/>
            <a:ext cx="2081212" cy="1095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/>
              <a:t>Filtering</a:t>
            </a:r>
          </a:p>
          <a:p>
            <a:pPr lvl="2"/>
            <a:r>
              <a:rPr lang="en-US" dirty="0"/>
              <a:t>Blurring</a:t>
            </a:r>
          </a:p>
          <a:p>
            <a:pPr lvl="2"/>
            <a:r>
              <a:rPr lang="en-US" dirty="0"/>
              <a:t>Noise reduction</a:t>
            </a:r>
          </a:p>
          <a:p>
            <a:pPr lvl="2"/>
            <a:r>
              <a:rPr lang="en-US" dirty="0"/>
              <a:t>Edge detection</a:t>
            </a:r>
          </a:p>
          <a:p>
            <a:pPr lvl="2"/>
            <a:r>
              <a:rPr lang="en-US" dirty="0"/>
              <a:t>Sharpening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Warping</a:t>
            </a:r>
          </a:p>
          <a:p>
            <a:pPr lvl="2"/>
            <a:r>
              <a:rPr lang="en-US" dirty="0" smtClean="0"/>
              <a:t>Scaling</a:t>
            </a:r>
          </a:p>
          <a:p>
            <a:pPr lvl="2"/>
            <a:r>
              <a:rPr lang="en-US" dirty="0" smtClean="0"/>
              <a:t>Rotating</a:t>
            </a:r>
          </a:p>
          <a:p>
            <a:pPr lvl="2"/>
            <a:r>
              <a:rPr lang="en-US" dirty="0" smtClean="0"/>
              <a:t>Deforming:	      Warp			  Fish eye lens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454" y="5212876"/>
            <a:ext cx="765402" cy="11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Compositing</a:t>
            </a:r>
          </a:p>
          <a:p>
            <a:pPr lvl="2"/>
            <a:r>
              <a:rPr lang="en-US" dirty="0" smtClean="0"/>
              <a:t>Create background image</a:t>
            </a:r>
          </a:p>
          <a:p>
            <a:pPr lvl="2"/>
            <a:r>
              <a:rPr lang="en-US" dirty="0" smtClean="0"/>
              <a:t>Create foreground image with blue background</a:t>
            </a:r>
          </a:p>
          <a:p>
            <a:pPr lvl="2"/>
            <a:r>
              <a:rPr lang="en-US" dirty="0" smtClean="0"/>
              <a:t>Insert non-blue foreground pixels into background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733800"/>
            <a:ext cx="50673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image processing tools</a:t>
            </a:r>
          </a:p>
          <a:p>
            <a:pPr lvl="1"/>
            <a:r>
              <a:rPr lang="en-US" dirty="0" smtClean="0"/>
              <a:t>Compositing</a:t>
            </a:r>
          </a:p>
          <a:p>
            <a:pPr lvl="2"/>
            <a:r>
              <a:rPr lang="en-US" dirty="0" smtClean="0"/>
              <a:t>Blues work as transparent pixels (alpha=0), others opaque (alpha=1)</a:t>
            </a:r>
          </a:p>
          <a:p>
            <a:pPr lvl="2"/>
            <a:r>
              <a:rPr lang="en-US" dirty="0" smtClean="0"/>
              <a:t>Apply weighted alpha for alpha matting (semi-transparent)</a:t>
            </a:r>
          </a:p>
          <a:p>
            <a:pPr lvl="3"/>
            <a:r>
              <a:rPr lang="en-US" dirty="0" smtClean="0"/>
              <a:t>Color = (1-alpha)*</a:t>
            </a:r>
            <a:r>
              <a:rPr lang="en-US" dirty="0" err="1" smtClean="0"/>
              <a:t>foregroundColor</a:t>
            </a:r>
            <a:r>
              <a:rPr lang="en-US" dirty="0" smtClean="0"/>
              <a:t> + alpha*</a:t>
            </a:r>
            <a:r>
              <a:rPr lang="en-US" dirty="0" err="1" smtClean="0"/>
              <a:t>backgroundColor</a:t>
            </a:r>
            <a:endParaRPr lang="en-US" dirty="0" smtClean="0"/>
          </a:p>
          <a:p>
            <a:pPr lvl="2"/>
            <a:r>
              <a:rPr lang="en-US" dirty="0" smtClean="0"/>
              <a:t>Pixels with alpha channel: (r, g, b, alpha)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733800"/>
            <a:ext cx="50673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formats</a:t>
            </a:r>
          </a:p>
          <a:p>
            <a:pPr lvl="1"/>
            <a:r>
              <a:rPr lang="en-US" dirty="0"/>
              <a:t>Typically images are represented with 8-bits per color </a:t>
            </a:r>
            <a:r>
              <a:rPr lang="en-US" dirty="0" smtClean="0"/>
              <a:t>channel giving </a:t>
            </a:r>
            <a:r>
              <a:rPr lang="en-US" dirty="0"/>
              <a:t>rise to 24-bit </a:t>
            </a:r>
            <a:r>
              <a:rPr lang="en-US" dirty="0" smtClean="0"/>
              <a:t>pixels</a:t>
            </a:r>
          </a:p>
          <a:p>
            <a:pPr lvl="1"/>
            <a:r>
              <a:rPr lang="en-US" dirty="0"/>
              <a:t>Images may be displayed directly (by sending it to the </a:t>
            </a:r>
            <a:r>
              <a:rPr lang="en-US" dirty="0" smtClean="0"/>
              <a:t>video card</a:t>
            </a:r>
            <a:r>
              <a:rPr lang="en-US" dirty="0"/>
              <a:t>) or may be stored in a standard format (for offline viewing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There are hundreds of image formats, perhaps JPEG being the most commonly </a:t>
            </a:r>
            <a:r>
              <a:rPr lang="en-US" dirty="0" smtClean="0"/>
              <a:t>used</a:t>
            </a:r>
          </a:p>
          <a:p>
            <a:pPr lvl="1"/>
            <a:r>
              <a:rPr lang="en-US" dirty="0"/>
              <a:t>In this class, we’ll use a simple file format called PPM to store our images (for ray tracing)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PPM format</a:t>
            </a:r>
          </a:p>
          <a:p>
            <a:pPr lvl="1"/>
            <a:r>
              <a:rPr lang="en-US" dirty="0"/>
              <a:t>PPM is a very simple interleaved image </a:t>
            </a:r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has two flavors namely text and binary and we will use the text version for further </a:t>
            </a:r>
            <a:r>
              <a:rPr lang="en-US" dirty="0" smtClean="0"/>
              <a:t>simplicity</a:t>
            </a:r>
          </a:p>
          <a:p>
            <a:pPr lvl="1"/>
            <a:r>
              <a:rPr lang="tr-TR" dirty="0"/>
              <a:t>Example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200400"/>
            <a:ext cx="4476750" cy="148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854472"/>
            <a:ext cx="1952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PPM format</a:t>
            </a:r>
          </a:p>
          <a:p>
            <a:pPr lvl="1"/>
            <a:r>
              <a:rPr lang="en-US" dirty="0"/>
              <a:t>Note that PPM is hugely inefficient as everything is stored as uncompressed </a:t>
            </a:r>
            <a:r>
              <a:rPr lang="en-US" dirty="0" err="1"/>
              <a:t>ascii</a:t>
            </a:r>
            <a:r>
              <a:rPr lang="en-US" dirty="0"/>
              <a:t> </a:t>
            </a:r>
            <a:r>
              <a:rPr lang="en-US" dirty="0" smtClean="0"/>
              <a:t>characters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would be the size of an 18MP PPM image file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18 × 1024 × 1024 × 3 × 3.57/(1024 × 1024) MB ≈ 192 </a:t>
            </a:r>
            <a:r>
              <a:rPr lang="en-US" dirty="0" smtClean="0"/>
              <a:t>MB</a:t>
            </a:r>
          </a:p>
          <a:p>
            <a:pPr lvl="1"/>
            <a:r>
              <a:rPr lang="en-US" dirty="0"/>
              <a:t>The last ×3.57 represents the expected value of the number of bytes that each component will occupy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(</a:t>
            </a:r>
            <a:r>
              <a:rPr lang="en-US" dirty="0"/>
              <a:t>10 × 1 + 90 × 2 + 156 × 3)/256 + 1 where the last +1 represents the space occupied by white space (or the newline character between rows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84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PPM format</a:t>
            </a:r>
          </a:p>
          <a:p>
            <a:pPr lvl="1"/>
            <a:r>
              <a:rPr lang="en-US" dirty="0"/>
              <a:t>Note that PPM is hugely inefficient as everything is stored as uncompressed </a:t>
            </a:r>
            <a:r>
              <a:rPr lang="en-US" dirty="0" err="1"/>
              <a:t>ascii</a:t>
            </a:r>
            <a:r>
              <a:rPr lang="en-US" dirty="0"/>
              <a:t> </a:t>
            </a:r>
            <a:r>
              <a:rPr lang="en-US" dirty="0" smtClean="0"/>
              <a:t>characters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would be the size of an 18MP PPM image file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If we had a binary file, the file size would be 18 × 1024 × 1024 × 3/(1024 × 1024) MB ≈ 54 MB as each component will be saved as a single byte and white spaces would not be </a:t>
            </a:r>
            <a:r>
              <a:rPr lang="en-US" dirty="0" smtClean="0"/>
              <a:t>stored</a:t>
            </a:r>
          </a:p>
          <a:p>
            <a:pPr lvl="1"/>
            <a:r>
              <a:rPr lang="en-US" dirty="0"/>
              <a:t>This is still lots of disk space for a single </a:t>
            </a:r>
            <a:r>
              <a:rPr lang="en-US" dirty="0" smtClean="0"/>
              <a:t>image</a:t>
            </a:r>
          </a:p>
          <a:p>
            <a:pPr lvl="1"/>
            <a:r>
              <a:rPr lang="en-US" dirty="0"/>
              <a:t>More efficient file formats such as JPEG, TIFF, and PNG occupy much less space due to </a:t>
            </a:r>
            <a:r>
              <a:rPr lang="en-US" dirty="0" smtClean="0"/>
              <a:t>compression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vs. lossless formats</a:t>
            </a:r>
          </a:p>
          <a:p>
            <a:pPr lvl="1"/>
            <a:r>
              <a:rPr lang="en-US" dirty="0"/>
              <a:t>Some image formats are </a:t>
            </a:r>
            <a:r>
              <a:rPr lang="en-US" dirty="0" err="1"/>
              <a:t>lossy</a:t>
            </a:r>
            <a:r>
              <a:rPr lang="en-US" dirty="0"/>
              <a:t> meaning that they cannot reconstruct the original signal </a:t>
            </a:r>
            <a:r>
              <a:rPr lang="en-US" dirty="0" smtClean="0"/>
              <a:t>exactly</a:t>
            </a:r>
          </a:p>
          <a:p>
            <a:pPr lvl="1"/>
            <a:r>
              <a:rPr lang="en-US" dirty="0" smtClean="0"/>
              <a:t>JPEG </a:t>
            </a:r>
            <a:r>
              <a:rPr lang="en-US" dirty="0"/>
              <a:t>is a </a:t>
            </a:r>
            <a:r>
              <a:rPr lang="en-US" dirty="0" err="1"/>
              <a:t>lossy</a:t>
            </a:r>
            <a:r>
              <a:rPr lang="en-US" dirty="0"/>
              <a:t> file format (however, depending on the compression quality visually perceiving errors may be </a:t>
            </a:r>
            <a:r>
              <a:rPr lang="en-US" dirty="0" smtClean="0"/>
              <a:t>impossible)</a:t>
            </a:r>
          </a:p>
          <a:p>
            <a:pPr lvl="1"/>
            <a:r>
              <a:rPr lang="en-US" dirty="0" smtClean="0"/>
              <a:t>TIFF </a:t>
            </a:r>
            <a:r>
              <a:rPr lang="en-US" dirty="0"/>
              <a:t>can be both </a:t>
            </a:r>
            <a:r>
              <a:rPr lang="en-US" dirty="0" err="1"/>
              <a:t>lossy</a:t>
            </a:r>
            <a:r>
              <a:rPr lang="en-US" dirty="0"/>
              <a:t> and lossless depending on the selected </a:t>
            </a:r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PPM </a:t>
            </a:r>
            <a:r>
              <a:rPr lang="en-US" dirty="0"/>
              <a:t>and PNG are </a:t>
            </a:r>
            <a:r>
              <a:rPr lang="en-US" dirty="0" smtClean="0"/>
              <a:t>lossless</a:t>
            </a:r>
          </a:p>
          <a:p>
            <a:pPr lvl="1"/>
            <a:r>
              <a:rPr lang="en-US" dirty="0" smtClean="0"/>
              <a:t>Let’s </a:t>
            </a:r>
            <a:r>
              <a:rPr lang="en-US" dirty="0"/>
              <a:t>convert our </a:t>
            </a:r>
            <a:r>
              <a:rPr lang="en-US" dirty="0" err="1"/>
              <a:t>simple.ppm</a:t>
            </a:r>
            <a:r>
              <a:rPr lang="en-US" dirty="0"/>
              <a:t> to JPEG to observe the difference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JPEG format</a:t>
            </a:r>
          </a:p>
          <a:p>
            <a:pPr lvl="1"/>
            <a:r>
              <a:rPr lang="en-US" dirty="0" smtClean="0"/>
              <a:t>Discrete Cosine Transform on each 8x8 block of the image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Ignore small coefficients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62200"/>
            <a:ext cx="3890962" cy="21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1642"/>
          </a:xfrm>
        </p:spPr>
        <p:txBody>
          <a:bodyPr/>
          <a:lstStyle/>
          <a:p>
            <a:r>
              <a:rPr lang="en-US" dirty="0" smtClean="0"/>
              <a:t>Rectangular array (raster) of picture elements (pixels).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goal of CG is </a:t>
            </a:r>
            <a:r>
              <a:rPr lang="en-US" dirty="0"/>
              <a:t>to populate </a:t>
            </a:r>
            <a:r>
              <a:rPr lang="en-US" dirty="0" smtClean="0"/>
              <a:t>this array with </a:t>
            </a:r>
            <a:r>
              <a:rPr lang="en-US" dirty="0"/>
              <a:t>the correct color values such that the final image conveys the </a:t>
            </a:r>
            <a:r>
              <a:rPr lang="en-US" dirty="0" smtClean="0"/>
              <a:t>desired look.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042319"/>
            <a:ext cx="3935360" cy="29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JPEG format</a:t>
            </a:r>
          </a:p>
          <a:p>
            <a:pPr lvl="1"/>
            <a:r>
              <a:rPr lang="en-US" dirty="0" smtClean="0"/>
              <a:t>Discrete Cosine Transform on each 8x8 block of the image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Ignore small coefficients, quantize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62200"/>
            <a:ext cx="3890962" cy="2158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49919"/>
            <a:ext cx="3171825" cy="273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JPEG format</a:t>
            </a:r>
          </a:p>
          <a:p>
            <a:pPr lvl="1"/>
            <a:r>
              <a:rPr lang="en-US" dirty="0" smtClean="0"/>
              <a:t>Discrete Cosine Transform on each 8x8 block of the image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Ignore small coefficients, quantize, apply Huffman coding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362200"/>
            <a:ext cx="3890962" cy="2158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876800"/>
            <a:ext cx="3290887" cy="14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3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JPEG format</a:t>
            </a:r>
          </a:p>
          <a:p>
            <a:pPr lvl="1"/>
            <a:r>
              <a:rPr lang="en-US" dirty="0" smtClean="0"/>
              <a:t>Discrete Cosine Transform on each 8x8 block of the image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Ignore small coefficients, quantize, apply Huffman coding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See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youtu.be/Q2aEzeMDHMA</a:t>
            </a:r>
            <a:r>
              <a:rPr lang="en-US" dirty="0" smtClean="0"/>
              <a:t> for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362200"/>
            <a:ext cx="3890962" cy="21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Lossy</a:t>
            </a:r>
            <a:r>
              <a:rPr lang="en-US" dirty="0" smtClean="0"/>
              <a:t> vs. lossless formats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2176462"/>
            <a:ext cx="47339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JPEG with different quality settings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561769"/>
            <a:ext cx="54292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1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eye can distinguish about 10M different colors.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024338"/>
            <a:ext cx="4633913" cy="452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Electromagnetic spectrum.</a:t>
            </a:r>
          </a:p>
          <a:p>
            <a:pPr lvl="1"/>
            <a:r>
              <a:rPr lang="en-US" dirty="0" smtClean="0"/>
              <a:t>Bees </a:t>
            </a:r>
            <a:r>
              <a:rPr lang="en-US" dirty="0"/>
              <a:t>and many other insects can detect ultraviolet light, which helps them to find nectar in </a:t>
            </a:r>
            <a:r>
              <a:rPr lang="en-US" dirty="0" smtClean="0"/>
              <a:t>flowers.</a:t>
            </a:r>
          </a:p>
          <a:p>
            <a:pPr lvl="1"/>
            <a:r>
              <a:rPr lang="en-US" dirty="0" smtClean="0"/>
              <a:t>Bees’ visible spectrum, however</a:t>
            </a:r>
            <a:r>
              <a:rPr lang="en-US" dirty="0"/>
              <a:t>, ends at </a:t>
            </a:r>
            <a:r>
              <a:rPr lang="en-US" dirty="0" smtClean="0"/>
              <a:t>about </a:t>
            </a:r>
            <a:r>
              <a:rPr lang="en-US" dirty="0"/>
              <a:t>590 nm, just before the orange wavelengths </a:t>
            </a:r>
            <a:r>
              <a:rPr lang="en-US" dirty="0" smtClean="0"/>
              <a:t>start.</a:t>
            </a:r>
          </a:p>
          <a:p>
            <a:pPr lvl="1"/>
            <a:r>
              <a:rPr lang="en-US" dirty="0" smtClean="0"/>
              <a:t>Birds</a:t>
            </a:r>
            <a:r>
              <a:rPr lang="en-US" dirty="0"/>
              <a:t>, however, can see some red wavelengths, although not as far into the light spectrum as </a:t>
            </a:r>
            <a:r>
              <a:rPr lang="en-US" dirty="0" smtClean="0"/>
              <a:t>humans.</a:t>
            </a:r>
          </a:p>
          <a:p>
            <a:pPr lvl="1"/>
            <a:r>
              <a:rPr lang="en-US" dirty="0" smtClean="0"/>
              <a:t>Human spectrum: red (700nm) to violet (400nm).</a:t>
            </a:r>
          </a:p>
          <a:p>
            <a:pPr lvl="1"/>
            <a:r>
              <a:rPr lang="en-US" dirty="0" smtClean="0"/>
              <a:t>Goldfishes can see ultraviolet light (10nm).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644308"/>
            <a:ext cx="1723073" cy="16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Rectangular array (raster) of picture elements (pixels).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4939099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buffer, double buffering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2133600"/>
            <a:ext cx="55054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Generated images are sent to a display devices (CRT, LCD) through the video driver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10691"/>
            <a:ext cx="3630330" cy="2480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7" y="2590800"/>
            <a:ext cx="3552825" cy="30956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962400" y="3733800"/>
            <a:ext cx="814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0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display </a:t>
            </a:r>
            <a:r>
              <a:rPr lang="en-US" dirty="0"/>
              <a:t>devices are not linear; </a:t>
            </a:r>
            <a:r>
              <a:rPr lang="en-US" dirty="0" smtClean="0"/>
              <a:t>i.e., </a:t>
            </a:r>
            <a:r>
              <a:rPr lang="en-US" dirty="0"/>
              <a:t>there is a </a:t>
            </a:r>
            <a:r>
              <a:rPr lang="en-US" dirty="0" smtClean="0"/>
              <a:t>non-linear relationship </a:t>
            </a:r>
            <a:r>
              <a:rPr lang="en-US" dirty="0"/>
              <a:t>between the input voltage and the </a:t>
            </a:r>
            <a:r>
              <a:rPr lang="en-US" dirty="0" smtClean="0"/>
              <a:t>output luminance</a:t>
            </a:r>
          </a:p>
          <a:p>
            <a:pPr lvl="1"/>
            <a:r>
              <a:rPr lang="en-US" dirty="0"/>
              <a:t>Luminance is a photometric measure of the luminous intensity per unit area of light travelling in a given </a:t>
            </a:r>
            <a:r>
              <a:rPr lang="en-US" dirty="0" smtClean="0"/>
              <a:t>direction //brightness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09" y="3505200"/>
            <a:ext cx="2543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Displays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that if you double a pixel value (i.e</a:t>
            </a:r>
            <a:r>
              <a:rPr lang="en-US" dirty="0" smtClean="0"/>
              <a:t>., </a:t>
            </a:r>
            <a:r>
              <a:rPr lang="en-US" dirty="0"/>
              <a:t>the </a:t>
            </a:r>
            <a:r>
              <a:rPr lang="en-US" dirty="0" smtClean="0"/>
              <a:t>input voltage</a:t>
            </a:r>
            <a:r>
              <a:rPr lang="en-US" dirty="0"/>
              <a:t>), you do not get twice the </a:t>
            </a:r>
            <a:r>
              <a:rPr lang="en-US" dirty="0" smtClean="0"/>
              <a:t>luminance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09" y="3505200"/>
            <a:ext cx="25431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metu</Template>
  <TotalTime>1589</TotalTime>
  <Words>1405</Words>
  <Application>Microsoft Office PowerPoint</Application>
  <PresentationFormat>On-screen Show (4:3)</PresentationFormat>
  <Paragraphs>454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BentonSansTRUMed</vt:lpstr>
      <vt:lpstr>BentonSansTRUReg</vt:lpstr>
      <vt:lpstr>Calibri</vt:lpstr>
      <vt:lpstr>metu</vt:lpstr>
      <vt:lpstr>PowerPoint Presentation</vt:lpstr>
      <vt:lpstr>Pipeline Recap</vt:lpstr>
      <vt:lpstr>Display Hardware</vt:lpstr>
      <vt:lpstr>Raster Displays</vt:lpstr>
      <vt:lpstr>Raster Displays</vt:lpstr>
      <vt:lpstr>Raster Displays</vt:lpstr>
      <vt:lpstr>Raster Displays</vt:lpstr>
      <vt:lpstr>Raster Displays</vt:lpstr>
      <vt:lpstr>Raster Displays</vt:lpstr>
      <vt:lpstr>Raster Displays</vt:lpstr>
      <vt:lpstr>Raster Displays</vt:lpstr>
      <vt:lpstr>Raster Displays</vt:lpstr>
      <vt:lpstr>Raster Displays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Image</vt:lpstr>
      <vt:lpstr>Perception </vt:lpstr>
      <vt:lpstr>Perception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CENG - 477</dc:title>
  <dc:creator>akyuz</dc:creator>
  <cp:lastModifiedBy>ys</cp:lastModifiedBy>
  <cp:revision>439</cp:revision>
  <dcterms:created xsi:type="dcterms:W3CDTF">2012-11-20T10:00:08Z</dcterms:created>
  <dcterms:modified xsi:type="dcterms:W3CDTF">2017-09-19T10:33:05Z</dcterms:modified>
</cp:coreProperties>
</file>